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1.xml" ContentType="application/vnd.openxmlformats-officedocument.presentationml.notesSlide+xml"/>
  <Override PartName="/ppt/charts/chart9.xml" ContentType="application/vnd.openxmlformats-officedocument.drawingml.chart+xml"/>
  <Override PartName="/ppt/drawings/drawing3.xml" ContentType="application/vnd.openxmlformats-officedocument.drawingml.chartshapes+xml"/>
  <Override PartName="/ppt/charts/chart10.xml" ContentType="application/vnd.openxmlformats-officedocument.drawingml.chart+xml"/>
  <Override PartName="/ppt/notesSlides/notesSlide12.xml" ContentType="application/vnd.openxmlformats-officedocument.presentationml.notesSlide+xml"/>
  <Override PartName="/ppt/charts/chart11.xml" ContentType="application/vnd.openxmlformats-officedocument.drawingml.chart+xml"/>
  <Override PartName="/ppt/theme/themeOverride1.xml" ContentType="application/vnd.openxmlformats-officedocument.themeOverride+xml"/>
  <Override PartName="/ppt/charts/chart12.xml" ContentType="application/vnd.openxmlformats-officedocument.drawingml.chart+xml"/>
  <Override PartName="/ppt/notesSlides/notesSlide13.xml" ContentType="application/vnd.openxmlformats-officedocument.presentationml.notesSlide+xml"/>
  <Override PartName="/ppt/charts/chart13.xml" ContentType="application/vnd.openxmlformats-officedocument.drawingml.chart+xml"/>
  <Override PartName="/ppt/notesSlides/notesSlide14.xml" ContentType="application/vnd.openxmlformats-officedocument.presentationml.notesSlide+xml"/>
  <Override PartName="/ppt/charts/chart14.xml" ContentType="application/vnd.openxmlformats-officedocument.drawingml.chart+xml"/>
  <Override PartName="/ppt/theme/themeOverride2.xml" ContentType="application/vnd.openxmlformats-officedocument.themeOverride+xml"/>
  <Override PartName="/ppt/notesSlides/notesSlide15.xml" ContentType="application/vnd.openxmlformats-officedocument.presentationml.notesSlide+xml"/>
  <Override PartName="/ppt/charts/chart15.xml" ContentType="application/vnd.openxmlformats-officedocument.drawingml.chart+xml"/>
  <Override PartName="/ppt/theme/themeOverride3.xml" ContentType="application/vnd.openxmlformats-officedocument.themeOverride+xml"/>
  <Override PartName="/ppt/notesSlides/notesSlide16.xml" ContentType="application/vnd.openxmlformats-officedocument.presentationml.notesSlide+xml"/>
  <Override PartName="/ppt/charts/chart16.xml" ContentType="application/vnd.openxmlformats-officedocument.drawingml.chart+xml"/>
  <Override PartName="/ppt/theme/themeOverride4.xml" ContentType="application/vnd.openxmlformats-officedocument.themeOverride+xml"/>
  <Override PartName="/ppt/notesSlides/notesSlide17.xml" ContentType="application/vnd.openxmlformats-officedocument.presentationml.notesSlide+xml"/>
  <Override PartName="/ppt/charts/chart17.xml" ContentType="application/vnd.openxmlformats-officedocument.drawingml.chart+xml"/>
  <Override PartName="/ppt/theme/themeOverride5.xml" ContentType="application/vnd.openxmlformats-officedocument.themeOverride+xml"/>
  <Override PartName="/ppt/notesSlides/notesSlide18.xml" ContentType="application/vnd.openxmlformats-officedocument.presentationml.notesSlide+xml"/>
  <Override PartName="/ppt/charts/chart18.xml" ContentType="application/vnd.openxmlformats-officedocument.drawingml.chart+xml"/>
  <Override PartName="/ppt/drawings/drawing4.xml" ContentType="application/vnd.openxmlformats-officedocument.drawingml.chartshapes+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19.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5.xml" ContentType="application/vnd.openxmlformats-officedocument.drawingml.chart+xml"/>
  <Override PartName="/ppt/drawings/drawing5.xml" ContentType="application/vnd.openxmlformats-officedocument.drawingml.chartshapes+xml"/>
  <Override PartName="/ppt/notesSlides/notesSlide30.xml" ContentType="application/vnd.openxmlformats-officedocument.presentationml.notesSlide+xml"/>
  <Override PartName="/ppt/charts/chart26.xml" ContentType="application/vnd.openxmlformats-officedocument.drawingml.chart+xml"/>
  <Override PartName="/ppt/drawings/drawing6.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7.xml" ContentType="application/vnd.openxmlformats-officedocument.drawingml.chart+xml"/>
  <Override PartName="/ppt/drawings/drawing7.xml" ContentType="application/vnd.openxmlformats-officedocument.drawingml.chartshapes+xml"/>
  <Override PartName="/ppt/notesSlides/notesSlide36.xml" ContentType="application/vnd.openxmlformats-officedocument.presentationml.notesSlide+xml"/>
  <Override PartName="/ppt/charts/chart28.xml" ContentType="application/vnd.openxmlformats-officedocument.drawingml.chart+xml"/>
  <Override PartName="/ppt/drawings/drawing8.xml" ContentType="application/vnd.openxmlformats-officedocument.drawingml.chartshape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9.xml" ContentType="application/vnd.openxmlformats-officedocument.drawingml.chart+xml"/>
  <Override PartName="/ppt/notesSlides/notesSlide40.xml" ContentType="application/vnd.openxmlformats-officedocument.presentationml.notesSlide+xml"/>
  <Override PartName="/ppt/charts/chart30.xml" ContentType="application/vnd.openxmlformats-officedocument.drawingml.chart+xml"/>
  <Override PartName="/ppt/notesSlides/notesSlide41.xml" ContentType="application/vnd.openxmlformats-officedocument.presentationml.notesSlide+xml"/>
  <Override PartName="/ppt/charts/chart31.xml" ContentType="application/vnd.openxmlformats-officedocument.drawingml.chart+xml"/>
  <Override PartName="/ppt/charts/chart32.xml" ContentType="application/vnd.openxmlformats-officedocument.drawingml.chart+xml"/>
  <Override PartName="/ppt/drawings/drawing9.xml" ContentType="application/vnd.openxmlformats-officedocument.drawingml.chartshapes+xml"/>
  <Override PartName="/ppt/charts/chart33.xml" ContentType="application/vnd.openxmlformats-officedocument.drawingml.chart+xml"/>
  <Override PartName="/ppt/drawings/drawing10.xml" ContentType="application/vnd.openxmlformats-officedocument.drawingml.chartshapes+xml"/>
  <Override PartName="/ppt/notesSlides/notesSlide42.xml" ContentType="application/vnd.openxmlformats-officedocument.presentationml.notesSlide+xml"/>
  <Override PartName="/ppt/charts/chart34.xml" ContentType="application/vnd.openxmlformats-officedocument.drawingml.chart+xml"/>
  <Override PartName="/ppt/charts/chart35.xml" ContentType="application/vnd.openxmlformats-officedocument.drawingml.chart+xml"/>
  <Override PartName="/ppt/drawings/drawing11.xml" ContentType="application/vnd.openxmlformats-officedocument.drawingml.chartshapes+xml"/>
  <Override PartName="/ppt/charts/chart36.xml" ContentType="application/vnd.openxmlformats-officedocument.drawingml.chart+xml"/>
  <Override PartName="/ppt/drawings/drawing12.xml" ContentType="application/vnd.openxmlformats-officedocument.drawingml.chartshapes+xml"/>
  <Override PartName="/ppt/notesSlides/notesSlide43.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drawings/drawing13.xml" ContentType="application/vnd.openxmlformats-officedocument.drawingml.chartshapes+xml"/>
  <Override PartName="/ppt/charts/chart39.xml" ContentType="application/vnd.openxmlformats-officedocument.drawingml.chart+xml"/>
  <Override PartName="/ppt/drawings/drawing14.xml" ContentType="application/vnd.openxmlformats-officedocument.drawingml.chartshapes+xml"/>
  <Override PartName="/ppt/notesSlides/notesSlide44.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drawings/drawing15.xml" ContentType="application/vnd.openxmlformats-officedocument.drawingml.chartshapes+xml"/>
  <Override PartName="/ppt/charts/chart42.xml" ContentType="application/vnd.openxmlformats-officedocument.drawingml.chart+xml"/>
  <Override PartName="/ppt/drawings/drawing16.xml" ContentType="application/vnd.openxmlformats-officedocument.drawingml.chartshapes+xml"/>
  <Override PartName="/ppt/notesSlides/notesSlide45.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drawings/drawing17.xml" ContentType="application/vnd.openxmlformats-officedocument.drawingml.chartshapes+xml"/>
  <Override PartName="/ppt/charts/chart45.xml" ContentType="application/vnd.openxmlformats-officedocument.drawingml.chart+xml"/>
  <Override PartName="/ppt/drawings/drawing18.xml" ContentType="application/vnd.openxmlformats-officedocument.drawingml.chartshapes+xml"/>
  <Override PartName="/ppt/notesSlides/notesSlide46.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drawings/drawing19.xml" ContentType="application/vnd.openxmlformats-officedocument.drawingml.chartshapes+xml"/>
  <Override PartName="/ppt/charts/chart48.xml" ContentType="application/vnd.openxmlformats-officedocument.drawingml.chart+xml"/>
  <Override PartName="/ppt/drawings/drawing20.xml" ContentType="application/vnd.openxmlformats-officedocument.drawingml.chartshapes+xml"/>
  <Override PartName="/ppt/notesSlides/notesSlide47.xml" ContentType="application/vnd.openxmlformats-officedocument.presentationml.notesSlide+xml"/>
  <Override PartName="/ppt/charts/chart49.xml" ContentType="application/vnd.openxmlformats-officedocument.drawingml.chart+xml"/>
  <Override PartName="/ppt/drawings/drawing21.xml" ContentType="application/vnd.openxmlformats-officedocument.drawingml.chartshapes+xml"/>
  <Override PartName="/ppt/notesSlides/notesSlide48.xml" ContentType="application/vnd.openxmlformats-officedocument.presentationml.notesSlide+xml"/>
  <Override PartName="/ppt/charts/chart50.xml" ContentType="application/vnd.openxmlformats-officedocument.drawingml.chart+xml"/>
  <Override PartName="/ppt/drawings/drawing22.xml" ContentType="application/vnd.openxmlformats-officedocument.drawingml.chartshapes+xml"/>
  <Override PartName="/ppt/notesSlides/notesSlide49.xml" ContentType="application/vnd.openxmlformats-officedocument.presentationml.notesSlide+xml"/>
  <Override PartName="/ppt/charts/chart51.xml" ContentType="application/vnd.openxmlformats-officedocument.drawingml.chart+xml"/>
  <Override PartName="/ppt/notesSlides/notesSlide50.xml" ContentType="application/vnd.openxmlformats-officedocument.presentationml.notesSlide+xml"/>
  <Override PartName="/ppt/charts/chart52.xml" ContentType="application/vnd.openxmlformats-officedocument.drawingml.chart+xml"/>
  <Override PartName="/ppt/notesSlides/notesSlide51.xml" ContentType="application/vnd.openxmlformats-officedocument.presentationml.notesSlide+xml"/>
  <Override PartName="/ppt/charts/chart53.xml" ContentType="application/vnd.openxmlformats-officedocument.drawingml.chart+xml"/>
  <Override PartName="/ppt/drawings/drawing23.xml" ContentType="application/vnd.openxmlformats-officedocument.drawingml.chartshape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54.xml" ContentType="application/vnd.openxmlformats-officedocument.drawingml.chart+xml"/>
  <Override PartName="/ppt/drawings/drawing24.xml" ContentType="application/vnd.openxmlformats-officedocument.drawingml.chartshape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72" r:id="rId2"/>
    <p:sldMasterId id="2147483684" r:id="rId3"/>
  </p:sldMasterIdLst>
  <p:notesMasterIdLst>
    <p:notesMasterId r:id="rId69"/>
  </p:notesMasterIdLst>
  <p:sldIdLst>
    <p:sldId id="304" r:id="rId4"/>
    <p:sldId id="395" r:id="rId5"/>
    <p:sldId id="396" r:id="rId6"/>
    <p:sldId id="398" r:id="rId7"/>
    <p:sldId id="399" r:id="rId8"/>
    <p:sldId id="335" r:id="rId9"/>
    <p:sldId id="336" r:id="rId10"/>
    <p:sldId id="389" r:id="rId11"/>
    <p:sldId id="390" r:id="rId12"/>
    <p:sldId id="391" r:id="rId13"/>
    <p:sldId id="392" r:id="rId14"/>
    <p:sldId id="393" r:id="rId15"/>
    <p:sldId id="394" r:id="rId16"/>
    <p:sldId id="372" r:id="rId17"/>
    <p:sldId id="373" r:id="rId18"/>
    <p:sldId id="374" r:id="rId19"/>
    <p:sldId id="375" r:id="rId20"/>
    <p:sldId id="376" r:id="rId21"/>
    <p:sldId id="377" r:id="rId22"/>
    <p:sldId id="378" r:id="rId23"/>
    <p:sldId id="379" r:id="rId24"/>
    <p:sldId id="371" r:id="rId25"/>
    <p:sldId id="341" r:id="rId26"/>
    <p:sldId id="275" r:id="rId27"/>
    <p:sldId id="330" r:id="rId28"/>
    <p:sldId id="331" r:id="rId29"/>
    <p:sldId id="276" r:id="rId30"/>
    <p:sldId id="277" r:id="rId31"/>
    <p:sldId id="357" r:id="rId32"/>
    <p:sldId id="358" r:id="rId33"/>
    <p:sldId id="324" r:id="rId34"/>
    <p:sldId id="325" r:id="rId35"/>
    <p:sldId id="363" r:id="rId36"/>
    <p:sldId id="320" r:id="rId37"/>
    <p:sldId id="367" r:id="rId38"/>
    <p:sldId id="368" r:id="rId39"/>
    <p:sldId id="369" r:id="rId40"/>
    <p:sldId id="370" r:id="rId41"/>
    <p:sldId id="380" r:id="rId42"/>
    <p:sldId id="382" r:id="rId43"/>
    <p:sldId id="383" r:id="rId44"/>
    <p:sldId id="384" r:id="rId45"/>
    <p:sldId id="385" r:id="rId46"/>
    <p:sldId id="386" r:id="rId47"/>
    <p:sldId id="387" r:id="rId48"/>
    <p:sldId id="388" r:id="rId49"/>
    <p:sldId id="353" r:id="rId50"/>
    <p:sldId id="354" r:id="rId51"/>
    <p:sldId id="365" r:id="rId52"/>
    <p:sldId id="366" r:id="rId53"/>
    <p:sldId id="356" r:id="rId54"/>
    <p:sldId id="397" r:id="rId55"/>
    <p:sldId id="328" r:id="rId56"/>
    <p:sldId id="342" r:id="rId57"/>
    <p:sldId id="345" r:id="rId58"/>
    <p:sldId id="346" r:id="rId59"/>
    <p:sldId id="347" r:id="rId60"/>
    <p:sldId id="364" r:id="rId61"/>
    <p:sldId id="315" r:id="rId62"/>
    <p:sldId id="343" r:id="rId63"/>
    <p:sldId id="344" r:id="rId64"/>
    <p:sldId id="350" r:id="rId65"/>
    <p:sldId id="351" r:id="rId66"/>
    <p:sldId id="352" r:id="rId67"/>
    <p:sldId id="302" r:id="rId68"/>
  </p:sldIdLst>
  <p:sldSz cx="9144000" cy="6858000" type="screen4x3"/>
  <p:notesSz cx="6858000" cy="9144000"/>
  <p:embeddedFontLst>
    <p:embeddedFont>
      <p:font typeface="Trebuchet MS" panose="020B0603020202020204" pitchFamily="34" charset="0"/>
      <p:regular r:id="rId70"/>
      <p:bold r:id="rId71"/>
      <p:italic r:id="rId72"/>
      <p:boldItalic r:id="rId73"/>
    </p:embeddedFont>
    <p:embeddedFont>
      <p:font typeface="BPG Algeti Compact" panose="020B0604020202020204" charset="0"/>
      <p:regular r:id="rId74"/>
    </p:embeddedFont>
    <p:embeddedFont>
      <p:font typeface="BPG Glaho" panose="020B0604020202020204" charset="0"/>
      <p:regular r:id="rId75"/>
      <p:bold r:id="rId76"/>
    </p:embeddedFont>
    <p:embeddedFont>
      <p:font typeface="Grigolia" pitchFamily="2" charset="0"/>
      <p:regular r:id="rId77"/>
    </p:embeddedFont>
    <p:embeddedFont>
      <p:font typeface="Calibri" panose="020F0502020204030204" pitchFamily="34" charset="0"/>
      <p:regular r:id="rId78"/>
      <p:bold r:id="rId79"/>
      <p:italic r:id="rId80"/>
      <p:boldItalic r:id="rId81"/>
    </p:embeddedFont>
    <p:embeddedFont>
      <p:font typeface="Sylfaen" panose="010A0502050306030303" pitchFamily="18" charset="0"/>
      <p:regular r:id="rId82"/>
    </p:embeddedFont>
    <p:embeddedFont>
      <p:font typeface="BPG Glaho Arial V5" panose="020B0604020202020204" charset="0"/>
      <p:regular r:id="rId83"/>
    </p:embeddedFont>
    <p:embeddedFont>
      <p:font typeface="AcadNusx" pitchFamily="2" charset="0"/>
      <p:regular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na Chkuaseli" initials="NC" lastIdx="7" clrIdx="0"/>
  <p:cmAuthor id="1" name="Leila Grdzelishvili" initials="LG"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73D"/>
    <a:srgbClr val="EEF0F2"/>
    <a:srgbClr val="EDE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429" autoAdjust="0"/>
    <p:restoredTop sz="94660"/>
  </p:normalViewPr>
  <p:slideViewPr>
    <p:cSldViewPr>
      <p:cViewPr>
        <p:scale>
          <a:sx n="100" d="100"/>
          <a:sy n="100" d="100"/>
        </p:scale>
        <p:origin x="-984" y="4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2784"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15.fntdata"/><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font" Target="fonts/font13.fntdata"/><Relationship Id="rId19"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ka.guntsadze\AppData\Local\Microsoft\Windows\Temporary%20Internet%20Files\Content.Outlook\K6E7ENEH\2012-13-2014.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eka.guntsadze\Desktop\2015%20tsardgenebii\2015%20II%20tsardgena\2013%20presentaciistvis%2007%2015%202014+%206%20tve%20&#4309;&#4317;&#4314;&#4317;.xlsx" TargetMode="Externa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1" Type="http://schemas.openxmlformats.org/officeDocument/2006/relationships/oleObject" Target="file:///C:\Users\eka.guntsadze\AppData\Local\Microsoft\Windows\Temporary%20Internet%20Files\Content.Outlook\K6E7ENEH\grafikebi.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D:\eka.guntsadze\Desktop\2015%20tsardgenebii\2015%20II%20tsardgena\2013%20presentaciistvis%2007%2015%202014+%206%20tve%20&#4309;&#4317;&#4314;&#4317;.xlsx" TargetMode="Externa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D:\mzia.giorgobiani\Desktop\MOF\Public.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fas-fs\Public%20Debt%20and%20External%20Financing%20Department&#160;\201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eka.guntsadze\AppData\Local\Microsoft\Windows\Temporary%20Internet%20Files\Content.Outlook\K6E7ENEH\2012-13-2014.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fas-fs\Public%20Debt%20and%20External%20Financing%20Department&#160;\2014-27.11.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fas-fs\Public%20Debt%20and%20External%20Financing%20Department&#160;\2014-27.11.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D:\mzia.giorgobiani\Desktop\&#4307;&#4308;&#4318;&#4304;&#4320;&#4322;&#4304;&#4315;&#4308;&#4316;&#4322;&#4312;\2014-27.11.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fas-fs\Public%20Debt%20and%20External%20Financing%20Department&#160;\2014.xlsx" TargetMode="External"/></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2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7.xlsx"/></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8.xlsx"/></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9.xlsx"/></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10.xlsx"/></Relationships>
</file>

<file path=ppt/charts/_rels/chart29.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image" Target="../media/image7.jpeg"/></Relationships>
</file>

<file path=ppt/charts/_rels/chart3.xml.rels><?xml version="1.0" encoding="UTF-8" standalone="yes"?>
<Relationships xmlns="http://schemas.openxmlformats.org/package/2006/relationships"><Relationship Id="rId1" Type="http://schemas.openxmlformats.org/officeDocument/2006/relationships/oleObject" Target="file:///C:\Users\eka.guntsadze\AppData\Local\Microsoft\Windows\Temporary%20Internet%20Files\Content.Outlook\K6E7ENEH\2012-13-2014.xlsx" TargetMode="External"/></Relationships>
</file>

<file path=ppt/charts/_rels/chart30.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image" Target="../media/image7.jpeg"/></Relationships>
</file>

<file path=ppt/charts/_rels/chart31.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image" Target="../media/image7.jpeg"/></Relationships>
</file>

<file path=ppt/charts/_rels/chart32.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oleObject" Target="../embeddings/oleObject4.bin"/><Relationship Id="rId1" Type="http://schemas.openxmlformats.org/officeDocument/2006/relationships/image" Target="../media/image7.jpeg"/></Relationships>
</file>

<file path=ppt/charts/_rels/chart33.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oleObject" Target="../embeddings/oleObject5.bin"/><Relationship Id="rId1" Type="http://schemas.openxmlformats.org/officeDocument/2006/relationships/image" Target="../media/image7.jpeg"/></Relationships>
</file>

<file path=ppt/charts/_rels/chart34.xml.rels><?xml version="1.0" encoding="UTF-8" standalone="yes"?>
<Relationships xmlns="http://schemas.openxmlformats.org/package/2006/relationships"><Relationship Id="rId2" Type="http://schemas.openxmlformats.org/officeDocument/2006/relationships/oleObject" Target="../embeddings/oleObject6.bin"/><Relationship Id="rId1" Type="http://schemas.openxmlformats.org/officeDocument/2006/relationships/image" Target="../media/image7.jpeg"/></Relationships>
</file>

<file path=ppt/charts/_rels/chart35.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oleObject" Target="../embeddings/oleObject7.bin"/><Relationship Id="rId1" Type="http://schemas.openxmlformats.org/officeDocument/2006/relationships/image" Target="../media/image7.jpeg"/></Relationships>
</file>

<file path=ppt/charts/_rels/chart36.xml.rels><?xml version="1.0" encoding="UTF-8" standalone="yes"?>
<Relationships xmlns="http://schemas.openxmlformats.org/package/2006/relationships"><Relationship Id="rId3" Type="http://schemas.openxmlformats.org/officeDocument/2006/relationships/chartUserShapes" Target="../drawings/drawing12.xml"/><Relationship Id="rId2" Type="http://schemas.openxmlformats.org/officeDocument/2006/relationships/oleObject" Target="../embeddings/oleObject8.bin"/><Relationship Id="rId1" Type="http://schemas.openxmlformats.org/officeDocument/2006/relationships/image" Target="../media/image7.jpeg"/></Relationships>
</file>

<file path=ppt/charts/_rels/chart37.xml.rels><?xml version="1.0" encoding="UTF-8" standalone="yes"?>
<Relationships xmlns="http://schemas.openxmlformats.org/package/2006/relationships"><Relationship Id="rId2" Type="http://schemas.openxmlformats.org/officeDocument/2006/relationships/oleObject" Target="../embeddings/oleObject9.bin"/><Relationship Id="rId1" Type="http://schemas.openxmlformats.org/officeDocument/2006/relationships/image" Target="../media/image7.jpeg"/></Relationships>
</file>

<file path=ppt/charts/_rels/chart38.xml.rels><?xml version="1.0" encoding="UTF-8" standalone="yes"?>
<Relationships xmlns="http://schemas.openxmlformats.org/package/2006/relationships"><Relationship Id="rId3" Type="http://schemas.openxmlformats.org/officeDocument/2006/relationships/chartUserShapes" Target="../drawings/drawing13.xml"/><Relationship Id="rId2" Type="http://schemas.openxmlformats.org/officeDocument/2006/relationships/oleObject" Target="../embeddings/oleObject10.bin"/><Relationship Id="rId1" Type="http://schemas.openxmlformats.org/officeDocument/2006/relationships/image" Target="../media/image7.jpeg"/></Relationships>
</file>

<file path=ppt/charts/_rels/chart39.xml.rels><?xml version="1.0" encoding="UTF-8" standalone="yes"?>
<Relationships xmlns="http://schemas.openxmlformats.org/package/2006/relationships"><Relationship Id="rId3" Type="http://schemas.openxmlformats.org/officeDocument/2006/relationships/chartUserShapes" Target="../drawings/drawing14.xml"/><Relationship Id="rId2" Type="http://schemas.openxmlformats.org/officeDocument/2006/relationships/oleObject" Target="../embeddings/oleObject11.bin"/><Relationship Id="rId1" Type="http://schemas.openxmlformats.org/officeDocument/2006/relationships/image" Target="../media/image7.jpeg"/></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eka.guntsadze\AppData\Local\Microsoft\Windows\Temporary%20Internet%20Files\Content.Outlook\K6E7ENEH\2012-13-2014.xlsx" TargetMode="External"/></Relationships>
</file>

<file path=ppt/charts/_rels/chart40.xml.rels><?xml version="1.0" encoding="UTF-8" standalone="yes"?>
<Relationships xmlns="http://schemas.openxmlformats.org/package/2006/relationships"><Relationship Id="rId2" Type="http://schemas.openxmlformats.org/officeDocument/2006/relationships/oleObject" Target="../embeddings/oleObject12.bin"/><Relationship Id="rId1" Type="http://schemas.openxmlformats.org/officeDocument/2006/relationships/image" Target="../media/image7.jpeg"/></Relationships>
</file>

<file path=ppt/charts/_rels/chart41.xml.rels><?xml version="1.0" encoding="UTF-8" standalone="yes"?>
<Relationships xmlns="http://schemas.openxmlformats.org/package/2006/relationships"><Relationship Id="rId3" Type="http://schemas.openxmlformats.org/officeDocument/2006/relationships/chartUserShapes" Target="../drawings/drawing15.xml"/><Relationship Id="rId2" Type="http://schemas.openxmlformats.org/officeDocument/2006/relationships/oleObject" Target="../embeddings/oleObject13.bin"/><Relationship Id="rId1" Type="http://schemas.openxmlformats.org/officeDocument/2006/relationships/image" Target="../media/image7.jpeg"/></Relationships>
</file>

<file path=ppt/charts/_rels/chart42.xml.rels><?xml version="1.0" encoding="UTF-8" standalone="yes"?>
<Relationships xmlns="http://schemas.openxmlformats.org/package/2006/relationships"><Relationship Id="rId3" Type="http://schemas.openxmlformats.org/officeDocument/2006/relationships/chartUserShapes" Target="../drawings/drawing16.xml"/><Relationship Id="rId2" Type="http://schemas.openxmlformats.org/officeDocument/2006/relationships/oleObject" Target="../embeddings/oleObject14.bin"/><Relationship Id="rId1" Type="http://schemas.openxmlformats.org/officeDocument/2006/relationships/image" Target="../media/image7.jpeg"/></Relationships>
</file>

<file path=ppt/charts/_rels/chart43.xml.rels><?xml version="1.0" encoding="UTF-8" standalone="yes"?>
<Relationships xmlns="http://schemas.openxmlformats.org/package/2006/relationships"><Relationship Id="rId2" Type="http://schemas.openxmlformats.org/officeDocument/2006/relationships/oleObject" Target="../embeddings/oleObject15.bin"/><Relationship Id="rId1" Type="http://schemas.openxmlformats.org/officeDocument/2006/relationships/image" Target="../media/image7.jpeg"/></Relationships>
</file>

<file path=ppt/charts/_rels/chart44.xml.rels><?xml version="1.0" encoding="UTF-8" standalone="yes"?>
<Relationships xmlns="http://schemas.openxmlformats.org/package/2006/relationships"><Relationship Id="rId3" Type="http://schemas.openxmlformats.org/officeDocument/2006/relationships/chartUserShapes" Target="../drawings/drawing17.xml"/><Relationship Id="rId2" Type="http://schemas.openxmlformats.org/officeDocument/2006/relationships/oleObject" Target="../embeddings/oleObject16.bin"/><Relationship Id="rId1" Type="http://schemas.openxmlformats.org/officeDocument/2006/relationships/image" Target="../media/image7.jpeg"/></Relationships>
</file>

<file path=ppt/charts/_rels/chart45.xml.rels><?xml version="1.0" encoding="UTF-8" standalone="yes"?>
<Relationships xmlns="http://schemas.openxmlformats.org/package/2006/relationships"><Relationship Id="rId3" Type="http://schemas.openxmlformats.org/officeDocument/2006/relationships/chartUserShapes" Target="../drawings/drawing18.xml"/><Relationship Id="rId2" Type="http://schemas.openxmlformats.org/officeDocument/2006/relationships/oleObject" Target="../embeddings/oleObject17.bin"/><Relationship Id="rId1" Type="http://schemas.openxmlformats.org/officeDocument/2006/relationships/image" Target="../media/image7.jpeg"/></Relationships>
</file>

<file path=ppt/charts/_rels/chart46.xml.rels><?xml version="1.0" encoding="UTF-8" standalone="yes"?>
<Relationships xmlns="http://schemas.openxmlformats.org/package/2006/relationships"><Relationship Id="rId2" Type="http://schemas.openxmlformats.org/officeDocument/2006/relationships/oleObject" Target="../embeddings/oleObject18.bin"/><Relationship Id="rId1" Type="http://schemas.openxmlformats.org/officeDocument/2006/relationships/image" Target="../media/image7.jpeg"/></Relationships>
</file>

<file path=ppt/charts/_rels/chart47.xml.rels><?xml version="1.0" encoding="UTF-8" standalone="yes"?>
<Relationships xmlns="http://schemas.openxmlformats.org/package/2006/relationships"><Relationship Id="rId3" Type="http://schemas.openxmlformats.org/officeDocument/2006/relationships/chartUserShapes" Target="../drawings/drawing19.xml"/><Relationship Id="rId2" Type="http://schemas.openxmlformats.org/officeDocument/2006/relationships/oleObject" Target="../embeddings/oleObject19.bin"/><Relationship Id="rId1" Type="http://schemas.openxmlformats.org/officeDocument/2006/relationships/image" Target="../media/image7.jpeg"/></Relationships>
</file>

<file path=ppt/charts/_rels/chart48.xml.rels><?xml version="1.0" encoding="UTF-8" standalone="yes"?>
<Relationships xmlns="http://schemas.openxmlformats.org/package/2006/relationships"><Relationship Id="rId3" Type="http://schemas.openxmlformats.org/officeDocument/2006/relationships/chartUserShapes" Target="../drawings/drawing20.xml"/><Relationship Id="rId2" Type="http://schemas.openxmlformats.org/officeDocument/2006/relationships/oleObject" Target="../embeddings/oleObject20.bin"/><Relationship Id="rId1" Type="http://schemas.openxmlformats.org/officeDocument/2006/relationships/image" Target="../media/image7.jpeg"/></Relationships>
</file>

<file path=ppt/charts/_rels/chart49.xml.rels><?xml version="1.0" encoding="UTF-8" standalone="yes"?>
<Relationships xmlns="http://schemas.openxmlformats.org/package/2006/relationships"><Relationship Id="rId2" Type="http://schemas.openxmlformats.org/officeDocument/2006/relationships/chartUserShapes" Target="../drawings/drawing21.xml"/><Relationship Id="rId1" Type="http://schemas.openxmlformats.org/officeDocument/2006/relationships/package" Target="../embeddings/Microsoft_Excel_Worksheet11.xlsx"/></Relationships>
</file>

<file path=ppt/charts/_rels/chart5.xml.rels><?xml version="1.0" encoding="UTF-8" standalone="yes"?>
<Relationships xmlns="http://schemas.openxmlformats.org/package/2006/relationships"><Relationship Id="rId1" Type="http://schemas.openxmlformats.org/officeDocument/2006/relationships/oleObject" Target="file:///C:\Users\eka.guntsadze\AppData\Local\Microsoft\Windows\Temporary%20Internet%20Files\Content.Outlook\K6E7ENEH\2012-13-2014.xlsx" TargetMode="External"/></Relationships>
</file>

<file path=ppt/charts/_rels/chart50.xml.rels><?xml version="1.0" encoding="UTF-8" standalone="yes"?>
<Relationships xmlns="http://schemas.openxmlformats.org/package/2006/relationships"><Relationship Id="rId2" Type="http://schemas.openxmlformats.org/officeDocument/2006/relationships/chartUserShapes" Target="../drawings/drawing22.xml"/><Relationship Id="rId1" Type="http://schemas.openxmlformats.org/officeDocument/2006/relationships/package" Target="../embeddings/Microsoft_Excel_Worksheet12.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53.xml.rels><?xml version="1.0" encoding="UTF-8" standalone="yes"?>
<Relationships xmlns="http://schemas.openxmlformats.org/package/2006/relationships"><Relationship Id="rId2" Type="http://schemas.openxmlformats.org/officeDocument/2006/relationships/chartUserShapes" Target="../drawings/drawing23.xml"/><Relationship Id="rId1" Type="http://schemas.openxmlformats.org/officeDocument/2006/relationships/package" Target="../embeddings/Microsoft_Excel_Worksheet15.xlsx"/></Relationships>
</file>

<file path=ppt/charts/_rels/chart54.xml.rels><?xml version="1.0" encoding="UTF-8" standalone="yes"?>
<Relationships xmlns="http://schemas.openxmlformats.org/package/2006/relationships"><Relationship Id="rId2" Type="http://schemas.openxmlformats.org/officeDocument/2006/relationships/chartUserShapes" Target="../drawings/drawing24.xml"/><Relationship Id="rId1" Type="http://schemas.openxmlformats.org/officeDocument/2006/relationships/package" Target="../embeddings/Microsoft_Excel_Worksheet16.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eka.guntsadze\Desktop\2015%20tsardgenebii\2015%20II%20tsardgena\2013%20presentaciistvis%2007%2015%202014+%206%20tve%20&#4309;&#4317;&#4314;&#4317;.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eka.guntsadze\Desktop\2015%20tsardgenebii\2015%20II%20tsardgena\2013%20presentaciistvis%2007%2015%202014+%206%20tve%20&#4309;&#4317;&#4314;&#4317;.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D:\natia.gulua\Desktop\prezentaciebi%20-%2001.12.2015\Copy%20of%202013%20presentaciistvis%2007%2015%202014+%206%20tve%20%20%20%20%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ka-GE"/>
              <a:t>სფეროების დაფინანსება %</a:t>
            </a:r>
          </a:p>
          <a:p>
            <a:pPr>
              <a:defRPr/>
            </a:pPr>
            <a:r>
              <a:rPr lang="ka-GE"/>
              <a:t>2012  წლის ფაქტიურ გადასახდელებთან</a:t>
            </a:r>
            <a:endParaRPr lang="en-US"/>
          </a:p>
        </c:rich>
      </c:tx>
      <c:layout/>
      <c:overlay val="0"/>
    </c:title>
    <c:autoTitleDeleted val="0"/>
    <c:plotArea>
      <c:layout/>
      <c:pieChart>
        <c:varyColors val="1"/>
        <c:ser>
          <c:idx val="0"/>
          <c:order val="0"/>
          <c:explosion val="7"/>
          <c:dLbls>
            <c:showLegendKey val="0"/>
            <c:showVal val="1"/>
            <c:showCatName val="1"/>
            <c:showSerName val="0"/>
            <c:showPercent val="0"/>
            <c:showBubbleSize val="0"/>
            <c:showLeaderLines val="1"/>
          </c:dLbls>
          <c:cat>
            <c:strRef>
              <c:f>'Sheet1 (3)'!$B$6:$B$10</c:f>
              <c:strCache>
                <c:ptCount val="5"/>
                <c:pt idx="0">
                  <c:v>ჯანდაცვა და სოციალური დაცვა</c:v>
                </c:pt>
                <c:pt idx="1">
                  <c:v>განათლება და მეცნიერება</c:v>
                </c:pt>
                <c:pt idx="2">
                  <c:v>სოფლის მეურნეობის ხელშეწყობა</c:v>
                </c:pt>
                <c:pt idx="3">
                  <c:v>რეგიონული განვითარება და ინფრასტრუქტურა </c:v>
                </c:pt>
                <c:pt idx="4">
                  <c:v>სხვა დანარჩენი</c:v>
                </c:pt>
              </c:strCache>
            </c:strRef>
          </c:cat>
          <c:val>
            <c:numRef>
              <c:f>'Sheet1 (3)'!$F$6:$F$10</c:f>
              <c:numCache>
                <c:formatCode>0%</c:formatCode>
                <c:ptCount val="5"/>
                <c:pt idx="0">
                  <c:v>0.22978472439251632</c:v>
                </c:pt>
                <c:pt idx="1">
                  <c:v>8.0286065415417621E-2</c:v>
                </c:pt>
                <c:pt idx="2">
                  <c:v>1.8875860278661102E-2</c:v>
                </c:pt>
                <c:pt idx="3">
                  <c:v>0.13245823661105371</c:v>
                </c:pt>
                <c:pt idx="4">
                  <c:v>0.53859511330235121</c:v>
                </c:pt>
              </c:numCache>
            </c:numRef>
          </c:val>
        </c:ser>
        <c:dLbls>
          <c:showLegendKey val="0"/>
          <c:showVal val="0"/>
          <c:showCatName val="1"/>
          <c:showSerName val="0"/>
          <c:showPercent val="0"/>
          <c:showBubbleSize val="0"/>
          <c:showLeaderLines val="1"/>
        </c:dLbls>
        <c:firstSliceAng val="0"/>
      </c:pieChart>
    </c:plotArea>
    <c:plotVisOnly val="1"/>
    <c:dispBlanksAs val="gap"/>
    <c:showDLblsOverMax val="0"/>
  </c:chart>
  <c:txPr>
    <a:bodyPr/>
    <a:lstStyle/>
    <a:p>
      <a:pPr>
        <a:defRPr sz="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809444924840177E-2"/>
          <c:y val="7.6481467793979865E-2"/>
          <c:w val="0.82180370086080023"/>
          <c:h val="0.734995689388247"/>
        </c:manualLayout>
      </c:layout>
      <c:barChart>
        <c:barDir val="col"/>
        <c:grouping val="clustered"/>
        <c:varyColors val="0"/>
        <c:ser>
          <c:idx val="0"/>
          <c:order val="0"/>
          <c:tx>
            <c:strRef>
              <c:f>'sab deficiti'!$B$4</c:f>
              <c:strCache>
                <c:ptCount val="1"/>
                <c:pt idx="0">
                  <c:v>ნაერთი ბიუჯეტის დეფიციტი (მლნ ლარი)</c:v>
                </c:pt>
              </c:strCache>
            </c:strRef>
          </c:tx>
          <c:spPr>
            <a:solidFill>
              <a:schemeClr val="tx2">
                <a:lumMod val="75000"/>
              </a:schemeClr>
            </a:solidFill>
            <a:ln w="66675" cmpd="sng">
              <a:noFill/>
            </a:ln>
          </c:spPr>
          <c:invertIfNegative val="0"/>
          <c:dLbls>
            <c:txPr>
              <a:bodyPr/>
              <a:lstStyle/>
              <a:p>
                <a:pPr>
                  <a:defRPr sz="1100" b="1">
                    <a:solidFill>
                      <a:schemeClr val="tx2">
                        <a:lumMod val="75000"/>
                      </a:schemeClr>
                    </a:solidFill>
                  </a:defRPr>
                </a:pPr>
                <a:endParaRPr lang="en-US"/>
              </a:p>
            </c:txPr>
            <c:showLegendKey val="0"/>
            <c:showVal val="1"/>
            <c:showCatName val="0"/>
            <c:showSerName val="0"/>
            <c:showPercent val="0"/>
            <c:showBubbleSize val="0"/>
            <c:showLeaderLines val="0"/>
          </c:dLbls>
          <c:cat>
            <c:strRef>
              <c:f>'sab deficiti'!$C$3:$I$3</c:f>
              <c:strCache>
                <c:ptCount val="7"/>
                <c:pt idx="0">
                  <c:v>2010 ფ</c:v>
                </c:pt>
                <c:pt idx="1">
                  <c:v>2011 ფ</c:v>
                </c:pt>
                <c:pt idx="2">
                  <c:v>2012 ფ</c:v>
                </c:pt>
                <c:pt idx="3">
                  <c:v>2013 ფ</c:v>
                </c:pt>
                <c:pt idx="4">
                  <c:v>2014 პ</c:v>
                </c:pt>
                <c:pt idx="5">
                  <c:v>2015 პ</c:v>
                </c:pt>
                <c:pt idx="6">
                  <c:v>2016 პ</c:v>
                </c:pt>
              </c:strCache>
            </c:strRef>
          </c:cat>
          <c:val>
            <c:numRef>
              <c:f>'sab deficiti'!$C$4:$I$4</c:f>
              <c:numCache>
                <c:formatCode>#,##0.0</c:formatCode>
                <c:ptCount val="7"/>
                <c:pt idx="0">
                  <c:v>1390</c:v>
                </c:pt>
                <c:pt idx="1">
                  <c:v>875</c:v>
                </c:pt>
                <c:pt idx="2">
                  <c:v>730</c:v>
                </c:pt>
                <c:pt idx="3">
                  <c:v>704.9</c:v>
                </c:pt>
                <c:pt idx="4">
                  <c:v>1012</c:v>
                </c:pt>
                <c:pt idx="5">
                  <c:v>970</c:v>
                </c:pt>
              </c:numCache>
            </c:numRef>
          </c:val>
        </c:ser>
        <c:dLbls>
          <c:showLegendKey val="0"/>
          <c:showVal val="0"/>
          <c:showCatName val="0"/>
          <c:showSerName val="0"/>
          <c:showPercent val="0"/>
          <c:showBubbleSize val="0"/>
        </c:dLbls>
        <c:gapWidth val="150"/>
        <c:axId val="84488704"/>
        <c:axId val="84443712"/>
      </c:barChart>
      <c:lineChart>
        <c:grouping val="standard"/>
        <c:varyColors val="0"/>
        <c:ser>
          <c:idx val="1"/>
          <c:order val="1"/>
          <c:tx>
            <c:strRef>
              <c:f>'sab deficiti'!$B$5</c:f>
              <c:strCache>
                <c:ptCount val="1"/>
                <c:pt idx="0">
                  <c:v>დეფიციტის % მშპ-სთან</c:v>
                </c:pt>
              </c:strCache>
            </c:strRef>
          </c:tx>
          <c:spPr>
            <a:ln w="47625">
              <a:solidFill>
                <a:srgbClr val="FF0000"/>
              </a:solidFill>
            </a:ln>
          </c:spPr>
          <c:marker>
            <c:symbol val="none"/>
          </c:marker>
          <c:dLbls>
            <c:dLbl>
              <c:idx val="4"/>
              <c:layout>
                <c:manualLayout>
                  <c:x val="1.370589258950974E-2"/>
                  <c:y val="-2.5369969205023914E-2"/>
                </c:manualLayout>
              </c:layout>
              <c:showLegendKey val="0"/>
              <c:showVal val="1"/>
              <c:showCatName val="0"/>
              <c:showSerName val="0"/>
              <c:showPercent val="0"/>
              <c:showBubbleSize val="0"/>
            </c:dLbl>
            <c:dLbl>
              <c:idx val="5"/>
              <c:layout>
                <c:manualLayout>
                  <c:x val="1.02794194421324E-2"/>
                  <c:y val="-3.6242813150034116E-2"/>
                </c:manualLayout>
              </c:layout>
              <c:showLegendKey val="0"/>
              <c:showVal val="1"/>
              <c:showCatName val="0"/>
              <c:showSerName val="0"/>
              <c:showPercent val="0"/>
              <c:showBubbleSize val="0"/>
            </c:dLbl>
            <c:txPr>
              <a:bodyPr/>
              <a:lstStyle/>
              <a:p>
                <a:pPr>
                  <a:defRPr sz="1100" b="1">
                    <a:solidFill>
                      <a:srgbClr val="FF0000"/>
                    </a:solidFill>
                  </a:defRPr>
                </a:pPr>
                <a:endParaRPr lang="en-US"/>
              </a:p>
            </c:txPr>
            <c:showLegendKey val="0"/>
            <c:showVal val="1"/>
            <c:showCatName val="0"/>
            <c:showSerName val="0"/>
            <c:showPercent val="0"/>
            <c:showBubbleSize val="0"/>
            <c:showLeaderLines val="0"/>
          </c:dLbls>
          <c:cat>
            <c:strRef>
              <c:f>'sab deficiti'!$C$3:$I$3</c:f>
              <c:strCache>
                <c:ptCount val="7"/>
                <c:pt idx="0">
                  <c:v>2010 ფ</c:v>
                </c:pt>
                <c:pt idx="1">
                  <c:v>2011 ფ</c:v>
                </c:pt>
                <c:pt idx="2">
                  <c:v>2012 ფ</c:v>
                </c:pt>
                <c:pt idx="3">
                  <c:v>2013 ფ</c:v>
                </c:pt>
                <c:pt idx="4">
                  <c:v>2014 პ</c:v>
                </c:pt>
                <c:pt idx="5">
                  <c:v>2015 პ</c:v>
                </c:pt>
                <c:pt idx="6">
                  <c:v>2016 პ</c:v>
                </c:pt>
              </c:strCache>
            </c:strRef>
          </c:cat>
          <c:val>
            <c:numRef>
              <c:f>'sab deficiti'!$C$5:$I$5</c:f>
              <c:numCache>
                <c:formatCode>0.0%</c:formatCode>
                <c:ptCount val="7"/>
                <c:pt idx="0">
                  <c:v>6.6854995062954559E-2</c:v>
                </c:pt>
                <c:pt idx="1">
                  <c:v>3.5943148209004273E-2</c:v>
                </c:pt>
                <c:pt idx="2">
                  <c:v>2.7897413947942661E-2</c:v>
                </c:pt>
                <c:pt idx="3">
                  <c:v>2.6277823962065093E-2</c:v>
                </c:pt>
                <c:pt idx="4">
                  <c:v>3.4685567787664004E-2</c:v>
                </c:pt>
                <c:pt idx="5">
                  <c:v>2.9842306967393352E-2</c:v>
                </c:pt>
              </c:numCache>
            </c:numRef>
          </c:val>
          <c:smooth val="1"/>
        </c:ser>
        <c:dLbls>
          <c:showLegendKey val="0"/>
          <c:showVal val="0"/>
          <c:showCatName val="0"/>
          <c:showSerName val="0"/>
          <c:showPercent val="0"/>
          <c:showBubbleSize val="0"/>
        </c:dLbls>
        <c:marker val="1"/>
        <c:smooth val="0"/>
        <c:axId val="84491776"/>
        <c:axId val="84444288"/>
      </c:lineChart>
      <c:catAx>
        <c:axId val="84488704"/>
        <c:scaling>
          <c:orientation val="minMax"/>
        </c:scaling>
        <c:delete val="0"/>
        <c:axPos val="b"/>
        <c:majorTickMark val="out"/>
        <c:minorTickMark val="none"/>
        <c:tickLblPos val="nextTo"/>
        <c:txPr>
          <a:bodyPr/>
          <a:lstStyle/>
          <a:p>
            <a:pPr>
              <a:defRPr b="1"/>
            </a:pPr>
            <a:endParaRPr lang="en-US"/>
          </a:p>
        </c:txPr>
        <c:crossAx val="84443712"/>
        <c:crosses val="autoZero"/>
        <c:auto val="1"/>
        <c:lblAlgn val="ctr"/>
        <c:lblOffset val="100"/>
        <c:noMultiLvlLbl val="0"/>
      </c:catAx>
      <c:valAx>
        <c:axId val="84443712"/>
        <c:scaling>
          <c:orientation val="minMax"/>
        </c:scaling>
        <c:delete val="0"/>
        <c:axPos val="l"/>
        <c:majorGridlines>
          <c:spPr>
            <a:ln cap="rnd"/>
          </c:spPr>
        </c:majorGridlines>
        <c:numFmt formatCode="#,##0.0" sourceLinked="1"/>
        <c:majorTickMark val="out"/>
        <c:minorTickMark val="none"/>
        <c:tickLblPos val="nextTo"/>
        <c:crossAx val="84488704"/>
        <c:crosses val="autoZero"/>
        <c:crossBetween val="between"/>
      </c:valAx>
      <c:valAx>
        <c:axId val="84444288"/>
        <c:scaling>
          <c:orientation val="minMax"/>
        </c:scaling>
        <c:delete val="0"/>
        <c:axPos val="r"/>
        <c:numFmt formatCode="0.0%" sourceLinked="1"/>
        <c:majorTickMark val="out"/>
        <c:minorTickMark val="none"/>
        <c:tickLblPos val="nextTo"/>
        <c:crossAx val="84491776"/>
        <c:crosses val="max"/>
        <c:crossBetween val="between"/>
      </c:valAx>
      <c:catAx>
        <c:axId val="84491776"/>
        <c:scaling>
          <c:orientation val="minMax"/>
        </c:scaling>
        <c:delete val="1"/>
        <c:axPos val="b"/>
        <c:majorTickMark val="out"/>
        <c:minorTickMark val="none"/>
        <c:tickLblPos val="nextTo"/>
        <c:crossAx val="84444288"/>
        <c:crosses val="autoZero"/>
        <c:auto val="1"/>
        <c:lblAlgn val="ctr"/>
        <c:lblOffset val="100"/>
        <c:noMultiLvlLbl val="0"/>
      </c:catAx>
    </c:plotArea>
    <c:legend>
      <c:legendPos val="r"/>
      <c:layout>
        <c:manualLayout>
          <c:xMode val="edge"/>
          <c:yMode val="edge"/>
          <c:x val="0.1330171942339555"/>
          <c:y val="0.86575176869208803"/>
          <c:w val="0.72721761199867896"/>
          <c:h val="0.1310751302101541"/>
        </c:manualLayout>
      </c:layout>
      <c:overlay val="0"/>
      <c:txPr>
        <a:bodyPr/>
        <a:lstStyle/>
        <a:p>
          <a:pPr>
            <a:defRPr b="1"/>
          </a:pPr>
          <a:endParaRPr lang="en-US"/>
        </a:p>
      </c:tx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w="47625">
              <a:solidFill>
                <a:schemeClr val="accent4">
                  <a:lumMod val="75000"/>
                </a:schemeClr>
              </a:solidFill>
            </a:ln>
          </c:spPr>
          <c:marker>
            <c:symbol val="none"/>
          </c:marker>
          <c:cat>
            <c:multiLvlStrRef>
              <c:f>'Sheet1 (2)'!$C$2:$AV$3</c:f>
              <c:multiLvlStrCache>
                <c:ptCount val="34"/>
                <c:lvl>
                  <c:pt idx="0">
                    <c:v>I </c:v>
                  </c:pt>
                  <c:pt idx="1">
                    <c:v>II</c:v>
                  </c:pt>
                  <c:pt idx="2">
                    <c:v>III</c:v>
                  </c:pt>
                  <c:pt idx="3">
                    <c:v>IV</c:v>
                  </c:pt>
                  <c:pt idx="4">
                    <c:v>V</c:v>
                  </c:pt>
                  <c:pt idx="5">
                    <c:v>VI</c:v>
                  </c:pt>
                  <c:pt idx="6">
                    <c:v>VII</c:v>
                  </c:pt>
                  <c:pt idx="7">
                    <c:v>VIII</c:v>
                  </c:pt>
                  <c:pt idx="8">
                    <c:v>IX</c:v>
                  </c:pt>
                  <c:pt idx="9">
                    <c:v>X</c:v>
                  </c:pt>
                  <c:pt idx="10">
                    <c:v>XI</c:v>
                  </c:pt>
                  <c:pt idx="11">
                    <c:v>XII</c:v>
                  </c:pt>
                  <c:pt idx="12">
                    <c:v>I </c:v>
                  </c:pt>
                  <c:pt idx="13">
                    <c:v>II</c:v>
                  </c:pt>
                  <c:pt idx="14">
                    <c:v>III</c:v>
                  </c:pt>
                  <c:pt idx="15">
                    <c:v>IV</c:v>
                  </c:pt>
                  <c:pt idx="16">
                    <c:v>V</c:v>
                  </c:pt>
                  <c:pt idx="17">
                    <c:v>VI</c:v>
                  </c:pt>
                  <c:pt idx="18">
                    <c:v>VII</c:v>
                  </c:pt>
                  <c:pt idx="19">
                    <c:v>VIII</c:v>
                  </c:pt>
                  <c:pt idx="20">
                    <c:v>IX</c:v>
                  </c:pt>
                  <c:pt idx="21">
                    <c:v>X</c:v>
                  </c:pt>
                  <c:pt idx="22">
                    <c:v>XI</c:v>
                  </c:pt>
                  <c:pt idx="23">
                    <c:v>XII</c:v>
                  </c:pt>
                  <c:pt idx="24">
                    <c:v>I </c:v>
                  </c:pt>
                  <c:pt idx="25">
                    <c:v>II</c:v>
                  </c:pt>
                  <c:pt idx="26">
                    <c:v>III</c:v>
                  </c:pt>
                  <c:pt idx="27">
                    <c:v>IV</c:v>
                  </c:pt>
                  <c:pt idx="28">
                    <c:v>V</c:v>
                  </c:pt>
                  <c:pt idx="29">
                    <c:v>VI</c:v>
                  </c:pt>
                  <c:pt idx="30">
                    <c:v>VII</c:v>
                  </c:pt>
                  <c:pt idx="31">
                    <c:v>VIII</c:v>
                  </c:pt>
                  <c:pt idx="32">
                    <c:v>IX</c:v>
                  </c:pt>
                  <c:pt idx="33">
                    <c:v>X</c:v>
                  </c:pt>
                </c:lvl>
                <c:lvl>
                  <c:pt idx="0">
                    <c:v>2012</c:v>
                  </c:pt>
                  <c:pt idx="12">
                    <c:v>2013</c:v>
                  </c:pt>
                  <c:pt idx="24">
                    <c:v>2014</c:v>
                  </c:pt>
                </c:lvl>
              </c:multiLvlStrCache>
            </c:multiLvlStrRef>
          </c:cat>
          <c:val>
            <c:numRef>
              <c:f>'Sheet1 (2)'!$C$4:$AV$4</c:f>
              <c:numCache>
                <c:formatCode>0.0</c:formatCode>
                <c:ptCount val="34"/>
                <c:pt idx="0">
                  <c:v>0.47849486330240154</c:v>
                </c:pt>
                <c:pt idx="1">
                  <c:v>-2.0545221162708742</c:v>
                </c:pt>
                <c:pt idx="2">
                  <c:v>-2.2108839262372442</c:v>
                </c:pt>
                <c:pt idx="3">
                  <c:v>-2.1049166957207035</c:v>
                </c:pt>
                <c:pt idx="4">
                  <c:v>-3.3003480353339398</c:v>
                </c:pt>
                <c:pt idx="5">
                  <c:v>-0.18007704893182108</c:v>
                </c:pt>
                <c:pt idx="6">
                  <c:v>0.56478411935722761</c:v>
                </c:pt>
                <c:pt idx="7">
                  <c:v>-0.35919752709099839</c:v>
                </c:pt>
                <c:pt idx="8">
                  <c:v>-0.12093059720506005</c:v>
                </c:pt>
                <c:pt idx="9">
                  <c:v>7.8256374688393748E-2</c:v>
                </c:pt>
                <c:pt idx="10">
                  <c:v>-0.48721919078060694</c:v>
                </c:pt>
                <c:pt idx="11">
                  <c:v>-1.373378412690613</c:v>
                </c:pt>
                <c:pt idx="12">
                  <c:v>-1.5999243917587052</c:v>
                </c:pt>
                <c:pt idx="13">
                  <c:v>-2.1170547901708261</c:v>
                </c:pt>
                <c:pt idx="14">
                  <c:v>-2.0694268878973787</c:v>
                </c:pt>
                <c:pt idx="15">
                  <c:v>-1.6780592293257541</c:v>
                </c:pt>
                <c:pt idx="16">
                  <c:v>-0.11203944203319338</c:v>
                </c:pt>
                <c:pt idx="17">
                  <c:v>0.24147411140931752</c:v>
                </c:pt>
                <c:pt idx="18">
                  <c:v>-0.21234661837186763</c:v>
                </c:pt>
                <c:pt idx="19">
                  <c:v>-0.3527746371658651</c:v>
                </c:pt>
                <c:pt idx="20">
                  <c:v>-1.2941046416781035</c:v>
                </c:pt>
                <c:pt idx="21">
                  <c:v>0.17280089126816733</c:v>
                </c:pt>
                <c:pt idx="22">
                  <c:v>0.6071228166213416</c:v>
                </c:pt>
                <c:pt idx="23">
                  <c:v>2.3722398220279644</c:v>
                </c:pt>
                <c:pt idx="24">
                  <c:v>2.9196975369503093</c:v>
                </c:pt>
                <c:pt idx="25">
                  <c:v>3.4608246368719335</c:v>
                </c:pt>
                <c:pt idx="26">
                  <c:v>3.4918737092988152</c:v>
                </c:pt>
                <c:pt idx="27">
                  <c:v>3.4290892638108943</c:v>
                </c:pt>
                <c:pt idx="28">
                  <c:v>2.4048641231323415</c:v>
                </c:pt>
                <c:pt idx="29">
                  <c:v>2.0417411905139744</c:v>
                </c:pt>
                <c:pt idx="30">
                  <c:v>2.8499112071002486</c:v>
                </c:pt>
                <c:pt idx="31">
                  <c:v>3.3765955221449957</c:v>
                </c:pt>
                <c:pt idx="32">
                  <c:v>4.7518381439302289</c:v>
                </c:pt>
                <c:pt idx="33">
                  <c:v>3.4413754797999303</c:v>
                </c:pt>
              </c:numCache>
            </c:numRef>
          </c:val>
          <c:smooth val="0"/>
        </c:ser>
        <c:dLbls>
          <c:showLegendKey val="0"/>
          <c:showVal val="0"/>
          <c:showCatName val="0"/>
          <c:showSerName val="0"/>
          <c:showPercent val="0"/>
          <c:showBubbleSize val="0"/>
        </c:dLbls>
        <c:marker val="1"/>
        <c:smooth val="0"/>
        <c:axId val="92356096"/>
        <c:axId val="84447744"/>
      </c:lineChart>
      <c:catAx>
        <c:axId val="92356096"/>
        <c:scaling>
          <c:orientation val="minMax"/>
        </c:scaling>
        <c:delete val="0"/>
        <c:axPos val="b"/>
        <c:majorTickMark val="out"/>
        <c:minorTickMark val="none"/>
        <c:tickLblPos val="low"/>
        <c:txPr>
          <a:bodyPr/>
          <a:lstStyle/>
          <a:p>
            <a:pPr>
              <a:defRPr sz="1000" b="1"/>
            </a:pPr>
            <a:endParaRPr lang="en-US"/>
          </a:p>
        </c:txPr>
        <c:crossAx val="84447744"/>
        <c:crosses val="autoZero"/>
        <c:auto val="1"/>
        <c:lblAlgn val="ctr"/>
        <c:lblOffset val="100"/>
        <c:noMultiLvlLbl val="0"/>
      </c:catAx>
      <c:valAx>
        <c:axId val="84447744"/>
        <c:scaling>
          <c:orientation val="minMax"/>
          <c:max val="20"/>
          <c:min val="-5"/>
        </c:scaling>
        <c:delete val="0"/>
        <c:axPos val="l"/>
        <c:numFmt formatCode="#,##0.0" sourceLinked="0"/>
        <c:majorTickMark val="out"/>
        <c:minorTickMark val="none"/>
        <c:tickLblPos val="nextTo"/>
        <c:txPr>
          <a:bodyPr/>
          <a:lstStyle/>
          <a:p>
            <a:pPr>
              <a:defRPr sz="1000" b="1"/>
            </a:pPr>
            <a:endParaRPr lang="en-US"/>
          </a:p>
        </c:txPr>
        <c:crossAx val="92356096"/>
        <c:crosses val="autoZero"/>
        <c:crossBetween val="between"/>
      </c:valAx>
    </c:plotArea>
    <c:plotVisOnly val="1"/>
    <c:dispBlanksAs val="gap"/>
    <c:showDLblsOverMax val="0"/>
  </c:chart>
  <c:spPr>
    <a:ln>
      <a:noFill/>
    </a:ln>
  </c:spPr>
  <c:txPr>
    <a:bodyPr/>
    <a:lstStyle/>
    <a:p>
      <a:pPr>
        <a:defRPr sz="1100">
          <a:latin typeface="BPG Glaho (Body)"/>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Sheet1!$O$34</c:f>
              <c:strCache>
                <c:ptCount val="1"/>
                <c:pt idx="0">
                  <c:v>2012</c:v>
                </c:pt>
              </c:strCache>
            </c:strRef>
          </c:tx>
          <c:spPr>
            <a:solidFill>
              <a:srgbClr val="0070C0"/>
            </a:solidFill>
          </c:spPr>
          <c:invertIfNegative val="0"/>
          <c:dLbls>
            <c:txPr>
              <a:bodyPr/>
              <a:lstStyle/>
              <a:p>
                <a:pPr>
                  <a:defRPr b="1">
                    <a:solidFill>
                      <a:srgbClr val="0070C0"/>
                    </a:solidFill>
                  </a:defRPr>
                </a:pPr>
                <a:endParaRPr lang="en-US"/>
              </a:p>
            </c:txPr>
            <c:showLegendKey val="0"/>
            <c:showVal val="1"/>
            <c:showCatName val="0"/>
            <c:showSerName val="0"/>
            <c:showPercent val="0"/>
            <c:showBubbleSize val="0"/>
            <c:showLeaderLines val="0"/>
          </c:dLbls>
          <c:cat>
            <c:strRef>
              <c:f>Sheet1!$P$32:$S$32</c:f>
              <c:strCache>
                <c:ptCount val="4"/>
                <c:pt idx="0">
                  <c:v>I</c:v>
                </c:pt>
                <c:pt idx="1">
                  <c:v> II</c:v>
                </c:pt>
                <c:pt idx="2">
                  <c:v> III</c:v>
                </c:pt>
                <c:pt idx="3">
                  <c:v>IV</c:v>
                </c:pt>
              </c:strCache>
            </c:strRef>
          </c:cat>
          <c:val>
            <c:numRef>
              <c:f>Sheet1!$P$34:$S$34</c:f>
              <c:numCache>
                <c:formatCode>0</c:formatCode>
                <c:ptCount val="4"/>
                <c:pt idx="0">
                  <c:v>1108.9253433933504</c:v>
                </c:pt>
                <c:pt idx="1">
                  <c:v>1598.3924908705244</c:v>
                </c:pt>
                <c:pt idx="2">
                  <c:v>1474.8273390110112</c:v>
                </c:pt>
                <c:pt idx="3">
                  <c:v>1477.1006471779324</c:v>
                </c:pt>
              </c:numCache>
            </c:numRef>
          </c:val>
        </c:ser>
        <c:ser>
          <c:idx val="2"/>
          <c:order val="1"/>
          <c:tx>
            <c:strRef>
              <c:f>Sheet1!$O$35</c:f>
              <c:strCache>
                <c:ptCount val="1"/>
                <c:pt idx="0">
                  <c:v>2013</c:v>
                </c:pt>
              </c:strCache>
            </c:strRef>
          </c:tx>
          <c:spPr>
            <a:solidFill>
              <a:srgbClr val="7030A0"/>
            </a:solidFill>
          </c:spPr>
          <c:invertIfNegative val="0"/>
          <c:dLbls>
            <c:txPr>
              <a:bodyPr/>
              <a:lstStyle/>
              <a:p>
                <a:pPr>
                  <a:defRPr b="1">
                    <a:solidFill>
                      <a:srgbClr val="7030A0"/>
                    </a:solidFill>
                  </a:defRPr>
                </a:pPr>
                <a:endParaRPr lang="en-US"/>
              </a:p>
            </c:txPr>
            <c:showLegendKey val="0"/>
            <c:showVal val="1"/>
            <c:showCatName val="0"/>
            <c:showSerName val="0"/>
            <c:showPercent val="0"/>
            <c:showBubbleSize val="0"/>
            <c:showLeaderLines val="0"/>
          </c:dLbls>
          <c:cat>
            <c:strRef>
              <c:f>Sheet1!$P$32:$S$32</c:f>
              <c:strCache>
                <c:ptCount val="4"/>
                <c:pt idx="0">
                  <c:v>I</c:v>
                </c:pt>
                <c:pt idx="1">
                  <c:v> II</c:v>
                </c:pt>
                <c:pt idx="2">
                  <c:v> III</c:v>
                </c:pt>
                <c:pt idx="3">
                  <c:v>IV</c:v>
                </c:pt>
              </c:strCache>
            </c:strRef>
          </c:cat>
          <c:val>
            <c:numRef>
              <c:f>Sheet1!$P$35:$S$35</c:f>
              <c:numCache>
                <c:formatCode>0</c:formatCode>
                <c:ptCount val="4"/>
                <c:pt idx="0">
                  <c:v>960.47107619344501</c:v>
                </c:pt>
                <c:pt idx="1">
                  <c:v>1511.5151322816414</c:v>
                </c:pt>
                <c:pt idx="2">
                  <c:v>1475.3363565367224</c:v>
                </c:pt>
                <c:pt idx="3">
                  <c:v>1342.4982904796229</c:v>
                </c:pt>
              </c:numCache>
            </c:numRef>
          </c:val>
        </c:ser>
        <c:ser>
          <c:idx val="3"/>
          <c:order val="2"/>
          <c:tx>
            <c:strRef>
              <c:f>Sheet1!$O$36</c:f>
              <c:strCache>
                <c:ptCount val="1"/>
                <c:pt idx="0">
                  <c:v>2014</c:v>
                </c:pt>
              </c:strCache>
            </c:strRef>
          </c:tx>
          <c:spPr>
            <a:solidFill>
              <a:srgbClr val="00B050"/>
            </a:solidFill>
          </c:spPr>
          <c:invertIfNegative val="0"/>
          <c:dLbls>
            <c:txPr>
              <a:bodyPr/>
              <a:lstStyle/>
              <a:p>
                <a:pPr>
                  <a:defRPr b="1">
                    <a:solidFill>
                      <a:srgbClr val="00B050"/>
                    </a:solidFill>
                  </a:defRPr>
                </a:pPr>
                <a:endParaRPr lang="en-US"/>
              </a:p>
            </c:txPr>
            <c:showLegendKey val="0"/>
            <c:showVal val="1"/>
            <c:showCatName val="0"/>
            <c:showSerName val="0"/>
            <c:showPercent val="0"/>
            <c:showBubbleSize val="0"/>
            <c:showLeaderLines val="0"/>
          </c:dLbls>
          <c:cat>
            <c:strRef>
              <c:f>Sheet1!$P$32:$S$32</c:f>
              <c:strCache>
                <c:ptCount val="4"/>
                <c:pt idx="0">
                  <c:v>I</c:v>
                </c:pt>
                <c:pt idx="1">
                  <c:v> II</c:v>
                </c:pt>
                <c:pt idx="2">
                  <c:v> III</c:v>
                </c:pt>
                <c:pt idx="3">
                  <c:v>IV</c:v>
                </c:pt>
              </c:strCache>
            </c:strRef>
          </c:cat>
          <c:val>
            <c:numRef>
              <c:f>Sheet1!$P$36:$S$36</c:f>
              <c:numCache>
                <c:formatCode>0</c:formatCode>
                <c:ptCount val="4"/>
                <c:pt idx="0">
                  <c:v>1387.6928422850622</c:v>
                </c:pt>
                <c:pt idx="1">
                  <c:v>1984.6275454878319</c:v>
                </c:pt>
              </c:numCache>
            </c:numRef>
          </c:val>
        </c:ser>
        <c:dLbls>
          <c:showLegendKey val="0"/>
          <c:showVal val="0"/>
          <c:showCatName val="0"/>
          <c:showSerName val="0"/>
          <c:showPercent val="0"/>
          <c:showBubbleSize val="0"/>
        </c:dLbls>
        <c:gapWidth val="150"/>
        <c:axId val="92474880"/>
        <c:axId val="84449472"/>
      </c:barChart>
      <c:catAx>
        <c:axId val="92474880"/>
        <c:scaling>
          <c:orientation val="minMax"/>
        </c:scaling>
        <c:delete val="0"/>
        <c:axPos val="b"/>
        <c:majorTickMark val="out"/>
        <c:minorTickMark val="none"/>
        <c:tickLblPos val="nextTo"/>
        <c:txPr>
          <a:bodyPr/>
          <a:lstStyle/>
          <a:p>
            <a:pPr>
              <a:defRPr b="1"/>
            </a:pPr>
            <a:endParaRPr lang="en-US"/>
          </a:p>
        </c:txPr>
        <c:crossAx val="84449472"/>
        <c:crosses val="autoZero"/>
        <c:auto val="1"/>
        <c:lblAlgn val="ctr"/>
        <c:lblOffset val="100"/>
        <c:noMultiLvlLbl val="0"/>
      </c:catAx>
      <c:valAx>
        <c:axId val="84449472"/>
        <c:scaling>
          <c:orientation val="minMax"/>
        </c:scaling>
        <c:delete val="0"/>
        <c:axPos val="l"/>
        <c:numFmt formatCode="0" sourceLinked="1"/>
        <c:majorTickMark val="out"/>
        <c:minorTickMark val="none"/>
        <c:tickLblPos val="nextTo"/>
        <c:txPr>
          <a:bodyPr/>
          <a:lstStyle/>
          <a:p>
            <a:pPr>
              <a:defRPr b="1"/>
            </a:pPr>
            <a:endParaRPr lang="en-US"/>
          </a:p>
        </c:txPr>
        <c:crossAx val="92474880"/>
        <c:crosses val="autoZero"/>
        <c:crossBetween val="between"/>
      </c:valAx>
    </c:plotArea>
    <c:legend>
      <c:legendPos val="b"/>
      <c:overlay val="0"/>
      <c:txPr>
        <a:bodyPr/>
        <a:lstStyle/>
        <a:p>
          <a:pPr>
            <a:defRPr b="1"/>
          </a:pPr>
          <a:endParaRPr lang="en-US"/>
        </a:p>
      </c:txPr>
    </c:legend>
    <c:plotVisOnly val="1"/>
    <c:dispBlanksAs val="gap"/>
    <c:showDLblsOverMax val="0"/>
  </c:chart>
  <c:spPr>
    <a:ln>
      <a:noFill/>
    </a:ln>
  </c:spPr>
  <c:txPr>
    <a:bodyPr/>
    <a:lstStyle/>
    <a:p>
      <a:pPr>
        <a:defRPr>
          <a:latin typeface="BPG Glaho (Body)"/>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'kreditebi da valis moms'!$B$3</c:f>
              <c:strCache>
                <c:ptCount val="1"/>
                <c:pt idx="0">
                  <c:v>სახელმწიფო ვალის აღება</c:v>
                </c:pt>
              </c:strCache>
            </c:strRef>
          </c:tx>
          <c:spPr>
            <a:solidFill>
              <a:srgbClr val="FF0000"/>
            </a:solidFill>
          </c:spPr>
          <c:invertIfNegative val="0"/>
          <c:dLbls>
            <c:txPr>
              <a:bodyPr/>
              <a:lstStyle/>
              <a:p>
                <a:pPr>
                  <a:defRPr b="1">
                    <a:solidFill>
                      <a:srgbClr val="FF0000"/>
                    </a:solidFill>
                  </a:defRPr>
                </a:pPr>
                <a:endParaRPr lang="en-US"/>
              </a:p>
            </c:txPr>
            <c:showLegendKey val="0"/>
            <c:showVal val="1"/>
            <c:showCatName val="0"/>
            <c:showSerName val="0"/>
            <c:showPercent val="0"/>
            <c:showBubbleSize val="0"/>
            <c:showLeaderLines val="0"/>
          </c:dLbls>
          <c:cat>
            <c:strRef>
              <c:f>'kreditebi da valis moms'!$C$2:$I$2</c:f>
              <c:strCache>
                <c:ptCount val="7"/>
                <c:pt idx="0">
                  <c:v>2009 ფაქტი</c:v>
                </c:pt>
                <c:pt idx="1">
                  <c:v>2010 ფაქტი</c:v>
                </c:pt>
                <c:pt idx="2">
                  <c:v>2011 ფაქტი</c:v>
                </c:pt>
                <c:pt idx="3">
                  <c:v>2012 ფაქტი</c:v>
                </c:pt>
                <c:pt idx="4">
                  <c:v>2013 ფაქტი</c:v>
                </c:pt>
                <c:pt idx="5">
                  <c:v>2014 გეგმა</c:v>
                </c:pt>
                <c:pt idx="6">
                  <c:v>2015 პროექტი</c:v>
                </c:pt>
              </c:strCache>
            </c:strRef>
          </c:cat>
          <c:val>
            <c:numRef>
              <c:f>'kreditebi da valis moms'!$C$3:$I$3</c:f>
              <c:numCache>
                <c:formatCode>#,##0.0</c:formatCode>
                <c:ptCount val="7"/>
                <c:pt idx="0">
                  <c:v>709.5</c:v>
                </c:pt>
                <c:pt idx="1">
                  <c:v>963.8</c:v>
                </c:pt>
                <c:pt idx="2">
                  <c:v>154.9</c:v>
                </c:pt>
                <c:pt idx="3">
                  <c:v>157</c:v>
                </c:pt>
                <c:pt idx="4">
                  <c:v>250.78190000000001</c:v>
                </c:pt>
                <c:pt idx="5">
                  <c:v>836</c:v>
                </c:pt>
                <c:pt idx="6">
                  <c:v>720</c:v>
                </c:pt>
              </c:numCache>
            </c:numRef>
          </c:val>
        </c:ser>
        <c:ser>
          <c:idx val="1"/>
          <c:order val="1"/>
          <c:tx>
            <c:strRef>
              <c:f>'kreditebi da valis moms'!$B$4</c:f>
              <c:strCache>
                <c:ptCount val="1"/>
                <c:pt idx="0">
                  <c:v>სახელმწიფო ვალების მომსახურება და დაფარვა</c:v>
                </c:pt>
              </c:strCache>
            </c:strRef>
          </c:tx>
          <c:spPr>
            <a:solidFill>
              <a:srgbClr val="00B050"/>
            </a:solidFill>
          </c:spPr>
          <c:invertIfNegative val="0"/>
          <c:dLbls>
            <c:txPr>
              <a:bodyPr/>
              <a:lstStyle/>
              <a:p>
                <a:pPr>
                  <a:defRPr b="1">
                    <a:solidFill>
                      <a:srgbClr val="33CC33"/>
                    </a:solidFill>
                  </a:defRPr>
                </a:pPr>
                <a:endParaRPr lang="en-US"/>
              </a:p>
            </c:txPr>
            <c:showLegendKey val="0"/>
            <c:showVal val="1"/>
            <c:showCatName val="0"/>
            <c:showSerName val="0"/>
            <c:showPercent val="0"/>
            <c:showBubbleSize val="0"/>
            <c:showLeaderLines val="0"/>
          </c:dLbls>
          <c:cat>
            <c:strRef>
              <c:f>'kreditebi da valis moms'!$C$2:$I$2</c:f>
              <c:strCache>
                <c:ptCount val="7"/>
                <c:pt idx="0">
                  <c:v>2009 ფაქტი</c:v>
                </c:pt>
                <c:pt idx="1">
                  <c:v>2010 ფაქტი</c:v>
                </c:pt>
                <c:pt idx="2">
                  <c:v>2011 ფაქტი</c:v>
                </c:pt>
                <c:pt idx="3">
                  <c:v>2012 ფაქტი</c:v>
                </c:pt>
                <c:pt idx="4">
                  <c:v>2013 ფაქტი</c:v>
                </c:pt>
                <c:pt idx="5">
                  <c:v>2014 გეგმა</c:v>
                </c:pt>
                <c:pt idx="6">
                  <c:v>2015 პროექტი</c:v>
                </c:pt>
              </c:strCache>
            </c:strRef>
          </c:cat>
          <c:val>
            <c:numRef>
              <c:f>'kreditebi da valis moms'!$C$4:$I$4</c:f>
              <c:numCache>
                <c:formatCode>#,##0.0</c:formatCode>
                <c:ptCount val="7"/>
                <c:pt idx="0">
                  <c:v>318.10000000000002</c:v>
                </c:pt>
                <c:pt idx="1">
                  <c:v>358.5</c:v>
                </c:pt>
                <c:pt idx="2">
                  <c:v>428.4</c:v>
                </c:pt>
                <c:pt idx="3">
                  <c:v>378.5</c:v>
                </c:pt>
                <c:pt idx="4">
                  <c:v>698.3</c:v>
                </c:pt>
                <c:pt idx="5">
                  <c:v>869</c:v>
                </c:pt>
                <c:pt idx="6">
                  <c:v>754</c:v>
                </c:pt>
              </c:numCache>
            </c:numRef>
          </c:val>
        </c:ser>
        <c:dLbls>
          <c:showLegendKey val="0"/>
          <c:showVal val="1"/>
          <c:showCatName val="0"/>
          <c:showSerName val="0"/>
          <c:showPercent val="0"/>
          <c:showBubbleSize val="0"/>
        </c:dLbls>
        <c:gapWidth val="75"/>
        <c:axId val="92472832"/>
        <c:axId val="84450624"/>
      </c:barChart>
      <c:lineChart>
        <c:grouping val="standard"/>
        <c:varyColors val="0"/>
        <c:ser>
          <c:idx val="2"/>
          <c:order val="2"/>
          <c:tx>
            <c:strRef>
              <c:f>'kreditebi da valis moms'!$B$5</c:f>
              <c:strCache>
                <c:ptCount val="1"/>
                <c:pt idx="0">
                  <c:v>%-ული თანაფარდობა</c:v>
                </c:pt>
              </c:strCache>
            </c:strRef>
          </c:tx>
          <c:spPr>
            <a:ln w="41275">
              <a:solidFill>
                <a:schemeClr val="tx2">
                  <a:lumMod val="75000"/>
                </a:schemeClr>
              </a:solidFill>
            </a:ln>
          </c:spPr>
          <c:marker>
            <c:symbol val="none"/>
          </c:marker>
          <c:dLbls>
            <c:txPr>
              <a:bodyPr/>
              <a:lstStyle/>
              <a:p>
                <a:pPr>
                  <a:defRPr b="1">
                    <a:solidFill>
                      <a:schemeClr val="tx2">
                        <a:lumMod val="75000"/>
                      </a:schemeClr>
                    </a:solidFill>
                  </a:defRPr>
                </a:pPr>
                <a:endParaRPr lang="en-US"/>
              </a:p>
            </c:txPr>
            <c:showLegendKey val="0"/>
            <c:showVal val="1"/>
            <c:showCatName val="0"/>
            <c:showSerName val="0"/>
            <c:showPercent val="0"/>
            <c:showBubbleSize val="0"/>
            <c:showLeaderLines val="0"/>
          </c:dLbls>
          <c:cat>
            <c:strRef>
              <c:f>'kreditebi da valis moms'!$C$2:$I$2</c:f>
              <c:strCache>
                <c:ptCount val="7"/>
                <c:pt idx="0">
                  <c:v>2009 ფაქტი</c:v>
                </c:pt>
                <c:pt idx="1">
                  <c:v>2010 ფაქტი</c:v>
                </c:pt>
                <c:pt idx="2">
                  <c:v>2011 ფაქტი</c:v>
                </c:pt>
                <c:pt idx="3">
                  <c:v>2012 ფაქტი</c:v>
                </c:pt>
                <c:pt idx="4">
                  <c:v>2013 ფაქტი</c:v>
                </c:pt>
                <c:pt idx="5">
                  <c:v>2014 გეგმა</c:v>
                </c:pt>
                <c:pt idx="6">
                  <c:v>2015 პროექტი</c:v>
                </c:pt>
              </c:strCache>
            </c:strRef>
          </c:cat>
          <c:val>
            <c:numRef>
              <c:f>'kreditebi da valis moms'!$C$5:$I$5</c:f>
              <c:numCache>
                <c:formatCode>0.0%</c:formatCode>
                <c:ptCount val="7"/>
                <c:pt idx="0">
                  <c:v>2.2304306821754163</c:v>
                </c:pt>
                <c:pt idx="1">
                  <c:v>2.6884239888423989</c:v>
                </c:pt>
                <c:pt idx="2">
                  <c:v>0.36157796451914104</c:v>
                </c:pt>
                <c:pt idx="3">
                  <c:v>0.41479524438573318</c:v>
                </c:pt>
                <c:pt idx="4">
                  <c:v>0.35913203494200202</c:v>
                </c:pt>
                <c:pt idx="5">
                  <c:v>0.96202531645569622</c:v>
                </c:pt>
                <c:pt idx="6">
                  <c:v>0.95490716180371349</c:v>
                </c:pt>
              </c:numCache>
            </c:numRef>
          </c:val>
          <c:smooth val="1"/>
        </c:ser>
        <c:dLbls>
          <c:showLegendKey val="0"/>
          <c:showVal val="1"/>
          <c:showCatName val="0"/>
          <c:showSerName val="0"/>
          <c:showPercent val="0"/>
          <c:showBubbleSize val="0"/>
        </c:dLbls>
        <c:marker val="1"/>
        <c:smooth val="0"/>
        <c:axId val="92473344"/>
        <c:axId val="92438528"/>
      </c:lineChart>
      <c:catAx>
        <c:axId val="92472832"/>
        <c:scaling>
          <c:orientation val="minMax"/>
        </c:scaling>
        <c:delete val="0"/>
        <c:axPos val="b"/>
        <c:majorTickMark val="none"/>
        <c:minorTickMark val="none"/>
        <c:tickLblPos val="nextTo"/>
        <c:crossAx val="84450624"/>
        <c:crosses val="autoZero"/>
        <c:auto val="1"/>
        <c:lblAlgn val="ctr"/>
        <c:lblOffset val="100"/>
        <c:noMultiLvlLbl val="0"/>
      </c:catAx>
      <c:valAx>
        <c:axId val="84450624"/>
        <c:scaling>
          <c:orientation val="minMax"/>
        </c:scaling>
        <c:delete val="0"/>
        <c:axPos val="l"/>
        <c:numFmt formatCode="#,##0.0" sourceLinked="1"/>
        <c:majorTickMark val="none"/>
        <c:minorTickMark val="none"/>
        <c:tickLblPos val="nextTo"/>
        <c:crossAx val="92472832"/>
        <c:crosses val="autoZero"/>
        <c:crossBetween val="between"/>
      </c:valAx>
      <c:valAx>
        <c:axId val="92438528"/>
        <c:scaling>
          <c:orientation val="minMax"/>
        </c:scaling>
        <c:delete val="0"/>
        <c:axPos val="r"/>
        <c:numFmt formatCode="0.0%" sourceLinked="1"/>
        <c:majorTickMark val="out"/>
        <c:minorTickMark val="none"/>
        <c:tickLblPos val="nextTo"/>
        <c:crossAx val="92473344"/>
        <c:crosses val="max"/>
        <c:crossBetween val="between"/>
      </c:valAx>
      <c:catAx>
        <c:axId val="92473344"/>
        <c:scaling>
          <c:orientation val="minMax"/>
        </c:scaling>
        <c:delete val="1"/>
        <c:axPos val="b"/>
        <c:majorTickMark val="out"/>
        <c:minorTickMark val="none"/>
        <c:tickLblPos val="nextTo"/>
        <c:crossAx val="92438528"/>
        <c:crosses val="autoZero"/>
        <c:auto val="1"/>
        <c:lblAlgn val="ctr"/>
        <c:lblOffset val="100"/>
        <c:noMultiLvlLbl val="0"/>
      </c:catAx>
    </c:plotArea>
    <c:legend>
      <c:legendPos val="b"/>
      <c:overlay val="0"/>
      <c:txPr>
        <a:bodyPr/>
        <a:lstStyle/>
        <a:p>
          <a:pPr>
            <a:defRPr b="1"/>
          </a:pPr>
          <a:endParaRPr lang="en-US"/>
        </a:p>
      </c:txPr>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14612047092840275"/>
          <c:w val="1"/>
          <c:h val="0.70590291697648944"/>
        </c:manualLayout>
      </c:layout>
      <c:barChart>
        <c:barDir val="col"/>
        <c:grouping val="stacked"/>
        <c:varyColors val="0"/>
        <c:ser>
          <c:idx val="2"/>
          <c:order val="0"/>
          <c:tx>
            <c:strRef>
              <c:f>'SERCICE 1'!$A$9</c:f>
              <c:strCache>
                <c:ptCount val="1"/>
                <c:pt idx="0">
                  <c:v>სახელმწიფო საშინაო ვალი  ნომინალურ მშპ-თან (%)</c:v>
                </c:pt>
              </c:strCache>
            </c:strRef>
          </c:tx>
          <c:spPr>
            <a:solidFill>
              <a:schemeClr val="accent1">
                <a:lumMod val="75000"/>
              </a:schemeClr>
            </a:solidFill>
            <a:ln>
              <a:noFill/>
            </a:ln>
          </c:spPr>
          <c:invertIfNegative val="0"/>
          <c:dLbls>
            <c:numFmt formatCode="0.0%" sourceLinked="0"/>
            <c:txPr>
              <a:bodyPr/>
              <a:lstStyle/>
              <a:p>
                <a:pPr>
                  <a:defRPr b="1">
                    <a:solidFill>
                      <a:schemeClr val="bg1"/>
                    </a:solidFill>
                  </a:defRPr>
                </a:pPr>
                <a:endParaRPr lang="en-US"/>
              </a:p>
            </c:txPr>
            <c:dLblPos val="ctr"/>
            <c:showLegendKey val="0"/>
            <c:showVal val="1"/>
            <c:showCatName val="0"/>
            <c:showSerName val="0"/>
            <c:showPercent val="0"/>
            <c:showBubbleSize val="0"/>
            <c:showLeaderLines val="0"/>
          </c:dLbls>
          <c:cat>
            <c:strRef>
              <c:f>'SERCICE 1'!$J$4:$R$4</c:f>
              <c:strCache>
                <c:ptCount val="9"/>
                <c:pt idx="0">
                  <c:v>2010</c:v>
                </c:pt>
                <c:pt idx="1">
                  <c:v>2011</c:v>
                </c:pt>
                <c:pt idx="2">
                  <c:v>2012</c:v>
                </c:pt>
                <c:pt idx="3">
                  <c:v>2013</c:v>
                </c:pt>
                <c:pt idx="4">
                  <c:v>2014პ</c:v>
                </c:pt>
                <c:pt idx="5">
                  <c:v>2015პ</c:v>
                </c:pt>
                <c:pt idx="6">
                  <c:v>2016პ</c:v>
                </c:pt>
                <c:pt idx="7">
                  <c:v>2017პ</c:v>
                </c:pt>
                <c:pt idx="8">
                  <c:v>2018პ</c:v>
                </c:pt>
              </c:strCache>
            </c:strRef>
          </c:cat>
          <c:val>
            <c:numRef>
              <c:f>'SERCICE 1'!$J$9:$R$9</c:f>
              <c:numCache>
                <c:formatCode>0.0%</c:formatCode>
                <c:ptCount val="9"/>
                <c:pt idx="0">
                  <c:v>8.7661213875733279E-2</c:v>
                </c:pt>
                <c:pt idx="1">
                  <c:v>7.6949948440753535E-2</c:v>
                </c:pt>
                <c:pt idx="2">
                  <c:v>7.3144361524472512E-2</c:v>
                </c:pt>
                <c:pt idx="3">
                  <c:v>7.5198381530459046E-2</c:v>
                </c:pt>
                <c:pt idx="4">
                  <c:v>8.8644778938186786E-2</c:v>
                </c:pt>
                <c:pt idx="5">
                  <c:v>9.8000000000000004E-2</c:v>
                </c:pt>
                <c:pt idx="6">
                  <c:v>9.6171249187547547E-2</c:v>
                </c:pt>
                <c:pt idx="7">
                  <c:v>9.3256989607329921E-2</c:v>
                </c:pt>
                <c:pt idx="8">
                  <c:v>9.0539607849055015E-2</c:v>
                </c:pt>
              </c:numCache>
            </c:numRef>
          </c:val>
        </c:ser>
        <c:ser>
          <c:idx val="0"/>
          <c:order val="1"/>
          <c:tx>
            <c:strRef>
              <c:f>'SERCICE 1'!$A$8</c:f>
              <c:strCache>
                <c:ptCount val="1"/>
                <c:pt idx="0">
                  <c:v>სახელმწიფო საგარეო ვალი ნომინალურ მშპ-თან (%)</c:v>
                </c:pt>
              </c:strCache>
            </c:strRef>
          </c:tx>
          <c:spPr>
            <a:solidFill>
              <a:schemeClr val="accent6">
                <a:lumMod val="75000"/>
              </a:schemeClr>
            </a:solidFill>
            <a:ln>
              <a:noFill/>
            </a:ln>
          </c:spPr>
          <c:invertIfNegative val="0"/>
          <c:dLbls>
            <c:txPr>
              <a:bodyPr anchor="ctr" anchorCtr="0"/>
              <a:lstStyle/>
              <a:p>
                <a:pPr>
                  <a:defRPr b="1">
                    <a:solidFill>
                      <a:schemeClr val="bg1"/>
                    </a:solidFill>
                  </a:defRPr>
                </a:pPr>
                <a:endParaRPr lang="en-US"/>
              </a:p>
            </c:txPr>
            <c:dLblPos val="ctr"/>
            <c:showLegendKey val="0"/>
            <c:showVal val="1"/>
            <c:showCatName val="0"/>
            <c:showSerName val="0"/>
            <c:showPercent val="0"/>
            <c:showBubbleSize val="0"/>
            <c:showLeaderLines val="0"/>
          </c:dLbls>
          <c:cat>
            <c:strRef>
              <c:f>'SERCICE 1'!$J$4:$R$4</c:f>
              <c:strCache>
                <c:ptCount val="9"/>
                <c:pt idx="0">
                  <c:v>2010</c:v>
                </c:pt>
                <c:pt idx="1">
                  <c:v>2011</c:v>
                </c:pt>
                <c:pt idx="2">
                  <c:v>2012</c:v>
                </c:pt>
                <c:pt idx="3">
                  <c:v>2013</c:v>
                </c:pt>
                <c:pt idx="4">
                  <c:v>2014პ</c:v>
                </c:pt>
                <c:pt idx="5">
                  <c:v>2015პ</c:v>
                </c:pt>
                <c:pt idx="6">
                  <c:v>2016პ</c:v>
                </c:pt>
                <c:pt idx="7">
                  <c:v>2017პ</c:v>
                </c:pt>
                <c:pt idx="8">
                  <c:v>2018პ</c:v>
                </c:pt>
              </c:strCache>
            </c:strRef>
          </c:cat>
          <c:val>
            <c:numRef>
              <c:f>'SERCICE 1'!$J$8:$R$8</c:f>
              <c:numCache>
                <c:formatCode>0.0%</c:formatCode>
                <c:ptCount val="9"/>
                <c:pt idx="0">
                  <c:v>0.33645959276943638</c:v>
                </c:pt>
                <c:pt idx="1">
                  <c:v>0.28821173013227097</c:v>
                </c:pt>
                <c:pt idx="2">
                  <c:v>0.27585563847552746</c:v>
                </c:pt>
                <c:pt idx="3">
                  <c:v>0.27198501762872934</c:v>
                </c:pt>
                <c:pt idx="4">
                  <c:v>0.26845327360589066</c:v>
                </c:pt>
                <c:pt idx="5">
                  <c:v>0.27300000000000002</c:v>
                </c:pt>
                <c:pt idx="6">
                  <c:v>0.26915904837749371</c:v>
                </c:pt>
                <c:pt idx="7">
                  <c:v>0.26100977121754904</c:v>
                </c:pt>
                <c:pt idx="8">
                  <c:v>0.25288503998388961</c:v>
                </c:pt>
              </c:numCache>
            </c:numRef>
          </c:val>
        </c:ser>
        <c:dLbls>
          <c:showLegendKey val="0"/>
          <c:showVal val="1"/>
          <c:showCatName val="0"/>
          <c:showSerName val="0"/>
          <c:showPercent val="0"/>
          <c:showBubbleSize val="0"/>
        </c:dLbls>
        <c:gapWidth val="89"/>
        <c:overlap val="100"/>
        <c:axId val="96470016"/>
        <c:axId val="92470016"/>
      </c:barChart>
      <c:lineChart>
        <c:grouping val="standard"/>
        <c:varyColors val="0"/>
        <c:ser>
          <c:idx val="1"/>
          <c:order val="2"/>
          <c:tx>
            <c:strRef>
              <c:f>'SERCICE 1'!$A$6</c:f>
              <c:strCache>
                <c:ptCount val="1"/>
                <c:pt idx="0">
                  <c:v>სახელმწიფო ვალი  ნომინალურ მშპ-თან (%)</c:v>
                </c:pt>
              </c:strCache>
            </c:strRef>
          </c:tx>
          <c:spPr>
            <a:ln>
              <a:noFill/>
            </a:ln>
          </c:spPr>
          <c:marker>
            <c:symbol val="none"/>
          </c:marker>
          <c:dLbls>
            <c:txPr>
              <a:bodyPr/>
              <a:lstStyle/>
              <a:p>
                <a:pPr>
                  <a:defRPr b="1" i="1"/>
                </a:pPr>
                <a:endParaRPr lang="en-US"/>
              </a:p>
            </c:txPr>
            <c:dLblPos val="t"/>
            <c:showLegendKey val="0"/>
            <c:showVal val="1"/>
            <c:showCatName val="0"/>
            <c:showSerName val="0"/>
            <c:showPercent val="0"/>
            <c:showBubbleSize val="0"/>
            <c:showLeaderLines val="0"/>
          </c:dLbls>
          <c:val>
            <c:numRef>
              <c:f>'SERCICE 1'!$J$6:$R$6</c:f>
              <c:numCache>
                <c:formatCode>0.0%</c:formatCode>
                <c:ptCount val="9"/>
                <c:pt idx="0">
                  <c:v>0.42412080664516966</c:v>
                </c:pt>
                <c:pt idx="1">
                  <c:v>0.36516167857302451</c:v>
                </c:pt>
                <c:pt idx="2">
                  <c:v>0.34899999999999998</c:v>
                </c:pt>
                <c:pt idx="3">
                  <c:v>0.34718339915918839</c:v>
                </c:pt>
                <c:pt idx="4">
                  <c:v>0.35709805254407745</c:v>
                </c:pt>
                <c:pt idx="5">
                  <c:v>0.371</c:v>
                </c:pt>
                <c:pt idx="6">
                  <c:v>0.36533029756504126</c:v>
                </c:pt>
                <c:pt idx="7">
                  <c:v>0.35426676082487896</c:v>
                </c:pt>
                <c:pt idx="8">
                  <c:v>0.34342464783294463</c:v>
                </c:pt>
              </c:numCache>
            </c:numRef>
          </c:val>
          <c:smooth val="0"/>
        </c:ser>
        <c:dLbls>
          <c:showLegendKey val="0"/>
          <c:showVal val="0"/>
          <c:showCatName val="0"/>
          <c:showSerName val="0"/>
          <c:showPercent val="0"/>
          <c:showBubbleSize val="0"/>
        </c:dLbls>
        <c:marker val="1"/>
        <c:smooth val="0"/>
        <c:axId val="96470016"/>
        <c:axId val="92470016"/>
      </c:lineChart>
      <c:dateAx>
        <c:axId val="96470016"/>
        <c:scaling>
          <c:orientation val="minMax"/>
        </c:scaling>
        <c:delete val="0"/>
        <c:axPos val="b"/>
        <c:numFmt formatCode="General" sourceLinked="1"/>
        <c:majorTickMark val="out"/>
        <c:minorTickMark val="none"/>
        <c:tickLblPos val="nextTo"/>
        <c:txPr>
          <a:bodyPr rot="0" vert="horz"/>
          <a:lstStyle/>
          <a:p>
            <a:pPr>
              <a:defRPr/>
            </a:pPr>
            <a:endParaRPr lang="en-US"/>
          </a:p>
        </c:txPr>
        <c:crossAx val="92470016"/>
        <c:crosses val="autoZero"/>
        <c:auto val="0"/>
        <c:lblOffset val="100"/>
        <c:baseTimeUnit val="days"/>
      </c:dateAx>
      <c:valAx>
        <c:axId val="92470016"/>
        <c:scaling>
          <c:orientation val="minMax"/>
        </c:scaling>
        <c:delete val="1"/>
        <c:axPos val="l"/>
        <c:numFmt formatCode="0%" sourceLinked="0"/>
        <c:majorTickMark val="out"/>
        <c:minorTickMark val="none"/>
        <c:tickLblPos val="nextTo"/>
        <c:crossAx val="96470016"/>
        <c:crosses val="autoZero"/>
        <c:crossBetween val="between"/>
        <c:majorUnit val="0.2"/>
      </c:valAx>
    </c:plotArea>
    <c:legend>
      <c:legendPos val="t"/>
      <c:legendEntry>
        <c:idx val="2"/>
        <c:delete val="1"/>
      </c:legendEntry>
      <c:layout>
        <c:manualLayout>
          <c:xMode val="edge"/>
          <c:yMode val="edge"/>
          <c:x val="7.1486965768623404E-3"/>
          <c:y val="1.3290173721172483E-2"/>
          <c:w val="0.99285128197090211"/>
          <c:h val="0.14569970814123462"/>
        </c:manualLayout>
      </c:layout>
      <c:overlay val="0"/>
      <c:txPr>
        <a:bodyPr/>
        <a:lstStyle/>
        <a:p>
          <a:pPr>
            <a:defRPr sz="1100" b="1"/>
          </a:pPr>
          <a:endParaRPr lang="en-US"/>
        </a:p>
      </c:txPr>
    </c:legend>
    <c:plotVisOnly val="1"/>
    <c:dispBlanksAs val="gap"/>
    <c:showDLblsOverMax val="0"/>
  </c:chart>
  <c:spPr>
    <a:ln>
      <a:noFill/>
    </a:ln>
  </c:spPr>
  <c:txPr>
    <a:bodyPr/>
    <a:lstStyle/>
    <a:p>
      <a:pPr>
        <a:defRPr sz="900" b="0" i="0" u="none" strike="noStrike" baseline="0">
          <a:solidFill>
            <a:srgbClr val="000000"/>
          </a:solidFill>
          <a:latin typeface="Calibri" pitchFamily="34" charset="0"/>
          <a:ea typeface="Trebuchet MS"/>
          <a:cs typeface="Trebuchet MS"/>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ka-GE" sz="1400" i="0"/>
              <a:t>სახელმწიფო ვალის სტრუქტურა</a:t>
            </a:r>
            <a:endParaRPr lang="en-US" sz="1400" i="0"/>
          </a:p>
        </c:rich>
      </c:tx>
      <c:overlay val="0"/>
    </c:title>
    <c:autoTitleDeleted val="0"/>
    <c:plotArea>
      <c:layout/>
      <c:barChart>
        <c:barDir val="bar"/>
        <c:grouping val="percentStacked"/>
        <c:varyColors val="0"/>
        <c:ser>
          <c:idx val="1"/>
          <c:order val="0"/>
          <c:tx>
            <c:strRef>
              <c:f>'SERCICE 1'!$AI$6</c:f>
              <c:strCache>
                <c:ptCount val="1"/>
                <c:pt idx="0">
                  <c:v>საშინაო ვალი</c:v>
                </c:pt>
              </c:strCache>
            </c:strRef>
          </c:tx>
          <c:spPr>
            <a:solidFill>
              <a:schemeClr val="accent1">
                <a:lumMod val="75000"/>
              </a:schemeClr>
            </a:solidFill>
            <a:ln w="15875"/>
          </c:spPr>
          <c:invertIfNegative val="0"/>
          <c:dPt>
            <c:idx val="0"/>
            <c:invertIfNegative val="0"/>
            <c:bubble3D val="0"/>
            <c:spPr>
              <a:solidFill>
                <a:schemeClr val="tx2">
                  <a:lumMod val="60000"/>
                  <a:lumOff val="40000"/>
                </a:schemeClr>
              </a:solidFill>
              <a:ln w="15875"/>
            </c:spPr>
          </c:dPt>
          <c:dLbls>
            <c:dLbl>
              <c:idx val="0"/>
              <c:spPr>
                <a:noFill/>
              </c:spPr>
              <c:txPr>
                <a:bodyPr/>
                <a:lstStyle/>
                <a:p>
                  <a:pPr>
                    <a:defRPr b="1">
                      <a:solidFill>
                        <a:schemeClr val="bg1"/>
                      </a:solidFill>
                    </a:defRPr>
                  </a:pPr>
                  <a:endParaRPr lang="en-US"/>
                </a:p>
              </c:txPr>
              <c:dLblPos val="ctr"/>
              <c:showLegendKey val="0"/>
              <c:showVal val="1"/>
              <c:showCatName val="0"/>
              <c:showSerName val="0"/>
              <c:showPercent val="0"/>
              <c:showBubbleSize val="0"/>
            </c:dLbl>
            <c:txPr>
              <a:bodyPr/>
              <a:lstStyle/>
              <a:p>
                <a:pPr>
                  <a:defRPr b="1">
                    <a:solidFill>
                      <a:schemeClr val="bg1"/>
                    </a:solidFill>
                  </a:defRPr>
                </a:pPr>
                <a:endParaRPr lang="en-US"/>
              </a:p>
            </c:txPr>
            <c:dLblPos val="ctr"/>
            <c:showLegendKey val="0"/>
            <c:showVal val="1"/>
            <c:showCatName val="0"/>
            <c:showSerName val="0"/>
            <c:showPercent val="0"/>
            <c:showBubbleSize val="0"/>
            <c:showLeaderLines val="0"/>
          </c:dLbls>
          <c:cat>
            <c:strRef>
              <c:f>'SERCICE 1'!$AG$19:$AG$27</c:f>
              <c:strCache>
                <c:ptCount val="9"/>
                <c:pt idx="0">
                  <c:v>საქართველო</c:v>
                </c:pt>
                <c:pt idx="1">
                  <c:v>მოლდოვა</c:v>
                </c:pt>
                <c:pt idx="2">
                  <c:v>ლიტვა</c:v>
                </c:pt>
                <c:pt idx="3">
                  <c:v>ესტონეთი</c:v>
                </c:pt>
                <c:pt idx="4">
                  <c:v>უკრაინა</c:v>
                </c:pt>
                <c:pt idx="5">
                  <c:v>ბულგარეთი</c:v>
                </c:pt>
                <c:pt idx="6">
                  <c:v>ხორვატია</c:v>
                </c:pt>
                <c:pt idx="7">
                  <c:v>თურქეთი</c:v>
                </c:pt>
                <c:pt idx="8">
                  <c:v>რუმინეთი</c:v>
                </c:pt>
              </c:strCache>
            </c:strRef>
          </c:cat>
          <c:val>
            <c:numRef>
              <c:f>'SERCICE 1'!$AI$19:$AI$27</c:f>
              <c:numCache>
                <c:formatCode>0%</c:formatCode>
                <c:ptCount val="9"/>
                <c:pt idx="0">
                  <c:v>0.21659555644819173</c:v>
                </c:pt>
                <c:pt idx="1">
                  <c:v>0.28320000000000001</c:v>
                </c:pt>
                <c:pt idx="2">
                  <c:v>0.30100000000000005</c:v>
                </c:pt>
                <c:pt idx="3">
                  <c:v>0.35099999999999998</c:v>
                </c:pt>
                <c:pt idx="4">
                  <c:v>0.48609999999999998</c:v>
                </c:pt>
                <c:pt idx="5">
                  <c:v>0.52370000000000005</c:v>
                </c:pt>
                <c:pt idx="6">
                  <c:v>0.63500000000000001</c:v>
                </c:pt>
                <c:pt idx="7">
                  <c:v>0.69750000000000001</c:v>
                </c:pt>
                <c:pt idx="8">
                  <c:v>0.71300000000000008</c:v>
                </c:pt>
              </c:numCache>
            </c:numRef>
          </c:val>
        </c:ser>
        <c:ser>
          <c:idx val="0"/>
          <c:order val="1"/>
          <c:tx>
            <c:strRef>
              <c:f>'SERCICE 1'!$AH$6</c:f>
              <c:strCache>
                <c:ptCount val="1"/>
                <c:pt idx="0">
                  <c:v>საგარეო ვალი</c:v>
                </c:pt>
              </c:strCache>
            </c:strRef>
          </c:tx>
          <c:spPr>
            <a:solidFill>
              <a:schemeClr val="accent6">
                <a:lumMod val="75000"/>
              </a:schemeClr>
            </a:solidFill>
          </c:spPr>
          <c:invertIfNegative val="0"/>
          <c:dPt>
            <c:idx val="0"/>
            <c:invertIfNegative val="0"/>
            <c:bubble3D val="0"/>
            <c:spPr>
              <a:solidFill>
                <a:srgbClr val="D09E00"/>
              </a:solidFill>
            </c:spPr>
          </c:dPt>
          <c:dLbls>
            <c:txPr>
              <a:bodyPr/>
              <a:lstStyle/>
              <a:p>
                <a:pPr>
                  <a:defRPr b="1">
                    <a:solidFill>
                      <a:schemeClr val="bg1"/>
                    </a:solidFill>
                  </a:defRPr>
                </a:pPr>
                <a:endParaRPr lang="en-US"/>
              </a:p>
            </c:txPr>
            <c:dLblPos val="ctr"/>
            <c:showLegendKey val="0"/>
            <c:showVal val="1"/>
            <c:showCatName val="0"/>
            <c:showSerName val="0"/>
            <c:showPercent val="0"/>
            <c:showBubbleSize val="0"/>
            <c:showLeaderLines val="0"/>
          </c:dLbls>
          <c:cat>
            <c:strRef>
              <c:f>'SERCICE 1'!$AG$19:$AG$27</c:f>
              <c:strCache>
                <c:ptCount val="9"/>
                <c:pt idx="0">
                  <c:v>საქართველო</c:v>
                </c:pt>
                <c:pt idx="1">
                  <c:v>მოლდოვა</c:v>
                </c:pt>
                <c:pt idx="2">
                  <c:v>ლიტვა</c:v>
                </c:pt>
                <c:pt idx="3">
                  <c:v>ესტონეთი</c:v>
                </c:pt>
                <c:pt idx="4">
                  <c:v>უკრაინა</c:v>
                </c:pt>
                <c:pt idx="5">
                  <c:v>ბულგარეთი</c:v>
                </c:pt>
                <c:pt idx="6">
                  <c:v>ხორვატია</c:v>
                </c:pt>
                <c:pt idx="7">
                  <c:v>თურქეთი</c:v>
                </c:pt>
                <c:pt idx="8">
                  <c:v>რუმინეთი</c:v>
                </c:pt>
              </c:strCache>
            </c:strRef>
          </c:cat>
          <c:val>
            <c:numRef>
              <c:f>'SERCICE 1'!$AH$19:$AH$27</c:f>
              <c:numCache>
                <c:formatCode>0%</c:formatCode>
                <c:ptCount val="9"/>
                <c:pt idx="0">
                  <c:v>0.78340444355180827</c:v>
                </c:pt>
                <c:pt idx="1">
                  <c:v>0.71679999999999999</c:v>
                </c:pt>
                <c:pt idx="2">
                  <c:v>0.69899999999999995</c:v>
                </c:pt>
                <c:pt idx="3">
                  <c:v>0.64900000000000002</c:v>
                </c:pt>
                <c:pt idx="4">
                  <c:v>0.51390000000000002</c:v>
                </c:pt>
                <c:pt idx="5">
                  <c:v>0.4763</c:v>
                </c:pt>
                <c:pt idx="6">
                  <c:v>0.36499999999999999</c:v>
                </c:pt>
                <c:pt idx="7">
                  <c:v>0.30249999999999999</c:v>
                </c:pt>
                <c:pt idx="8">
                  <c:v>0.28699999999999998</c:v>
                </c:pt>
              </c:numCache>
            </c:numRef>
          </c:val>
        </c:ser>
        <c:dLbls>
          <c:dLblPos val="inEnd"/>
          <c:showLegendKey val="0"/>
          <c:showVal val="1"/>
          <c:showCatName val="0"/>
          <c:showSerName val="0"/>
          <c:showPercent val="0"/>
          <c:showBubbleSize val="0"/>
        </c:dLbls>
        <c:gapWidth val="40"/>
        <c:overlap val="100"/>
        <c:axId val="96472576"/>
        <c:axId val="43295872"/>
      </c:barChart>
      <c:catAx>
        <c:axId val="96472576"/>
        <c:scaling>
          <c:orientation val="minMax"/>
        </c:scaling>
        <c:delete val="0"/>
        <c:axPos val="l"/>
        <c:majorTickMark val="out"/>
        <c:minorTickMark val="none"/>
        <c:tickLblPos val="nextTo"/>
        <c:txPr>
          <a:bodyPr/>
          <a:lstStyle/>
          <a:p>
            <a:pPr>
              <a:defRPr b="1"/>
            </a:pPr>
            <a:endParaRPr lang="en-US"/>
          </a:p>
        </c:txPr>
        <c:crossAx val="43295872"/>
        <c:crosses val="autoZero"/>
        <c:auto val="1"/>
        <c:lblAlgn val="ctr"/>
        <c:lblOffset val="100"/>
        <c:noMultiLvlLbl val="0"/>
      </c:catAx>
      <c:valAx>
        <c:axId val="43295872"/>
        <c:scaling>
          <c:orientation val="minMax"/>
        </c:scaling>
        <c:delete val="0"/>
        <c:axPos val="b"/>
        <c:majorGridlines/>
        <c:numFmt formatCode="0%" sourceLinked="1"/>
        <c:majorTickMark val="out"/>
        <c:minorTickMark val="none"/>
        <c:tickLblPos val="nextTo"/>
        <c:crossAx val="96472576"/>
        <c:crosses val="autoZero"/>
        <c:crossBetween val="between"/>
      </c:valAx>
    </c:plotArea>
    <c:legend>
      <c:legendPos val="t"/>
      <c:overlay val="0"/>
      <c:txPr>
        <a:bodyPr/>
        <a:lstStyle/>
        <a:p>
          <a:pPr>
            <a:defRPr sz="1050"/>
          </a:pPr>
          <a:endParaRPr lang="en-US"/>
        </a:p>
      </c:txPr>
    </c:legend>
    <c:plotVisOnly val="1"/>
    <c:dispBlanksAs val="gap"/>
    <c:showDLblsOverMax val="0"/>
  </c:chart>
  <c:spPr>
    <a:ln>
      <a:noFill/>
    </a:ln>
  </c:sp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4123382944901408E-2"/>
          <c:y val="0.13461944444447382"/>
          <c:w val="0.95071004911037194"/>
          <c:h val="0.73052364680829984"/>
        </c:manualLayout>
      </c:layout>
      <c:lineChart>
        <c:grouping val="standard"/>
        <c:varyColors val="0"/>
        <c:ser>
          <c:idx val="0"/>
          <c:order val="0"/>
          <c:tx>
            <c:strRef>
              <c:f>'SERCICE 1'!$A$37</c:f>
              <c:strCache>
                <c:ptCount val="1"/>
                <c:pt idx="0">
                  <c:v>მთავრობის ვალის მომსახურება ბიუჯეტის შემოსავლებთან (%)</c:v>
                </c:pt>
              </c:strCache>
            </c:strRef>
          </c:tx>
          <c:spPr>
            <a:ln w="38100">
              <a:solidFill>
                <a:schemeClr val="accent1">
                  <a:lumMod val="75000"/>
                </a:schemeClr>
              </a:solidFill>
            </a:ln>
            <a:effectLst>
              <a:outerShdw blurRad="50800" dist="38100" dir="2700000" algn="tl" rotWithShape="0">
                <a:prstClr val="black">
                  <a:alpha val="40000"/>
                </a:prstClr>
              </a:outerShdw>
            </a:effectLst>
          </c:spPr>
          <c:marker>
            <c:symbol val="none"/>
          </c:marker>
          <c:dLbls>
            <c:numFmt formatCode="0.0%" sourceLinked="0"/>
            <c:txPr>
              <a:bodyPr/>
              <a:lstStyle/>
              <a:p>
                <a:pPr>
                  <a:defRPr sz="1000" b="1"/>
                </a:pPr>
                <a:endParaRPr lang="en-US"/>
              </a:p>
            </c:txPr>
            <c:dLblPos val="t"/>
            <c:showLegendKey val="0"/>
            <c:showVal val="1"/>
            <c:showCatName val="0"/>
            <c:showSerName val="0"/>
            <c:showPercent val="0"/>
            <c:showBubbleSize val="0"/>
            <c:showLeaderLines val="0"/>
          </c:dLbls>
          <c:cat>
            <c:strRef>
              <c:f>'SERCICE 1'!$J$34:$R$34</c:f>
              <c:strCache>
                <c:ptCount val="9"/>
                <c:pt idx="0">
                  <c:v>2010</c:v>
                </c:pt>
                <c:pt idx="1">
                  <c:v>2011</c:v>
                </c:pt>
                <c:pt idx="2">
                  <c:v>2012</c:v>
                </c:pt>
                <c:pt idx="3">
                  <c:v>2013</c:v>
                </c:pt>
                <c:pt idx="4">
                  <c:v>2014პ</c:v>
                </c:pt>
                <c:pt idx="5">
                  <c:v>2015პ</c:v>
                </c:pt>
                <c:pt idx="6">
                  <c:v>2016პ</c:v>
                </c:pt>
                <c:pt idx="7">
                  <c:v>2017პ</c:v>
                </c:pt>
                <c:pt idx="8">
                  <c:v>2018პ</c:v>
                </c:pt>
              </c:strCache>
            </c:strRef>
          </c:cat>
          <c:val>
            <c:numRef>
              <c:f>'SERCICE 1'!$J$37:$R$37</c:f>
              <c:numCache>
                <c:formatCode>0.00%</c:formatCode>
                <c:ptCount val="9"/>
                <c:pt idx="0">
                  <c:v>6.1126502210763517E-2</c:v>
                </c:pt>
                <c:pt idx="1">
                  <c:v>6.2318486176233888E-2</c:v>
                </c:pt>
                <c:pt idx="2">
                  <c:v>5.0073064108966871E-2</c:v>
                </c:pt>
                <c:pt idx="3">
                  <c:v>9.3923906994011166E-2</c:v>
                </c:pt>
                <c:pt idx="4" formatCode="0.0%">
                  <c:v>0.10987641320858721</c:v>
                </c:pt>
                <c:pt idx="5">
                  <c:v>8.6206503137478616E-2</c:v>
                </c:pt>
                <c:pt idx="6">
                  <c:v>6.9756747636307945E-2</c:v>
                </c:pt>
                <c:pt idx="7">
                  <c:v>7.2998548260418641E-2</c:v>
                </c:pt>
                <c:pt idx="8">
                  <c:v>8.3036062616334699E-2</c:v>
                </c:pt>
              </c:numCache>
            </c:numRef>
          </c:val>
          <c:smooth val="1"/>
        </c:ser>
        <c:ser>
          <c:idx val="1"/>
          <c:order val="1"/>
          <c:tx>
            <c:strRef>
              <c:f>'SERCICE 1'!$A$35</c:f>
              <c:strCache>
                <c:ptCount val="1"/>
                <c:pt idx="0">
                  <c:v>მთავრობის  საგარეო  ვალის  მომსახურება  ბიუჯეტის შემოსავლებთან (%)</c:v>
                </c:pt>
              </c:strCache>
            </c:strRef>
          </c:tx>
          <c:spPr>
            <a:ln w="38100">
              <a:solidFill>
                <a:schemeClr val="accent6">
                  <a:lumMod val="75000"/>
                </a:schemeClr>
              </a:solidFill>
            </a:ln>
            <a:effectLst>
              <a:outerShdw blurRad="50800" dist="38100" dir="2700000" algn="tl" rotWithShape="0">
                <a:prstClr val="black">
                  <a:alpha val="40000"/>
                </a:prstClr>
              </a:outerShdw>
            </a:effectLst>
          </c:spPr>
          <c:marker>
            <c:symbol val="none"/>
          </c:marker>
          <c:dLbls>
            <c:dLbl>
              <c:idx val="9"/>
              <c:layout>
                <c:manualLayout>
                  <c:x val="-2.8839550436336712E-2"/>
                  <c:y val="5.9670403349114068E-2"/>
                </c:manualLayout>
              </c:layout>
              <c:dLblPos val="r"/>
              <c:showLegendKey val="0"/>
              <c:showVal val="1"/>
              <c:showCatName val="0"/>
              <c:showSerName val="0"/>
              <c:showPercent val="0"/>
              <c:showBubbleSize val="0"/>
            </c:dLbl>
            <c:txPr>
              <a:bodyPr/>
              <a:lstStyle/>
              <a:p>
                <a:pPr algn="ctr">
                  <a:defRPr lang="en-US" sz="1000" b="1" i="0" u="none" strike="noStrike" kern="1200" baseline="0">
                    <a:solidFill>
                      <a:srgbClr val="000000"/>
                    </a:solidFill>
                    <a:latin typeface="Calibri" pitchFamily="34" charset="0"/>
                    <a:ea typeface="Trebuchet MS"/>
                    <a:cs typeface="Trebuchet MS"/>
                  </a:defRPr>
                </a:pPr>
                <a:endParaRPr lang="en-US"/>
              </a:p>
            </c:txPr>
            <c:dLblPos val="b"/>
            <c:showLegendKey val="0"/>
            <c:showVal val="1"/>
            <c:showCatName val="0"/>
            <c:showSerName val="0"/>
            <c:showPercent val="0"/>
            <c:showBubbleSize val="0"/>
            <c:showLeaderLines val="0"/>
          </c:dLbls>
          <c:cat>
            <c:strRef>
              <c:f>'SERCICE 1'!$J$34:$R$34</c:f>
              <c:strCache>
                <c:ptCount val="9"/>
                <c:pt idx="0">
                  <c:v>2010</c:v>
                </c:pt>
                <c:pt idx="1">
                  <c:v>2011</c:v>
                </c:pt>
                <c:pt idx="2">
                  <c:v>2012</c:v>
                </c:pt>
                <c:pt idx="3">
                  <c:v>2013</c:v>
                </c:pt>
                <c:pt idx="4">
                  <c:v>2014პ</c:v>
                </c:pt>
                <c:pt idx="5">
                  <c:v>2015პ</c:v>
                </c:pt>
                <c:pt idx="6">
                  <c:v>2016პ</c:v>
                </c:pt>
                <c:pt idx="7">
                  <c:v>2017პ</c:v>
                </c:pt>
                <c:pt idx="8">
                  <c:v>2018პ</c:v>
                </c:pt>
              </c:strCache>
            </c:strRef>
          </c:cat>
          <c:val>
            <c:numRef>
              <c:f>'SERCICE 1'!$J$35:$R$35</c:f>
              <c:numCache>
                <c:formatCode>0.0%</c:formatCode>
                <c:ptCount val="9"/>
                <c:pt idx="0">
                  <c:v>4.3545552068332091E-2</c:v>
                </c:pt>
                <c:pt idx="1">
                  <c:v>4.2519098226916623E-2</c:v>
                </c:pt>
                <c:pt idx="2">
                  <c:v>3.0138407501680758E-2</c:v>
                </c:pt>
                <c:pt idx="3">
                  <c:v>7.5959954522501816E-2</c:v>
                </c:pt>
                <c:pt idx="4">
                  <c:v>9.103711620517338E-2</c:v>
                </c:pt>
                <c:pt idx="5">
                  <c:v>6.3958927552766692E-2</c:v>
                </c:pt>
                <c:pt idx="6">
                  <c:v>4.300567555135798E-2</c:v>
                </c:pt>
                <c:pt idx="7">
                  <c:v>4.8012691198378282E-2</c:v>
                </c:pt>
                <c:pt idx="8">
                  <c:v>5.9116779325041321E-2</c:v>
                </c:pt>
              </c:numCache>
            </c:numRef>
          </c:val>
          <c:smooth val="1"/>
        </c:ser>
        <c:dLbls>
          <c:showLegendKey val="0"/>
          <c:showVal val="0"/>
          <c:showCatName val="0"/>
          <c:showSerName val="0"/>
          <c:showPercent val="0"/>
          <c:showBubbleSize val="0"/>
        </c:dLbls>
        <c:marker val="1"/>
        <c:smooth val="0"/>
        <c:axId val="96663552"/>
        <c:axId val="43299904"/>
      </c:lineChart>
      <c:catAx>
        <c:axId val="96663552"/>
        <c:scaling>
          <c:orientation val="minMax"/>
        </c:scaling>
        <c:delete val="0"/>
        <c:axPos val="b"/>
        <c:numFmt formatCode="0.0%" sourceLinked="1"/>
        <c:majorTickMark val="out"/>
        <c:minorTickMark val="none"/>
        <c:tickLblPos val="nextTo"/>
        <c:txPr>
          <a:bodyPr rot="0" vert="horz"/>
          <a:lstStyle/>
          <a:p>
            <a:pPr>
              <a:defRPr sz="900"/>
            </a:pPr>
            <a:endParaRPr lang="en-US"/>
          </a:p>
        </c:txPr>
        <c:crossAx val="43299904"/>
        <c:crosses val="autoZero"/>
        <c:auto val="1"/>
        <c:lblAlgn val="ctr"/>
        <c:lblOffset val="100"/>
        <c:noMultiLvlLbl val="0"/>
      </c:catAx>
      <c:valAx>
        <c:axId val="43299904"/>
        <c:scaling>
          <c:orientation val="minMax"/>
          <c:max val="0.15000000000000024"/>
          <c:min val="0"/>
        </c:scaling>
        <c:delete val="1"/>
        <c:axPos val="l"/>
        <c:majorGridlines>
          <c:spPr>
            <a:ln>
              <a:solidFill>
                <a:schemeClr val="bg1">
                  <a:lumMod val="95000"/>
                </a:schemeClr>
              </a:solidFill>
              <a:prstDash val="dash"/>
            </a:ln>
          </c:spPr>
        </c:majorGridlines>
        <c:numFmt formatCode="0%" sourceLinked="0"/>
        <c:majorTickMark val="out"/>
        <c:minorTickMark val="none"/>
        <c:tickLblPos val="nextTo"/>
        <c:crossAx val="96663552"/>
        <c:crosses val="autoZero"/>
        <c:crossBetween val="between"/>
        <c:majorUnit val="5.000000000000001E-2"/>
      </c:valAx>
    </c:plotArea>
    <c:legend>
      <c:legendPos val="t"/>
      <c:overlay val="0"/>
      <c:txPr>
        <a:bodyPr/>
        <a:lstStyle/>
        <a:p>
          <a:pPr>
            <a:defRPr sz="1200" b="1"/>
          </a:pPr>
          <a:endParaRPr lang="en-US"/>
        </a:p>
      </c:txPr>
    </c:legend>
    <c:plotVisOnly val="1"/>
    <c:dispBlanksAs val="gap"/>
    <c:showDLblsOverMax val="0"/>
  </c:chart>
  <c:spPr>
    <a:ln>
      <a:noFill/>
    </a:ln>
  </c:spPr>
  <c:txPr>
    <a:bodyPr/>
    <a:lstStyle/>
    <a:p>
      <a:pPr>
        <a:defRPr sz="900" b="0" i="0" u="none" strike="noStrike" baseline="0">
          <a:solidFill>
            <a:srgbClr val="000000"/>
          </a:solidFill>
          <a:latin typeface="Calibri" pitchFamily="34" charset="0"/>
          <a:ea typeface="Trebuchet MS"/>
          <a:cs typeface="Trebuchet MS"/>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'[edgeo (26).xls]SV-1'!$A$4</c:f>
              <c:strCache>
                <c:ptCount val="1"/>
                <c:pt idx="0">
                  <c:v>სამთავრობო სექტორი</c:v>
                </c:pt>
              </c:strCache>
            </c:strRef>
          </c:tx>
          <c:spPr>
            <a:solidFill>
              <a:schemeClr val="accent1">
                <a:lumMod val="75000"/>
              </a:schemeClr>
            </a:solidFill>
            <a:effectLst>
              <a:outerShdw blurRad="50800" dist="38100" dir="2700000" algn="tl" rotWithShape="0">
                <a:prstClr val="black">
                  <a:alpha val="40000"/>
                </a:prstClr>
              </a:outerShdw>
            </a:effectLst>
          </c:spPr>
          <c:invertIfNegative val="0"/>
          <c:cat>
            <c:strRef>
              <c:f>'[edgeo (26).xls]SV-1'!$B$3:$K$3</c:f>
              <c:strCache>
                <c:ptCount val="10"/>
                <c:pt idx="0">
                  <c:v>2005</c:v>
                </c:pt>
                <c:pt idx="1">
                  <c:v>2006</c:v>
                </c:pt>
                <c:pt idx="2">
                  <c:v>2007</c:v>
                </c:pt>
                <c:pt idx="3">
                  <c:v>2008</c:v>
                </c:pt>
                <c:pt idx="4">
                  <c:v>2009</c:v>
                </c:pt>
                <c:pt idx="5">
                  <c:v>2010</c:v>
                </c:pt>
                <c:pt idx="6">
                  <c:v>2011</c:v>
                </c:pt>
                <c:pt idx="7">
                  <c:v>2012</c:v>
                </c:pt>
                <c:pt idx="8">
                  <c:v>2013</c:v>
                </c:pt>
                <c:pt idx="9">
                  <c:v>ივნ - 2014</c:v>
                </c:pt>
              </c:strCache>
            </c:strRef>
          </c:cat>
          <c:val>
            <c:numRef>
              <c:f>'[edgeo (26).xls]SV-1'!$B$4:$K$4</c:f>
              <c:numCache>
                <c:formatCode>_(* #,##0_);_(* \(#,##0\);_(* "-"??_);_(@_)</c:formatCode>
                <c:ptCount val="10"/>
                <c:pt idx="0">
                  <c:v>1485.87739055</c:v>
                </c:pt>
                <c:pt idx="1">
                  <c:v>1440.4769989099998</c:v>
                </c:pt>
                <c:pt idx="2">
                  <c:v>1584.8282687800004</c:v>
                </c:pt>
                <c:pt idx="3">
                  <c:v>2087.57212815</c:v>
                </c:pt>
                <c:pt idx="4">
                  <c:v>2743.7493693699998</c:v>
                </c:pt>
                <c:pt idx="5">
                  <c:v>3342.6990120399996</c:v>
                </c:pt>
                <c:pt idx="6">
                  <c:v>3691.1870220699989</c:v>
                </c:pt>
                <c:pt idx="7">
                  <c:v>4245.5804841400004</c:v>
                </c:pt>
                <c:pt idx="8">
                  <c:v>4185.00415213</c:v>
                </c:pt>
                <c:pt idx="9">
                  <c:v>4150.1174831100006</c:v>
                </c:pt>
              </c:numCache>
            </c:numRef>
          </c:val>
        </c:ser>
        <c:ser>
          <c:idx val="1"/>
          <c:order val="1"/>
          <c:tx>
            <c:strRef>
              <c:f>'[edgeo (26).xls]SV-1'!$A$5</c:f>
              <c:strCache>
                <c:ptCount val="1"/>
                <c:pt idx="0">
                  <c:v>ეროვნული ბანკი</c:v>
                </c:pt>
              </c:strCache>
            </c:strRef>
          </c:tx>
          <c:spPr>
            <a:solidFill>
              <a:schemeClr val="accent6">
                <a:lumMod val="75000"/>
              </a:schemeClr>
            </a:solidFill>
            <a:effectLst>
              <a:outerShdw blurRad="50800" dist="38100" dir="2700000" algn="tl" rotWithShape="0">
                <a:prstClr val="black">
                  <a:alpha val="40000"/>
                </a:prstClr>
              </a:outerShdw>
            </a:effectLst>
          </c:spPr>
          <c:invertIfNegative val="0"/>
          <c:cat>
            <c:strRef>
              <c:f>'[edgeo (26).xls]SV-1'!$B$3:$K$3</c:f>
              <c:strCache>
                <c:ptCount val="10"/>
                <c:pt idx="0">
                  <c:v>2005</c:v>
                </c:pt>
                <c:pt idx="1">
                  <c:v>2006</c:v>
                </c:pt>
                <c:pt idx="2">
                  <c:v>2007</c:v>
                </c:pt>
                <c:pt idx="3">
                  <c:v>2008</c:v>
                </c:pt>
                <c:pt idx="4">
                  <c:v>2009</c:v>
                </c:pt>
                <c:pt idx="5">
                  <c:v>2010</c:v>
                </c:pt>
                <c:pt idx="6">
                  <c:v>2011</c:v>
                </c:pt>
                <c:pt idx="7">
                  <c:v>2012</c:v>
                </c:pt>
                <c:pt idx="8">
                  <c:v>2013</c:v>
                </c:pt>
                <c:pt idx="9">
                  <c:v>ივნ - 2014</c:v>
                </c:pt>
              </c:strCache>
            </c:strRef>
          </c:cat>
          <c:val>
            <c:numRef>
              <c:f>'[edgeo (26).xls]SV-1'!$B$5:$K$5</c:f>
              <c:numCache>
                <c:formatCode>_(* #,##0_);_(* \(#,##0\);_(* "-"??_);_(@_)</c:formatCode>
                <c:ptCount val="10"/>
                <c:pt idx="0">
                  <c:v>285.84586062000011</c:v>
                </c:pt>
                <c:pt idx="1">
                  <c:v>294.69081102000001</c:v>
                </c:pt>
                <c:pt idx="2">
                  <c:v>254.22140641000001</c:v>
                </c:pt>
                <c:pt idx="3">
                  <c:v>460.95401470999997</c:v>
                </c:pt>
                <c:pt idx="4">
                  <c:v>913.87373133999984</c:v>
                </c:pt>
                <c:pt idx="5">
                  <c:v>876.51391496999986</c:v>
                </c:pt>
                <c:pt idx="6">
                  <c:v>815.3997848199997</c:v>
                </c:pt>
                <c:pt idx="7">
                  <c:v>582.32006806999971</c:v>
                </c:pt>
                <c:pt idx="8">
                  <c:v>338.20589665999972</c:v>
                </c:pt>
                <c:pt idx="9">
                  <c:v>288.29065132999995</c:v>
                </c:pt>
              </c:numCache>
            </c:numRef>
          </c:val>
        </c:ser>
        <c:ser>
          <c:idx val="2"/>
          <c:order val="2"/>
          <c:tx>
            <c:strRef>
              <c:f>'[edgeo (26).xls]SV-1'!$A$6</c:f>
              <c:strCache>
                <c:ptCount val="1"/>
                <c:pt idx="0">
                  <c:v>ბანკები</c:v>
                </c:pt>
              </c:strCache>
            </c:strRef>
          </c:tx>
          <c:spPr>
            <a:solidFill>
              <a:schemeClr val="accent3">
                <a:lumMod val="50000"/>
              </a:schemeClr>
            </a:solidFill>
            <a:effectLst>
              <a:outerShdw blurRad="50800" dist="38100" dir="2700000" algn="tl" rotWithShape="0">
                <a:prstClr val="black">
                  <a:alpha val="40000"/>
                </a:prstClr>
              </a:outerShdw>
            </a:effectLst>
          </c:spPr>
          <c:invertIfNegative val="0"/>
          <c:cat>
            <c:strRef>
              <c:f>'[edgeo (26).xls]SV-1'!$B$3:$K$3</c:f>
              <c:strCache>
                <c:ptCount val="10"/>
                <c:pt idx="0">
                  <c:v>2005</c:v>
                </c:pt>
                <c:pt idx="1">
                  <c:v>2006</c:v>
                </c:pt>
                <c:pt idx="2">
                  <c:v>2007</c:v>
                </c:pt>
                <c:pt idx="3">
                  <c:v>2008</c:v>
                </c:pt>
                <c:pt idx="4">
                  <c:v>2009</c:v>
                </c:pt>
                <c:pt idx="5">
                  <c:v>2010</c:v>
                </c:pt>
                <c:pt idx="6">
                  <c:v>2011</c:v>
                </c:pt>
                <c:pt idx="7">
                  <c:v>2012</c:v>
                </c:pt>
                <c:pt idx="8">
                  <c:v>2013</c:v>
                </c:pt>
                <c:pt idx="9">
                  <c:v>ივნ - 2014</c:v>
                </c:pt>
              </c:strCache>
            </c:strRef>
          </c:cat>
          <c:val>
            <c:numRef>
              <c:f>'[edgeo (26).xls]SV-1'!$B$6:$K$6</c:f>
              <c:numCache>
                <c:formatCode>_(* #,##0_);_(* \(#,##0\);_(* "-"??_);_(@_)</c:formatCode>
                <c:ptCount val="10"/>
                <c:pt idx="0">
                  <c:v>308.24037270000002</c:v>
                </c:pt>
                <c:pt idx="1">
                  <c:v>548.67633728947158</c:v>
                </c:pt>
                <c:pt idx="2">
                  <c:v>1295.0284098699135</c:v>
                </c:pt>
                <c:pt idx="3">
                  <c:v>1874.8129086599999</c:v>
                </c:pt>
                <c:pt idx="4">
                  <c:v>1498.7221803100001</c:v>
                </c:pt>
                <c:pt idx="5">
                  <c:v>1595.1607806100001</c:v>
                </c:pt>
                <c:pt idx="6">
                  <c:v>2119.5844019900001</c:v>
                </c:pt>
                <c:pt idx="7">
                  <c:v>2468.4780854700002</c:v>
                </c:pt>
                <c:pt idx="8">
                  <c:v>2646.77724296</c:v>
                </c:pt>
                <c:pt idx="9">
                  <c:v>2610.5773839999997</c:v>
                </c:pt>
              </c:numCache>
            </c:numRef>
          </c:val>
        </c:ser>
        <c:ser>
          <c:idx val="3"/>
          <c:order val="3"/>
          <c:tx>
            <c:strRef>
              <c:f>'[edgeo (26).xls]SV-1'!$A$7</c:f>
              <c:strCache>
                <c:ptCount val="1"/>
                <c:pt idx="0">
                  <c:v>სხვა სექტორები</c:v>
                </c:pt>
              </c:strCache>
            </c:strRef>
          </c:tx>
          <c:spPr>
            <a:solidFill>
              <a:schemeClr val="accent3">
                <a:lumMod val="60000"/>
                <a:lumOff val="40000"/>
              </a:schemeClr>
            </a:solidFill>
            <a:effectLst>
              <a:outerShdw blurRad="50800" dist="38100" dir="2700000" algn="tl" rotWithShape="0">
                <a:prstClr val="black">
                  <a:alpha val="40000"/>
                </a:prstClr>
              </a:outerShdw>
            </a:effectLst>
          </c:spPr>
          <c:invertIfNegative val="0"/>
          <c:cat>
            <c:strRef>
              <c:f>'[edgeo (26).xls]SV-1'!$B$3:$K$3</c:f>
              <c:strCache>
                <c:ptCount val="10"/>
                <c:pt idx="0">
                  <c:v>2005</c:v>
                </c:pt>
                <c:pt idx="1">
                  <c:v>2006</c:v>
                </c:pt>
                <c:pt idx="2">
                  <c:v>2007</c:v>
                </c:pt>
                <c:pt idx="3">
                  <c:v>2008</c:v>
                </c:pt>
                <c:pt idx="4">
                  <c:v>2009</c:v>
                </c:pt>
                <c:pt idx="5">
                  <c:v>2010</c:v>
                </c:pt>
                <c:pt idx="6">
                  <c:v>2011</c:v>
                </c:pt>
                <c:pt idx="7">
                  <c:v>2012</c:v>
                </c:pt>
                <c:pt idx="8">
                  <c:v>2013</c:v>
                </c:pt>
                <c:pt idx="9">
                  <c:v>ივნ - 2014</c:v>
                </c:pt>
              </c:strCache>
            </c:strRef>
          </c:cat>
          <c:val>
            <c:numRef>
              <c:f>'[edgeo (26).xls]SV-1'!$B$7:$K$7</c:f>
              <c:numCache>
                <c:formatCode>_(* #,##0_);_(* \(#,##0\);_(* "-"??_);_(@_)</c:formatCode>
                <c:ptCount val="10"/>
                <c:pt idx="0">
                  <c:v>573.12187335772887</c:v>
                </c:pt>
                <c:pt idx="1">
                  <c:v>689.97547855000016</c:v>
                </c:pt>
                <c:pt idx="2">
                  <c:v>857.44680529999994</c:v>
                </c:pt>
                <c:pt idx="3">
                  <c:v>1142.1328644700002</c:v>
                </c:pt>
                <c:pt idx="4">
                  <c:v>1454.82273616</c:v>
                </c:pt>
                <c:pt idx="5">
                  <c:v>1819.5247599700001</c:v>
                </c:pt>
                <c:pt idx="6">
                  <c:v>2214.4437765799998</c:v>
                </c:pt>
                <c:pt idx="7">
                  <c:v>3270.5164558700003</c:v>
                </c:pt>
                <c:pt idx="8">
                  <c:v>3360.4786449600001</c:v>
                </c:pt>
                <c:pt idx="9">
                  <c:v>3394.6164919400003</c:v>
                </c:pt>
              </c:numCache>
            </c:numRef>
          </c:val>
        </c:ser>
        <c:ser>
          <c:idx val="4"/>
          <c:order val="4"/>
          <c:tx>
            <c:strRef>
              <c:f>'[edgeo (26).xls]SV-1'!$A$8</c:f>
              <c:strCache>
                <c:ptCount val="1"/>
                <c:pt idx="0">
                  <c:v>პირდაპირი ინვესტიციები: 
კომპანიათაშორისი სესხები</c:v>
                </c:pt>
              </c:strCache>
            </c:strRef>
          </c:tx>
          <c:spPr>
            <a:effectLst>
              <a:outerShdw blurRad="50800" dist="38100" dir="2700000" algn="tl" rotWithShape="0">
                <a:prstClr val="black">
                  <a:alpha val="40000"/>
                </a:prstClr>
              </a:outerShdw>
            </a:effectLst>
          </c:spPr>
          <c:invertIfNegative val="0"/>
          <c:cat>
            <c:strRef>
              <c:f>'[edgeo (26).xls]SV-1'!$B$3:$K$3</c:f>
              <c:strCache>
                <c:ptCount val="10"/>
                <c:pt idx="0">
                  <c:v>2005</c:v>
                </c:pt>
                <c:pt idx="1">
                  <c:v>2006</c:v>
                </c:pt>
                <c:pt idx="2">
                  <c:v>2007</c:v>
                </c:pt>
                <c:pt idx="3">
                  <c:v>2008</c:v>
                </c:pt>
                <c:pt idx="4">
                  <c:v>2009</c:v>
                </c:pt>
                <c:pt idx="5">
                  <c:v>2010</c:v>
                </c:pt>
                <c:pt idx="6">
                  <c:v>2011</c:v>
                </c:pt>
                <c:pt idx="7">
                  <c:v>2012</c:v>
                </c:pt>
                <c:pt idx="8">
                  <c:v>2013</c:v>
                </c:pt>
                <c:pt idx="9">
                  <c:v>ივნ - 2014</c:v>
                </c:pt>
              </c:strCache>
            </c:strRef>
          </c:cat>
          <c:val>
            <c:numRef>
              <c:f>'[edgeo (26).xls]SV-1'!$B$8:$K$8</c:f>
              <c:numCache>
                <c:formatCode>_(* #,##0_);_(* \(#,##0\);_(* "-"??_);_(@_)</c:formatCode>
                <c:ptCount val="10"/>
                <c:pt idx="0">
                  <c:v>557.35632278000014</c:v>
                </c:pt>
                <c:pt idx="1">
                  <c:v>826.72388816500018</c:v>
                </c:pt>
                <c:pt idx="2">
                  <c:v>1798.7233055849999</c:v>
                </c:pt>
                <c:pt idx="3">
                  <c:v>2102.2439690299998</c:v>
                </c:pt>
                <c:pt idx="4">
                  <c:v>2215.3039982500004</c:v>
                </c:pt>
                <c:pt idx="5">
                  <c:v>2468.8381810800001</c:v>
                </c:pt>
                <c:pt idx="6">
                  <c:v>2724.9349314300002</c:v>
                </c:pt>
                <c:pt idx="7">
                  <c:v>2662.8512557700001</c:v>
                </c:pt>
                <c:pt idx="8">
                  <c:v>2649.9353922799996</c:v>
                </c:pt>
                <c:pt idx="9">
                  <c:v>2710.4227785499993</c:v>
                </c:pt>
              </c:numCache>
            </c:numRef>
          </c:val>
        </c:ser>
        <c:dLbls>
          <c:showLegendKey val="0"/>
          <c:showVal val="0"/>
          <c:showCatName val="0"/>
          <c:showSerName val="0"/>
          <c:showPercent val="0"/>
          <c:showBubbleSize val="0"/>
        </c:dLbls>
        <c:gapWidth val="86"/>
        <c:overlap val="100"/>
        <c:axId val="173654528"/>
        <c:axId val="94074496"/>
      </c:barChart>
      <c:catAx>
        <c:axId val="173654528"/>
        <c:scaling>
          <c:orientation val="minMax"/>
        </c:scaling>
        <c:delete val="0"/>
        <c:axPos val="b"/>
        <c:numFmt formatCode="yyyy;@" sourceLinked="1"/>
        <c:majorTickMark val="out"/>
        <c:minorTickMark val="none"/>
        <c:tickLblPos val="nextTo"/>
        <c:crossAx val="94074496"/>
        <c:crosses val="autoZero"/>
        <c:auto val="1"/>
        <c:lblAlgn val="ctr"/>
        <c:lblOffset val="100"/>
        <c:noMultiLvlLbl val="0"/>
      </c:catAx>
      <c:valAx>
        <c:axId val="94074496"/>
        <c:scaling>
          <c:orientation val="minMax"/>
        </c:scaling>
        <c:delete val="0"/>
        <c:axPos val="l"/>
        <c:majorGridlines>
          <c:spPr>
            <a:ln>
              <a:solidFill>
                <a:schemeClr val="tx1">
                  <a:alpha val="10000"/>
                </a:schemeClr>
              </a:solidFill>
            </a:ln>
          </c:spPr>
        </c:majorGridlines>
        <c:title>
          <c:tx>
            <c:rich>
              <a:bodyPr rot="-5400000" vert="horz"/>
              <a:lstStyle/>
              <a:p>
                <a:pPr>
                  <a:defRPr b="0"/>
                </a:pPr>
                <a:r>
                  <a:rPr lang="ka-GE" b="0" dirty="0" smtClean="0"/>
                  <a:t>მილიონი </a:t>
                </a:r>
                <a:r>
                  <a:rPr lang="ka-GE" b="0" dirty="0"/>
                  <a:t>აშშ დოლარი</a:t>
                </a:r>
              </a:p>
            </c:rich>
          </c:tx>
          <c:overlay val="0"/>
        </c:title>
        <c:numFmt formatCode="_(* #,##0_);_(* \(#,##0\);_(* &quot;-&quot;??_);_(@_)" sourceLinked="1"/>
        <c:majorTickMark val="out"/>
        <c:minorTickMark val="none"/>
        <c:tickLblPos val="nextTo"/>
        <c:crossAx val="173654528"/>
        <c:crosses val="autoZero"/>
        <c:crossBetween val="between"/>
      </c:valAx>
      <c:spPr>
        <a:effectLst>
          <a:outerShdw blurRad="50800" dist="38100" algn="l" rotWithShape="0">
            <a:prstClr val="black">
              <a:alpha val="40000"/>
            </a:prstClr>
          </a:outerShdw>
        </a:effectLst>
      </c:spPr>
    </c:plotArea>
    <c:legend>
      <c:legendPos val="t"/>
      <c:layout>
        <c:manualLayout>
          <c:xMode val="edge"/>
          <c:yMode val="edge"/>
          <c:x val="2.8764363818480288E-2"/>
          <c:y val="0"/>
          <c:w val="0.97123563618151976"/>
          <c:h val="0.16951966370057397"/>
        </c:manualLayout>
      </c:layout>
      <c:overlay val="0"/>
      <c:txPr>
        <a:bodyPr/>
        <a:lstStyle/>
        <a:p>
          <a:pPr>
            <a:defRPr sz="1050" b="1">
              <a:effectLst/>
            </a:defRPr>
          </a:pPr>
          <a:endParaRPr lang="en-US"/>
        </a:p>
      </c:txPr>
    </c:legend>
    <c:plotVisOnly val="1"/>
    <c:dispBlanksAs val="gap"/>
    <c:showDLblsOverMax val="0"/>
  </c:chart>
  <c:spPr>
    <a:ln>
      <a:noFill/>
    </a:ln>
  </c:sp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2.6017060367454065E-2"/>
          <c:y val="0.18421081624056251"/>
          <c:w val="0.94037304364732188"/>
          <c:h val="0.81578918375943743"/>
        </c:manualLayout>
      </c:layout>
      <c:pie3DChart>
        <c:varyColors val="1"/>
        <c:dLbls>
          <c:showLegendKey val="0"/>
          <c:showVal val="0"/>
          <c:showCatName val="0"/>
          <c:showSerName val="0"/>
          <c:showPercent val="0"/>
          <c:showBubbleSize val="0"/>
          <c:showLeaderLines val="0"/>
        </c:dLbls>
      </c:pie3DChart>
      <c:spPr>
        <a:noFill/>
        <a:ln w="25400">
          <a:noFill/>
        </a:ln>
      </c:spPr>
    </c:plotArea>
    <c:plotVisOnly val="1"/>
    <c:dispBlanksAs val="zero"/>
    <c:showDLblsOverMax val="0"/>
  </c:chart>
  <c:spPr>
    <a:ln>
      <a:noFill/>
    </a:ln>
  </c:spPr>
  <c:txPr>
    <a:bodyPr/>
    <a:lstStyle/>
    <a:p>
      <a:pPr algn="l">
        <a:defRPr sz="1200"/>
      </a:pPr>
      <a:endParaRPr lang="en-US"/>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ka-GE"/>
              <a:t>სფეროების დაფინანსება %</a:t>
            </a:r>
            <a:endParaRPr lang="en-US"/>
          </a:p>
          <a:p>
            <a:pPr>
              <a:defRPr/>
            </a:pPr>
            <a:r>
              <a:rPr lang="ka-GE"/>
              <a:t>2014 წლის ბიუჯეტის გადასახდელებთან</a:t>
            </a:r>
            <a:endParaRPr lang="en-US"/>
          </a:p>
        </c:rich>
      </c:tx>
      <c:layout/>
      <c:overlay val="0"/>
    </c:title>
    <c:autoTitleDeleted val="0"/>
    <c:plotArea>
      <c:layout/>
      <c:pieChart>
        <c:varyColors val="1"/>
        <c:ser>
          <c:idx val="0"/>
          <c:order val="0"/>
          <c:explosion val="10"/>
          <c:dLbls>
            <c:showLegendKey val="0"/>
            <c:showVal val="1"/>
            <c:showCatName val="1"/>
            <c:showSerName val="0"/>
            <c:showPercent val="0"/>
            <c:showBubbleSize val="0"/>
            <c:showLeaderLines val="1"/>
          </c:dLbls>
          <c:cat>
            <c:strRef>
              <c:f>'Sheet1 (3)'!$B$6:$B$10</c:f>
              <c:strCache>
                <c:ptCount val="5"/>
                <c:pt idx="0">
                  <c:v>ჯანდაცვა და სოციალური დაცვა</c:v>
                </c:pt>
                <c:pt idx="1">
                  <c:v>განათლება და მეცნიერება</c:v>
                </c:pt>
                <c:pt idx="2">
                  <c:v>სოფლის მეურნეობის ხელშეწყობა</c:v>
                </c:pt>
                <c:pt idx="3">
                  <c:v>რეგიონული განვითარება და ინფრასტრუქტურა </c:v>
                </c:pt>
                <c:pt idx="4">
                  <c:v>სხვა დანარჩენი</c:v>
                </c:pt>
              </c:strCache>
            </c:strRef>
          </c:cat>
          <c:val>
            <c:numRef>
              <c:f>'Sheet1 (3)'!$H$6:$H$10</c:f>
              <c:numCache>
                <c:formatCode>0%</c:formatCode>
                <c:ptCount val="5"/>
                <c:pt idx="0">
                  <c:v>0.29273292951541846</c:v>
                </c:pt>
                <c:pt idx="1">
                  <c:v>8.3072687224669595E-2</c:v>
                </c:pt>
                <c:pt idx="2">
                  <c:v>2.9019823788546256E-2</c:v>
                </c:pt>
                <c:pt idx="3">
                  <c:v>0.13381057268722468</c:v>
                </c:pt>
                <c:pt idx="4">
                  <c:v>0.46136398678414092</c:v>
                </c:pt>
              </c:numCache>
            </c:numRef>
          </c:val>
        </c:ser>
        <c:dLbls>
          <c:showLegendKey val="0"/>
          <c:showVal val="0"/>
          <c:showCatName val="1"/>
          <c:showSerName val="0"/>
          <c:showPercent val="0"/>
          <c:showBubbleSize val="0"/>
          <c:showLeaderLines val="1"/>
        </c:dLbls>
        <c:firstSliceAng val="0"/>
      </c:pieChart>
    </c:plotArea>
    <c:plotVisOnly val="1"/>
    <c:dispBlanksAs val="gap"/>
    <c:showDLblsOverMax val="0"/>
  </c:chart>
  <c:txPr>
    <a:bodyPr/>
    <a:lstStyle/>
    <a:p>
      <a:pPr>
        <a:defRPr sz="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dLbls>
            <c:dLbl>
              <c:idx val="8"/>
              <c:layout>
                <c:manualLayout>
                  <c:x val="2.7777777777777776E-2"/>
                  <c:y val="0"/>
                </c:manualLayout>
              </c:layout>
              <c:dLblPos val="bestFit"/>
              <c:showLegendKey val="0"/>
              <c:showVal val="0"/>
              <c:showCatName val="1"/>
              <c:showSerName val="0"/>
              <c:showPercent val="1"/>
              <c:showBubbleSize val="0"/>
            </c:dLbl>
            <c:dLbl>
              <c:idx val="9"/>
              <c:layout>
                <c:manualLayout>
                  <c:x val="3.0555555555555506E-2"/>
                  <c:y val="0"/>
                </c:manualLayout>
              </c:layout>
              <c:dLblPos val="bestFit"/>
              <c:showLegendKey val="0"/>
              <c:showVal val="0"/>
              <c:showCatName val="1"/>
              <c:showSerName val="0"/>
              <c:showPercent val="1"/>
              <c:showBubbleSize val="0"/>
            </c:dLbl>
            <c:dLblPos val="outEnd"/>
            <c:showLegendKey val="0"/>
            <c:showVal val="0"/>
            <c:showCatName val="1"/>
            <c:showSerName val="0"/>
            <c:showPercent val="1"/>
            <c:showBubbleSize val="0"/>
            <c:showLeaderLines val="1"/>
          </c:dLbls>
          <c:cat>
            <c:strRef>
              <c:f>'For Website'!$R$6:$R$15</c:f>
              <c:strCache>
                <c:ptCount val="10"/>
                <c:pt idx="0">
                  <c:v>ADB</c:v>
                </c:pt>
                <c:pt idx="1">
                  <c:v>WB</c:v>
                </c:pt>
                <c:pt idx="2">
                  <c:v>EIB</c:v>
                </c:pt>
                <c:pt idx="3">
                  <c:v>KfW</c:v>
                </c:pt>
                <c:pt idx="4">
                  <c:v>USAID</c:v>
                </c:pt>
                <c:pt idx="5">
                  <c:v>JICA</c:v>
                </c:pt>
                <c:pt idx="6">
                  <c:v>MCC</c:v>
                </c:pt>
                <c:pt idx="7">
                  <c:v>EU</c:v>
                </c:pt>
                <c:pt idx="8">
                  <c:v>EBRD</c:v>
                </c:pt>
                <c:pt idx="9">
                  <c:v>სხვა</c:v>
                </c:pt>
              </c:strCache>
            </c:strRef>
          </c:cat>
          <c:val>
            <c:numRef>
              <c:f>'For Website'!$S$6:$S$15</c:f>
              <c:numCache>
                <c:formatCode>#,##0.0</c:formatCode>
                <c:ptCount val="10"/>
                <c:pt idx="0">
                  <c:v>781.57</c:v>
                </c:pt>
                <c:pt idx="1">
                  <c:v>596.57000000000005</c:v>
                </c:pt>
                <c:pt idx="2" formatCode="_(* #,##0.0_);_(* \(#,##0.0\);_(* &quot;-&quot;??_);_(@_)">
                  <c:v>392.41</c:v>
                </c:pt>
                <c:pt idx="3">
                  <c:v>260.15999999999997</c:v>
                </c:pt>
                <c:pt idx="4">
                  <c:v>268.77999999999997</c:v>
                </c:pt>
                <c:pt idx="5">
                  <c:v>198.34</c:v>
                </c:pt>
                <c:pt idx="6">
                  <c:v>142.69999999999999</c:v>
                </c:pt>
                <c:pt idx="7" formatCode="_(* #,##0.0_);_(* \(#,##0.0\);_(* &quot;-&quot;??_);_(@_)">
                  <c:v>57.82</c:v>
                </c:pt>
                <c:pt idx="8">
                  <c:v>64.91</c:v>
                </c:pt>
                <c:pt idx="9">
                  <c:v>87.279166100000012</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5.518712875822649E-2"/>
          <c:w val="0.68895705745115199"/>
          <c:h val="0.91637072515256857"/>
        </c:manualLayout>
      </c:layout>
      <c:pie3DChart>
        <c:varyColors val="1"/>
        <c:ser>
          <c:idx val="0"/>
          <c:order val="0"/>
          <c:explosion val="25"/>
          <c:dPt>
            <c:idx val="0"/>
            <c:bubble3D val="0"/>
            <c:explosion val="19"/>
            <c:spPr>
              <a:solidFill>
                <a:schemeClr val="accent4">
                  <a:lumMod val="40000"/>
                  <a:lumOff val="60000"/>
                </a:schemeClr>
              </a:solidFill>
            </c:spPr>
          </c:dPt>
          <c:dPt>
            <c:idx val="3"/>
            <c:bubble3D val="0"/>
            <c:spPr>
              <a:solidFill>
                <a:srgbClr val="FF0000"/>
              </a:solidFill>
            </c:spPr>
          </c:dPt>
          <c:dLbls>
            <c:numFmt formatCode="0.0%" sourceLinked="0"/>
            <c:txPr>
              <a:bodyPr/>
              <a:lstStyle/>
              <a:p>
                <a:pPr>
                  <a:defRPr sz="1400" b="1"/>
                </a:pPr>
                <a:endParaRPr lang="en-US"/>
              </a:p>
            </c:txPr>
            <c:showLegendKey val="0"/>
            <c:showVal val="0"/>
            <c:showCatName val="0"/>
            <c:showSerName val="0"/>
            <c:showPercent val="1"/>
            <c:showBubbleSize val="0"/>
            <c:showLeaderLines val="1"/>
          </c:dLbls>
          <c:cat>
            <c:strRef>
              <c:f>'For Website'!$W$6:$W$11</c:f>
              <c:strCache>
                <c:ptCount val="6"/>
                <c:pt idx="0">
                  <c:v>საგზაო ინფრასტრუქტურა</c:v>
                </c:pt>
                <c:pt idx="1">
                  <c:v>ურბანული და მუნიციპალური ინფრასტრუქტურა</c:v>
                </c:pt>
                <c:pt idx="2">
                  <c:v>ენერგეტიკა</c:v>
                </c:pt>
                <c:pt idx="3">
                  <c:v>სოფლის მეურნეობა </c:v>
                </c:pt>
                <c:pt idx="4">
                  <c:v>განათლება</c:v>
                </c:pt>
                <c:pt idx="5">
                  <c:v>სხვა</c:v>
                </c:pt>
              </c:strCache>
            </c:strRef>
          </c:cat>
          <c:val>
            <c:numRef>
              <c:f>'For Website'!$X$6:$X$11</c:f>
              <c:numCache>
                <c:formatCode>_(* #,##0.00_);_(* \(#,##0.00\);_(* "-"??_);_(@_)</c:formatCode>
                <c:ptCount val="6"/>
                <c:pt idx="0">
                  <c:v>190.7</c:v>
                </c:pt>
                <c:pt idx="1">
                  <c:v>374.23600200000004</c:v>
                </c:pt>
                <c:pt idx="2">
                  <c:v>189.52999999999997</c:v>
                </c:pt>
                <c:pt idx="3">
                  <c:v>75.208692799999994</c:v>
                </c:pt>
                <c:pt idx="4">
                  <c:v>140.315</c:v>
                </c:pt>
                <c:pt idx="5">
                  <c:v>498.80599999999998</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68412656751239431"/>
          <c:y val="2.2910000252346671E-2"/>
          <c:w val="0.31587343248760574"/>
          <c:h val="0.96781779831838644"/>
        </c:manualLayout>
      </c:layout>
      <c:overlay val="0"/>
      <c:txPr>
        <a:bodyPr/>
        <a:lstStyle/>
        <a:p>
          <a:pPr>
            <a:defRPr sz="1400" baseline="0"/>
          </a:pPr>
          <a:endParaRPr lang="en-US"/>
        </a:p>
      </c:txPr>
    </c:legend>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1800">
                <a:solidFill>
                  <a:srgbClr val="002060"/>
                </a:solidFill>
                <a:latin typeface="+mj-lt"/>
              </a:defRPr>
            </a:pPr>
            <a:r>
              <a:rPr lang="ka-GE" sz="1800" b="1" i="0" u="none" strike="noStrike" baseline="0" dirty="0" smtClean="0">
                <a:solidFill>
                  <a:srgbClr val="0070C0"/>
                </a:solidFill>
                <a:effectLst/>
                <a:latin typeface="+mj-lt"/>
              </a:rPr>
              <a:t> შემოსავლების სამსახურის მიერ </a:t>
            </a:r>
            <a:r>
              <a:rPr lang="ka-GE" sz="1800" dirty="0" smtClean="0">
                <a:solidFill>
                  <a:srgbClr val="0070C0"/>
                </a:solidFill>
                <a:latin typeface="+mj-lt"/>
              </a:rPr>
              <a:t>დასრულებული </a:t>
            </a:r>
            <a:r>
              <a:rPr lang="ka-GE" sz="1800" dirty="0">
                <a:solidFill>
                  <a:srgbClr val="0070C0"/>
                </a:solidFill>
                <a:latin typeface="+mj-lt"/>
              </a:rPr>
              <a:t>საგადასახადო </a:t>
            </a:r>
            <a:r>
              <a:rPr lang="ka-GE" sz="1800" dirty="0" smtClean="0">
                <a:solidFill>
                  <a:srgbClr val="0070C0"/>
                </a:solidFill>
                <a:latin typeface="+mj-lt"/>
              </a:rPr>
              <a:t>შემოწმებები    </a:t>
            </a:r>
            <a:endParaRPr lang="en-US" sz="1800" dirty="0" smtClean="0">
              <a:solidFill>
                <a:srgbClr val="0070C0"/>
              </a:solidFill>
              <a:latin typeface="+mj-lt"/>
            </a:endParaRPr>
          </a:p>
          <a:p>
            <a:pPr algn="ctr">
              <a:defRPr sz="1800">
                <a:solidFill>
                  <a:srgbClr val="002060"/>
                </a:solidFill>
                <a:latin typeface="+mj-lt"/>
              </a:defRPr>
            </a:pPr>
            <a:r>
              <a:rPr lang="ka-GE" sz="1200" i="1" dirty="0" smtClean="0">
                <a:solidFill>
                  <a:srgbClr val="0070C0"/>
                </a:solidFill>
                <a:latin typeface="+mj-lt"/>
              </a:rPr>
              <a:t>(2013 წლის</a:t>
            </a:r>
            <a:r>
              <a:rPr lang="ka-GE" sz="1200" i="1" baseline="0" dirty="0" smtClean="0">
                <a:solidFill>
                  <a:srgbClr val="0070C0"/>
                </a:solidFill>
                <a:latin typeface="+mj-lt"/>
              </a:rPr>
              <a:t> 01 იანვრიდან 2014 წლის </a:t>
            </a:r>
            <a:r>
              <a:rPr lang="en-US" sz="1200" i="1" baseline="0" dirty="0" smtClean="0">
                <a:solidFill>
                  <a:srgbClr val="0070C0"/>
                </a:solidFill>
                <a:latin typeface="+mj-lt"/>
              </a:rPr>
              <a:t>27  </a:t>
            </a:r>
            <a:r>
              <a:rPr lang="ka-GE" sz="1200" i="1" baseline="0" dirty="0" smtClean="0">
                <a:solidFill>
                  <a:srgbClr val="0070C0"/>
                </a:solidFill>
                <a:latin typeface="+mj-lt"/>
              </a:rPr>
              <a:t>ნოემბრამდე</a:t>
            </a:r>
            <a:r>
              <a:rPr lang="ka-GE" sz="1200" i="1" dirty="0" smtClean="0">
                <a:solidFill>
                  <a:srgbClr val="0070C0"/>
                </a:solidFill>
                <a:latin typeface="+mj-lt"/>
              </a:rPr>
              <a:t>)</a:t>
            </a:r>
            <a:endParaRPr lang="ka-GE" sz="1200" i="1" dirty="0">
              <a:solidFill>
                <a:srgbClr val="0070C0"/>
              </a:solidFill>
              <a:latin typeface="+mj-lt"/>
            </a:endParaRPr>
          </a:p>
        </c:rich>
      </c:tx>
      <c:layout>
        <c:manualLayout>
          <c:xMode val="edge"/>
          <c:yMode val="edge"/>
          <c:x val="0.10178362573099418"/>
          <c:y val="6.08714506580188E-3"/>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0628793111387393"/>
          <c:y val="0.19252506087341495"/>
          <c:w val="0.8352325367223834"/>
          <c:h val="0.69314091009708212"/>
        </c:manualLayout>
      </c:layout>
      <c:bar3DChart>
        <c:barDir val="col"/>
        <c:grouping val="clustered"/>
        <c:varyColors val="0"/>
        <c:ser>
          <c:idx val="0"/>
          <c:order val="0"/>
          <c:tx>
            <c:strRef>
              <c:f>Sheet1!$B$1</c:f>
              <c:strCache>
                <c:ptCount val="1"/>
                <c:pt idx="0">
                  <c:v>ინფორმაცია დასრულებულ საგადასახადო შემოწმებებზე</c:v>
                </c:pt>
              </c:strCache>
            </c:strRef>
          </c:tx>
          <c:invertIfNegative val="0"/>
          <c:dPt>
            <c:idx val="3"/>
            <c:invertIfNegative val="0"/>
            <c:bubble3D val="0"/>
            <c:spPr>
              <a:solidFill>
                <a:srgbClr val="FF0000"/>
              </a:solidFill>
            </c:spPr>
          </c:dPt>
          <c:dLbls>
            <c:dLbl>
              <c:idx val="0"/>
              <c:layout>
                <c:manualLayout>
                  <c:x val="1.4619652806557075E-2"/>
                  <c:y val="-4.2219257890569011E-2"/>
                </c:manualLayout>
              </c:layout>
              <c:showLegendKey val="0"/>
              <c:showVal val="1"/>
              <c:showCatName val="0"/>
              <c:showSerName val="0"/>
              <c:showPercent val="0"/>
              <c:showBubbleSize val="0"/>
            </c:dLbl>
            <c:dLbl>
              <c:idx val="1"/>
              <c:layout>
                <c:manualLayout>
                  <c:x val="1.6081756227840003E-2"/>
                  <c:y val="-5.816992847895217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754385964912282E-2"/>
                  <c:y val="-6.612633080684292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75437445319334E-2"/>
                  <c:y val="-1.2287730809356813E-2"/>
                </c:manualLayout>
              </c:layout>
              <c:tx>
                <c:rich>
                  <a:bodyPr/>
                  <a:lstStyle/>
                  <a:p>
                    <a:pPr>
                      <a:defRPr sz="1600" b="1" u="sng">
                        <a:solidFill>
                          <a:srgbClr val="FF0000"/>
                        </a:solidFill>
                      </a:defRPr>
                    </a:pPr>
                    <a:r>
                      <a:rPr lang="en-US" dirty="0" smtClean="0"/>
                      <a:t>2563</a:t>
                    </a:r>
                  </a:p>
                  <a:p>
                    <a:pPr>
                      <a:defRPr sz="1600" b="1" u="sng">
                        <a:solidFill>
                          <a:srgbClr val="FF0000"/>
                        </a:solidFill>
                      </a:defRPr>
                    </a:pPr>
                    <a:endParaRPr lang="en-US" dirty="0"/>
                  </a:p>
                </c:rich>
              </c:tx>
              <c:sp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b="1" u="sng">
                    <a:solidFill>
                      <a:srgbClr val="153153"/>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დასრულებული შემოწმებები</c:v>
                </c:pt>
                <c:pt idx="1">
                  <c:v>გასვლითი შემოწმება</c:v>
                </c:pt>
                <c:pt idx="2">
                  <c:v>კამერალური შემოწმება</c:v>
                </c:pt>
                <c:pt idx="3">
                  <c:v>მათ შორის 2013წ. დაწყებული </c:v>
                </c:pt>
              </c:strCache>
            </c:strRef>
          </c:cat>
          <c:val>
            <c:numRef>
              <c:f>Sheet1!$B$2:$B$5</c:f>
              <c:numCache>
                <c:formatCode>General</c:formatCode>
                <c:ptCount val="4"/>
                <c:pt idx="0">
                  <c:v>4996</c:v>
                </c:pt>
                <c:pt idx="1">
                  <c:v>1601</c:v>
                </c:pt>
                <c:pt idx="2">
                  <c:v>3395</c:v>
                </c:pt>
                <c:pt idx="3">
                  <c:v>1527</c:v>
                </c:pt>
              </c:numCache>
            </c:numRef>
          </c:val>
        </c:ser>
        <c:dLbls>
          <c:showLegendKey val="0"/>
          <c:showVal val="0"/>
          <c:showCatName val="0"/>
          <c:showSerName val="0"/>
          <c:showPercent val="0"/>
          <c:showBubbleSize val="0"/>
        </c:dLbls>
        <c:gapWidth val="150"/>
        <c:shape val="cylinder"/>
        <c:axId val="158517760"/>
        <c:axId val="78289088"/>
        <c:axId val="0"/>
      </c:bar3DChart>
      <c:catAx>
        <c:axId val="158517760"/>
        <c:scaling>
          <c:orientation val="minMax"/>
        </c:scaling>
        <c:delete val="0"/>
        <c:axPos val="b"/>
        <c:numFmt formatCode="General" sourceLinked="0"/>
        <c:majorTickMark val="out"/>
        <c:minorTickMark val="none"/>
        <c:tickLblPos val="nextTo"/>
        <c:txPr>
          <a:bodyPr/>
          <a:lstStyle/>
          <a:p>
            <a:pPr>
              <a:defRPr sz="1100" b="1"/>
            </a:pPr>
            <a:endParaRPr lang="en-US"/>
          </a:p>
        </c:txPr>
        <c:crossAx val="78289088"/>
        <c:crosses val="autoZero"/>
        <c:auto val="1"/>
        <c:lblAlgn val="ctr"/>
        <c:lblOffset val="100"/>
        <c:noMultiLvlLbl val="0"/>
      </c:catAx>
      <c:valAx>
        <c:axId val="78289088"/>
        <c:scaling>
          <c:orientation val="minMax"/>
        </c:scaling>
        <c:delete val="0"/>
        <c:axPos val="l"/>
        <c:majorGridlines/>
        <c:numFmt formatCode="General" sourceLinked="1"/>
        <c:majorTickMark val="out"/>
        <c:minorTickMark val="none"/>
        <c:tickLblPos val="nextTo"/>
        <c:txPr>
          <a:bodyPr/>
          <a:lstStyle/>
          <a:p>
            <a:pPr>
              <a:defRPr sz="1500"/>
            </a:pPr>
            <a:endParaRPr lang="en-US"/>
          </a:p>
        </c:txPr>
        <c:crossAx val="158517760"/>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9.7818363411705495E-2"/>
          <c:y val="3.767307077511145E-2"/>
          <c:w val="0.8821893961447308"/>
          <c:h val="0.83666734118783359"/>
        </c:manualLayout>
      </c:layout>
      <c:bar3DChart>
        <c:barDir val="col"/>
        <c:grouping val="clustered"/>
        <c:varyColors val="0"/>
        <c:ser>
          <c:idx val="0"/>
          <c:order val="0"/>
          <c:tx>
            <c:strRef>
              <c:f>Sheet1!$B$1</c:f>
              <c:strCache>
                <c:ptCount val="1"/>
                <c:pt idx="0">
                  <c:v>განხორციელებული საკონტროლო შესყიდვები (2013-2014 წ.)</c:v>
                </c:pt>
              </c:strCache>
            </c:strRef>
          </c:tx>
          <c:spPr>
            <a:solidFill>
              <a:srgbClr val="53548A"/>
            </a:solidFill>
          </c:spPr>
          <c:invertIfNegative val="0"/>
          <c:dPt>
            <c:idx val="3"/>
            <c:invertIfNegative val="0"/>
            <c:bubble3D val="0"/>
            <c:spPr>
              <a:solidFill>
                <a:srgbClr val="FF0000"/>
              </a:solidFill>
            </c:spPr>
          </c:dPt>
          <c:dLbls>
            <c:dLbl>
              <c:idx val="0"/>
              <c:layout>
                <c:manualLayout>
                  <c:x val="3.0757292990098088E-3"/>
                  <c:y val="-4.9673028780507555E-2"/>
                </c:manualLayout>
              </c:layout>
              <c:tx>
                <c:rich>
                  <a:bodyPr/>
                  <a:lstStyle/>
                  <a:p>
                    <a:r>
                      <a:rPr lang="en-US" dirty="0" smtClean="0"/>
                      <a:t>134914</a:t>
                    </a:r>
                    <a:endParaRPr lang="en-US" dirty="0"/>
                  </a:p>
                </c:rich>
              </c:tx>
              <c:showLegendKey val="0"/>
              <c:showVal val="1"/>
              <c:showCatName val="0"/>
              <c:showSerName val="0"/>
              <c:showPercent val="0"/>
              <c:showBubbleSize val="0"/>
            </c:dLbl>
            <c:dLbl>
              <c:idx val="1"/>
              <c:layout>
                <c:manualLayout>
                  <c:x val="1.6916511144553961E-2"/>
                  <c:y val="-5.4901768652139964E-2"/>
                </c:manualLayout>
              </c:layout>
              <c:tx>
                <c:rich>
                  <a:bodyPr/>
                  <a:lstStyle/>
                  <a:p>
                    <a:r>
                      <a:rPr lang="en-US" dirty="0" smtClean="0"/>
                      <a:t>48796</a:t>
                    </a:r>
                    <a:endParaRPr lang="en-US" dirty="0"/>
                  </a:p>
                </c:rich>
              </c:tx>
              <c:showLegendKey val="0"/>
              <c:showVal val="1"/>
              <c:showCatName val="0"/>
              <c:showSerName val="0"/>
              <c:showPercent val="0"/>
              <c:showBubbleSize val="0"/>
            </c:dLbl>
            <c:dLbl>
              <c:idx val="2"/>
              <c:layout>
                <c:manualLayout>
                  <c:x val="3.0757292990098088E-3"/>
                  <c:y val="-7.0587988267037091E-2"/>
                </c:manualLayout>
              </c:layout>
              <c:tx>
                <c:rich>
                  <a:bodyPr/>
                  <a:lstStyle/>
                  <a:p>
                    <a:r>
                      <a:rPr lang="en-US" dirty="0" smtClean="0"/>
                      <a:t>33835</a:t>
                    </a:r>
                    <a:endParaRPr lang="en-US" dirty="0"/>
                  </a:p>
                </c:rich>
              </c:tx>
              <c:showLegendKey val="0"/>
              <c:showVal val="1"/>
              <c:showCatName val="0"/>
              <c:showSerName val="0"/>
              <c:showPercent val="0"/>
              <c:showBubbleSize val="0"/>
            </c:dLbl>
            <c:dLbl>
              <c:idx val="3"/>
              <c:layout>
                <c:manualLayout>
                  <c:x val="1.5378646495049038E-2"/>
                  <c:y val="-8.1045468010301866E-2"/>
                </c:manualLayout>
              </c:layout>
              <c:tx>
                <c:rich>
                  <a:bodyPr/>
                  <a:lstStyle/>
                  <a:p>
                    <a:r>
                      <a:rPr lang="en-US" dirty="0" smtClean="0"/>
                      <a:t>14961</a:t>
                    </a:r>
                    <a:endParaRPr lang="en-US" dirty="0"/>
                  </a:p>
                </c:rich>
              </c:tx>
              <c:showLegendKey val="0"/>
              <c:showVal val="1"/>
              <c:showCatName val="0"/>
              <c:showSerName val="0"/>
              <c:showPercent val="0"/>
              <c:showBubbleSize val="0"/>
            </c:dLbl>
            <c:spPr>
              <a:noFill/>
            </c:spPr>
            <c:txPr>
              <a:bodyPr/>
              <a:lstStyle/>
              <a:p>
                <a:pPr>
                  <a:defRPr b="1" u="sng"/>
                </a:pPr>
                <a:endParaRPr lang="en-US"/>
              </a:p>
            </c:txPr>
            <c:showLegendKey val="0"/>
            <c:showVal val="1"/>
            <c:showCatName val="0"/>
            <c:showSerName val="0"/>
            <c:showPercent val="0"/>
            <c:showBubbleSize val="0"/>
            <c:showLeaderLines val="0"/>
          </c:dLbls>
          <c:cat>
            <c:strRef>
              <c:f>Sheet1!$A$2:$A$5</c:f>
              <c:strCache>
                <c:ptCount val="4"/>
                <c:pt idx="0">
                  <c:v>სულ საკონტროლო შესყიდვები და სსა-ს კონტროლი</c:v>
                </c:pt>
                <c:pt idx="1">
                  <c:v>გამოვლენილი სამართალდარღვევა</c:v>
                </c:pt>
                <c:pt idx="2">
                  <c:v>შეფარდებული გაფრთხილება</c:v>
                </c:pt>
                <c:pt idx="3">
                  <c:v>შეფარდებული ჯარიმა</c:v>
                </c:pt>
              </c:strCache>
            </c:strRef>
          </c:cat>
          <c:val>
            <c:numRef>
              <c:f>Sheet1!$B$2:$B$5</c:f>
              <c:numCache>
                <c:formatCode>_(* #,##0_);_(* \(#,##0\);_(* "-"??_);_(@_)</c:formatCode>
                <c:ptCount val="4"/>
                <c:pt idx="0">
                  <c:v>134914</c:v>
                </c:pt>
                <c:pt idx="1">
                  <c:v>48796</c:v>
                </c:pt>
                <c:pt idx="2">
                  <c:v>33835</c:v>
                </c:pt>
                <c:pt idx="3">
                  <c:v>14961</c:v>
                </c:pt>
              </c:numCache>
            </c:numRef>
          </c:val>
        </c:ser>
        <c:dLbls>
          <c:showLegendKey val="0"/>
          <c:showVal val="0"/>
          <c:showCatName val="0"/>
          <c:showSerName val="0"/>
          <c:showPercent val="0"/>
          <c:showBubbleSize val="0"/>
        </c:dLbls>
        <c:gapWidth val="101"/>
        <c:gapDepth val="256"/>
        <c:shape val="cylinder"/>
        <c:axId val="158237184"/>
        <c:axId val="94069312"/>
        <c:axId val="0"/>
      </c:bar3DChart>
      <c:catAx>
        <c:axId val="158237184"/>
        <c:scaling>
          <c:orientation val="minMax"/>
        </c:scaling>
        <c:delete val="0"/>
        <c:axPos val="b"/>
        <c:numFmt formatCode="General" sourceLinked="0"/>
        <c:majorTickMark val="none"/>
        <c:minorTickMark val="none"/>
        <c:tickLblPos val="nextTo"/>
        <c:txPr>
          <a:bodyPr/>
          <a:lstStyle/>
          <a:p>
            <a:pPr>
              <a:defRPr sz="1100" b="1"/>
            </a:pPr>
            <a:endParaRPr lang="en-US"/>
          </a:p>
        </c:txPr>
        <c:crossAx val="94069312"/>
        <c:crosses val="autoZero"/>
        <c:auto val="1"/>
        <c:lblAlgn val="ctr"/>
        <c:lblOffset val="100"/>
        <c:noMultiLvlLbl val="0"/>
      </c:catAx>
      <c:valAx>
        <c:axId val="94069312"/>
        <c:scaling>
          <c:orientation val="minMax"/>
        </c:scaling>
        <c:delete val="0"/>
        <c:axPos val="l"/>
        <c:majorGridlines/>
        <c:numFmt formatCode="_(* #,##0_);_(* \(#,##0\);_(* &quot;-&quot;??_);_(@_)" sourceLinked="1"/>
        <c:majorTickMark val="none"/>
        <c:minorTickMark val="none"/>
        <c:tickLblPos val="nextTo"/>
        <c:spPr>
          <a:ln w="9525">
            <a:noFill/>
          </a:ln>
        </c:spPr>
        <c:txPr>
          <a:bodyPr/>
          <a:lstStyle/>
          <a:p>
            <a:pPr>
              <a:defRPr sz="1500" i="0"/>
            </a:pPr>
            <a:endParaRPr lang="en-US"/>
          </a:p>
        </c:txPr>
        <c:crossAx val="158237184"/>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2012</c:v>
                </c:pt>
              </c:strCache>
            </c:strRef>
          </c:tx>
          <c:spPr>
            <a:solidFill>
              <a:srgbClr val="FF0000"/>
            </a:solidFill>
          </c:spPr>
          <c:invertIfNegative val="0"/>
          <c:dLbls>
            <c:spPr>
              <a:noFill/>
              <a:ln>
                <a:noFill/>
              </a:ln>
              <a:effectLst/>
            </c:spPr>
            <c:txPr>
              <a:bodyPr/>
              <a:lstStyle/>
              <a:p>
                <a:pPr>
                  <a:defRPr sz="1600" b="1">
                    <a:solidFill>
                      <a:srgbClr val="FF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ადმინისტრაციული სამართალდარღვევა</c:v>
                </c:pt>
                <c:pt idx="1">
                  <c:v>საგადასახადო სამართალდარღვევა</c:v>
                </c:pt>
              </c:strCache>
            </c:strRef>
          </c:cat>
          <c:val>
            <c:numRef>
              <c:f>Sheet1!$B$2:$B$3</c:f>
              <c:numCache>
                <c:formatCode>_(* #,##0_);_(* \(#,##0\);_(* "-"??_);_(@_)</c:formatCode>
                <c:ptCount val="2"/>
                <c:pt idx="0">
                  <c:v>250</c:v>
                </c:pt>
                <c:pt idx="1">
                  <c:v>4996</c:v>
                </c:pt>
              </c:numCache>
            </c:numRef>
          </c:val>
        </c:ser>
        <c:ser>
          <c:idx val="1"/>
          <c:order val="1"/>
          <c:tx>
            <c:strRef>
              <c:f>Sheet1!$C$1</c:f>
              <c:strCache>
                <c:ptCount val="1"/>
                <c:pt idx="0">
                  <c:v>2013</c:v>
                </c:pt>
              </c:strCache>
            </c:strRef>
          </c:tx>
          <c:spPr>
            <a:solidFill>
              <a:schemeClr val="tx2"/>
            </a:solidFill>
          </c:spPr>
          <c:invertIfNegative val="0"/>
          <c:dLbls>
            <c:spPr>
              <a:noFill/>
              <a:ln>
                <a:noFill/>
              </a:ln>
              <a:effectLst/>
            </c:spPr>
            <c:txPr>
              <a:bodyPr/>
              <a:lstStyle/>
              <a:p>
                <a:pPr>
                  <a:defRPr sz="1600" b="1">
                    <a:solidFill>
                      <a:schemeClr val="tx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ადმინისტრაციული სამართალდარღვევა</c:v>
                </c:pt>
                <c:pt idx="1">
                  <c:v>საგადასახადო სამართალდარღვევა</c:v>
                </c:pt>
              </c:strCache>
            </c:strRef>
          </c:cat>
          <c:val>
            <c:numRef>
              <c:f>Sheet1!$C$2:$C$3</c:f>
              <c:numCache>
                <c:formatCode>_(* #,##0_);_(* \(#,##0\);_(* "-"??_);_(@_)</c:formatCode>
                <c:ptCount val="2"/>
                <c:pt idx="0">
                  <c:v>855</c:v>
                </c:pt>
                <c:pt idx="1">
                  <c:v>9317</c:v>
                </c:pt>
              </c:numCache>
            </c:numRef>
          </c:val>
        </c:ser>
        <c:ser>
          <c:idx val="2"/>
          <c:order val="2"/>
          <c:tx>
            <c:strRef>
              <c:f>Sheet1!$D$1</c:f>
              <c:strCache>
                <c:ptCount val="1"/>
                <c:pt idx="0">
                  <c:v>2014</c:v>
                </c:pt>
              </c:strCache>
            </c:strRef>
          </c:tx>
          <c:invertIfNegative val="0"/>
          <c:cat>
            <c:strRef>
              <c:f>Sheet1!$A$2:$A$3</c:f>
              <c:strCache>
                <c:ptCount val="2"/>
                <c:pt idx="0">
                  <c:v>ადმინისტრაციული სამართალდარღვევა</c:v>
                </c:pt>
                <c:pt idx="1">
                  <c:v>საგადასახადო სამართალდარღვევა</c:v>
                </c:pt>
              </c:strCache>
            </c:strRef>
          </c:cat>
          <c:val>
            <c:numRef>
              <c:f>Sheet1!$D$2:$D$3</c:f>
              <c:numCache>
                <c:formatCode>General</c:formatCode>
                <c:ptCount val="2"/>
                <c:pt idx="0">
                  <c:v>1081</c:v>
                </c:pt>
                <c:pt idx="1">
                  <c:v>8730</c:v>
                </c:pt>
              </c:numCache>
            </c:numRef>
          </c:val>
        </c:ser>
        <c:dLbls>
          <c:showLegendKey val="0"/>
          <c:showVal val="0"/>
          <c:showCatName val="0"/>
          <c:showSerName val="0"/>
          <c:showPercent val="0"/>
          <c:showBubbleSize val="0"/>
        </c:dLbls>
        <c:gapWidth val="150"/>
        <c:axId val="162714112"/>
        <c:axId val="36264704"/>
      </c:barChart>
      <c:catAx>
        <c:axId val="162714112"/>
        <c:scaling>
          <c:orientation val="minMax"/>
        </c:scaling>
        <c:delete val="0"/>
        <c:axPos val="b"/>
        <c:numFmt formatCode="General" sourceLinked="0"/>
        <c:majorTickMark val="out"/>
        <c:minorTickMark val="none"/>
        <c:tickLblPos val="nextTo"/>
        <c:txPr>
          <a:bodyPr/>
          <a:lstStyle/>
          <a:p>
            <a:pPr>
              <a:defRPr sz="1400" b="1"/>
            </a:pPr>
            <a:endParaRPr lang="en-US"/>
          </a:p>
        </c:txPr>
        <c:crossAx val="36264704"/>
        <c:crosses val="autoZero"/>
        <c:auto val="1"/>
        <c:lblAlgn val="ctr"/>
        <c:lblOffset val="100"/>
        <c:noMultiLvlLbl val="0"/>
      </c:catAx>
      <c:valAx>
        <c:axId val="36264704"/>
        <c:scaling>
          <c:orientation val="minMax"/>
        </c:scaling>
        <c:delete val="0"/>
        <c:axPos val="l"/>
        <c:majorGridlines/>
        <c:numFmt formatCode="_(* #,##0_);_(* \(#,##0\);_(* &quot;-&quot;??_);_(@_)" sourceLinked="1"/>
        <c:majorTickMark val="out"/>
        <c:minorTickMark val="none"/>
        <c:tickLblPos val="nextTo"/>
        <c:txPr>
          <a:bodyPr/>
          <a:lstStyle/>
          <a:p>
            <a:pPr>
              <a:defRPr sz="1400" b="1"/>
            </a:pPr>
            <a:endParaRPr lang="en-US"/>
          </a:p>
        </c:txPr>
        <c:crossAx val="162714112"/>
        <c:crosses val="autoZero"/>
        <c:crossBetween val="between"/>
      </c:valAx>
    </c:plotArea>
    <c:legend>
      <c:legendPos val="r"/>
      <c:layout>
        <c:manualLayout>
          <c:xMode val="edge"/>
          <c:yMode val="edge"/>
          <c:x val="0.83920487147187139"/>
          <c:y val="0.30446193059830146"/>
          <c:w val="8.654575905250117E-2"/>
          <c:h val="0.24473416463072839"/>
        </c:manualLayout>
      </c:layout>
      <c:overlay val="0"/>
      <c:txPr>
        <a:bodyPr/>
        <a:lstStyle/>
        <a:p>
          <a:pPr>
            <a:defRPr sz="1400" b="1"/>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941382327209093E-2"/>
          <c:y val="3.8617102210049832E-2"/>
          <c:w val="0.83793341621770967"/>
          <c:h val="0.81279185210544336"/>
        </c:manualLayout>
      </c:layout>
      <c:barChart>
        <c:barDir val="col"/>
        <c:grouping val="clustered"/>
        <c:varyColors val="0"/>
        <c:ser>
          <c:idx val="0"/>
          <c:order val="0"/>
          <c:tx>
            <c:strRef>
              <c:f>Sheet1!$B$1</c:f>
              <c:strCache>
                <c:ptCount val="1"/>
                <c:pt idx="0">
                  <c:v>2012</c:v>
                </c:pt>
              </c:strCache>
            </c:strRef>
          </c:tx>
          <c:spPr>
            <a:solidFill>
              <a:srgbClr val="FF0000"/>
            </a:solidFill>
          </c:spPr>
          <c:invertIfNegative val="0"/>
          <c:dLbls>
            <c:spPr>
              <a:noFill/>
              <a:ln>
                <a:noFill/>
              </a:ln>
              <a:effectLst/>
            </c:spPr>
            <c:txPr>
              <a:bodyPr/>
              <a:lstStyle/>
              <a:p>
                <a:pPr>
                  <a:defRPr sz="1400" b="1">
                    <a:solidFill>
                      <a:srgbClr val="FF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არადეკლარირებული ძვირფასი ლითონები და ქვები</c:v>
                </c:pt>
                <c:pt idx="1">
                  <c:v>ნარკოტიკული და ფსიქოტროპული საშუალებები</c:v>
                </c:pt>
                <c:pt idx="2">
                  <c:v>იარაღი და საბრძოლო მასალა</c:v>
                </c:pt>
              </c:strCache>
            </c:strRef>
          </c:cat>
          <c:val>
            <c:numRef>
              <c:f>Sheet1!$B$2:$B$4</c:f>
              <c:numCache>
                <c:formatCode>0</c:formatCode>
                <c:ptCount val="3"/>
                <c:pt idx="0">
                  <c:v>23</c:v>
                </c:pt>
                <c:pt idx="1">
                  <c:v>18</c:v>
                </c:pt>
                <c:pt idx="2">
                  <c:v>1</c:v>
                </c:pt>
              </c:numCache>
            </c:numRef>
          </c:val>
        </c:ser>
        <c:ser>
          <c:idx val="1"/>
          <c:order val="1"/>
          <c:tx>
            <c:strRef>
              <c:f>Sheet1!$C$1</c:f>
              <c:strCache>
                <c:ptCount val="1"/>
                <c:pt idx="0">
                  <c:v>2013</c:v>
                </c:pt>
              </c:strCache>
            </c:strRef>
          </c:tx>
          <c:spPr>
            <a:solidFill>
              <a:schemeClr val="tx2"/>
            </a:solidFill>
          </c:spPr>
          <c:invertIfNegative val="0"/>
          <c:dLbls>
            <c:spPr>
              <a:noFill/>
              <a:ln>
                <a:noFill/>
              </a:ln>
              <a:effectLst/>
            </c:spPr>
            <c:txPr>
              <a:bodyPr/>
              <a:lstStyle/>
              <a:p>
                <a:pPr>
                  <a:defRPr sz="1400" b="1">
                    <a:solidFill>
                      <a:schemeClr val="tx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არადეკლარირებული ძვირფასი ლითონები და ქვები</c:v>
                </c:pt>
                <c:pt idx="1">
                  <c:v>ნარკოტიკული და ფსიქოტროპული საშუალებები</c:v>
                </c:pt>
                <c:pt idx="2">
                  <c:v>იარაღი და საბრძოლო მასალა</c:v>
                </c:pt>
              </c:strCache>
            </c:strRef>
          </c:cat>
          <c:val>
            <c:numRef>
              <c:f>Sheet1!$C$2:$C$4</c:f>
              <c:numCache>
                <c:formatCode>0</c:formatCode>
                <c:ptCount val="3"/>
                <c:pt idx="0">
                  <c:v>220</c:v>
                </c:pt>
                <c:pt idx="1">
                  <c:v>126</c:v>
                </c:pt>
                <c:pt idx="2">
                  <c:v>24</c:v>
                </c:pt>
              </c:numCache>
            </c:numRef>
          </c:val>
        </c:ser>
        <c:ser>
          <c:idx val="2"/>
          <c:order val="2"/>
          <c:tx>
            <c:strRef>
              <c:f>Sheet1!$D$1</c:f>
              <c:strCache>
                <c:ptCount val="1"/>
                <c:pt idx="0">
                  <c:v>2014</c:v>
                </c:pt>
              </c:strCache>
            </c:strRef>
          </c:tx>
          <c:invertIfNegative val="0"/>
          <c:cat>
            <c:strRef>
              <c:f>Sheet1!$A$2:$A$4</c:f>
              <c:strCache>
                <c:ptCount val="3"/>
                <c:pt idx="0">
                  <c:v>არადეკლარირებული ძვირფასი ლითონები და ქვები</c:v>
                </c:pt>
                <c:pt idx="1">
                  <c:v>ნარკოტიკული და ფსიქოტროპული საშუალებები</c:v>
                </c:pt>
                <c:pt idx="2">
                  <c:v>იარაღი და საბრძოლო მასალა</c:v>
                </c:pt>
              </c:strCache>
            </c:strRef>
          </c:cat>
          <c:val>
            <c:numRef>
              <c:f>Sheet1!$D$2:$D$4</c:f>
              <c:numCache>
                <c:formatCode>General</c:formatCode>
                <c:ptCount val="3"/>
                <c:pt idx="0">
                  <c:v>134</c:v>
                </c:pt>
                <c:pt idx="1">
                  <c:v>219</c:v>
                </c:pt>
                <c:pt idx="2">
                  <c:v>16</c:v>
                </c:pt>
              </c:numCache>
            </c:numRef>
          </c:val>
        </c:ser>
        <c:dLbls>
          <c:showLegendKey val="0"/>
          <c:showVal val="0"/>
          <c:showCatName val="0"/>
          <c:showSerName val="0"/>
          <c:showPercent val="0"/>
          <c:showBubbleSize val="0"/>
        </c:dLbls>
        <c:gapWidth val="150"/>
        <c:axId val="158853120"/>
        <c:axId val="36258944"/>
      </c:barChart>
      <c:catAx>
        <c:axId val="158853120"/>
        <c:scaling>
          <c:orientation val="minMax"/>
        </c:scaling>
        <c:delete val="0"/>
        <c:axPos val="b"/>
        <c:numFmt formatCode="General" sourceLinked="0"/>
        <c:majorTickMark val="out"/>
        <c:minorTickMark val="none"/>
        <c:tickLblPos val="nextTo"/>
        <c:txPr>
          <a:bodyPr/>
          <a:lstStyle/>
          <a:p>
            <a:pPr>
              <a:defRPr sz="1200" b="1"/>
            </a:pPr>
            <a:endParaRPr lang="en-US"/>
          </a:p>
        </c:txPr>
        <c:crossAx val="36258944"/>
        <c:crosses val="autoZero"/>
        <c:auto val="1"/>
        <c:lblAlgn val="ctr"/>
        <c:lblOffset val="100"/>
        <c:noMultiLvlLbl val="0"/>
      </c:catAx>
      <c:valAx>
        <c:axId val="36258944"/>
        <c:scaling>
          <c:orientation val="minMax"/>
        </c:scaling>
        <c:delete val="0"/>
        <c:axPos val="l"/>
        <c:majorGridlines/>
        <c:numFmt formatCode="0" sourceLinked="1"/>
        <c:majorTickMark val="out"/>
        <c:minorTickMark val="none"/>
        <c:tickLblPos val="nextTo"/>
        <c:txPr>
          <a:bodyPr/>
          <a:lstStyle/>
          <a:p>
            <a:pPr>
              <a:defRPr sz="1600"/>
            </a:pPr>
            <a:endParaRPr lang="en-US"/>
          </a:p>
        </c:txPr>
        <c:crossAx val="158853120"/>
        <c:crosses val="autoZero"/>
        <c:crossBetween val="between"/>
      </c:valAx>
    </c:plotArea>
    <c:legend>
      <c:legendPos val="r"/>
      <c:layout>
        <c:manualLayout>
          <c:xMode val="edge"/>
          <c:yMode val="edge"/>
          <c:x val="0.80678360060977039"/>
          <c:y val="0.30704087919288614"/>
          <c:w val="0.10328084420462633"/>
          <c:h val="0.24137269356306107"/>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265899454978E-2"/>
          <c:y val="0.28817370050965924"/>
          <c:w val="0.97147839693115268"/>
          <c:h val="0.61757308114263365"/>
        </c:manualLayout>
      </c:layout>
      <c:bar3DChart>
        <c:barDir val="col"/>
        <c:grouping val="clustered"/>
        <c:varyColors val="0"/>
        <c:ser>
          <c:idx val="0"/>
          <c:order val="0"/>
          <c:tx>
            <c:strRef>
              <c:f>dawyeb!$E$6</c:f>
              <c:strCache>
                <c:ptCount val="1"/>
                <c:pt idx="0">
                  <c:v>sisxlis samarTlis saqmeebi</c:v>
                </c:pt>
              </c:strCache>
            </c:strRef>
          </c:tx>
          <c:spPr>
            <a:solidFill>
              <a:srgbClr val="C00000"/>
            </a:solidFill>
            <a:scene3d>
              <a:camera prst="orthographicFront"/>
              <a:lightRig rig="threePt" dir="t"/>
            </a:scene3d>
            <a:sp3d>
              <a:bevelT/>
            </a:sp3d>
          </c:spPr>
          <c:invertIfNegative val="0"/>
          <c:dLbls>
            <c:dLbl>
              <c:idx val="0"/>
              <c:layout>
                <c:manualLayout>
                  <c:x val="4.0471814958394324E-2"/>
                  <c:y val="-3.0747948959210441E-2"/>
                </c:manualLayout>
              </c:layout>
              <c:showLegendKey val="0"/>
              <c:showVal val="1"/>
              <c:showCatName val="0"/>
              <c:showSerName val="0"/>
              <c:showPercent val="0"/>
              <c:showBubbleSize val="0"/>
            </c:dLbl>
            <c:dLbl>
              <c:idx val="1"/>
              <c:layout>
                <c:manualLayout>
                  <c:x val="4.2566365746019394E-2"/>
                  <c:y val="-3.3542976939203356E-2"/>
                </c:manualLayout>
              </c:layout>
              <c:showLegendKey val="0"/>
              <c:showVal val="1"/>
              <c:showCatName val="0"/>
              <c:showSerName val="0"/>
              <c:showPercent val="0"/>
              <c:showBubbleSize val="0"/>
            </c:dLbl>
            <c:txPr>
              <a:bodyPr/>
              <a:lstStyle/>
              <a:p>
                <a:pPr>
                  <a:defRPr sz="13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dawyeb!$D$7:$D$8</c:f>
              <c:strCache>
                <c:ptCount val="2"/>
                <c:pt idx="0">
                  <c:v>2013 wlis ianvar-oqtomberi</c:v>
                </c:pt>
                <c:pt idx="1">
                  <c:v>2014 wlis ianvar-oqtomberi</c:v>
                </c:pt>
              </c:strCache>
            </c:strRef>
          </c:cat>
          <c:val>
            <c:numRef>
              <c:f>dawyeb!$E$7:$E$8</c:f>
              <c:numCache>
                <c:formatCode>#,##0</c:formatCode>
                <c:ptCount val="2"/>
                <c:pt idx="0">
                  <c:v>706</c:v>
                </c:pt>
                <c:pt idx="1">
                  <c:v>831</c:v>
                </c:pt>
              </c:numCache>
            </c:numRef>
          </c:val>
        </c:ser>
        <c:dLbls>
          <c:showLegendKey val="0"/>
          <c:showVal val="0"/>
          <c:showCatName val="0"/>
          <c:showSerName val="0"/>
          <c:showPercent val="0"/>
          <c:showBubbleSize val="0"/>
        </c:dLbls>
        <c:gapWidth val="150"/>
        <c:shape val="box"/>
        <c:axId val="165149696"/>
        <c:axId val="163441472"/>
        <c:axId val="0"/>
      </c:bar3DChart>
      <c:catAx>
        <c:axId val="165149696"/>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63441472"/>
        <c:crosses val="autoZero"/>
        <c:auto val="1"/>
        <c:lblAlgn val="ctr"/>
        <c:lblOffset val="100"/>
        <c:noMultiLvlLbl val="0"/>
      </c:catAx>
      <c:valAx>
        <c:axId val="163441472"/>
        <c:scaling>
          <c:orientation val="minMax"/>
          <c:max val="1000"/>
        </c:scaling>
        <c:delete val="0"/>
        <c:axPos val="l"/>
        <c:majorGridlines/>
        <c:numFmt formatCode="#,##0" sourceLinked="1"/>
        <c:majorTickMark val="out"/>
        <c:minorTickMark val="none"/>
        <c:tickLblPos val="nextTo"/>
        <c:crossAx val="165149696"/>
        <c:crosses val="autoZero"/>
        <c:crossBetween val="between"/>
        <c:majorUnit val="100"/>
        <c:minorUnit val="40"/>
      </c:valAx>
      <c:spPr>
        <a:noFill/>
        <a:ln w="25400">
          <a:noFill/>
        </a:ln>
      </c:spPr>
    </c:plotArea>
    <c:legend>
      <c:legendPos val="r"/>
      <c:layout>
        <c:manualLayout>
          <c:xMode val="edge"/>
          <c:yMode val="edge"/>
          <c:x val="0.54176241422736959"/>
          <c:y val="1.4274728453830576E-2"/>
          <c:w val="0.42604463119240144"/>
          <c:h val="0.23036856639402467"/>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ka-GE"/>
              <a:t>%</a:t>
            </a:r>
            <a:r>
              <a:rPr lang="ka-GE" baseline="0"/>
              <a:t> მშპ-თან მიმართებაში</a:t>
            </a:r>
            <a:endParaRPr lang="en-US"/>
          </a:p>
        </c:rich>
      </c:tx>
      <c:layout/>
      <c:overlay val="0"/>
    </c:title>
    <c:autoTitleDeleted val="0"/>
    <c:plotArea>
      <c:layout/>
      <c:barChart>
        <c:barDir val="col"/>
        <c:grouping val="clustered"/>
        <c:varyColors val="0"/>
        <c:ser>
          <c:idx val="0"/>
          <c:order val="0"/>
          <c:tx>
            <c:strRef>
              <c:f>'[2012-13-2014.xlsx]Sheet1 (3)'!$C$3</c:f>
              <c:strCache>
                <c:ptCount val="1"/>
                <c:pt idx="0">
                  <c:v>2012 წელი (ფაქტი)</c:v>
                </c:pt>
              </c:strCache>
            </c:strRef>
          </c:tx>
          <c:invertIfNegative val="0"/>
          <c:dLbls>
            <c:showLegendKey val="0"/>
            <c:showVal val="1"/>
            <c:showCatName val="0"/>
            <c:showSerName val="0"/>
            <c:showPercent val="0"/>
            <c:showBubbleSize val="0"/>
            <c:showLeaderLines val="0"/>
          </c:dLbls>
          <c:cat>
            <c:strRef>
              <c:f>'[2012-13-2014.xlsx]Sheet1 (3)'!$B$6:$B$9</c:f>
              <c:strCache>
                <c:ptCount val="4"/>
                <c:pt idx="0">
                  <c:v>ჯანდაცვა და სოციალური დაცვა</c:v>
                </c:pt>
                <c:pt idx="1">
                  <c:v>განათლება და მეცნიერება</c:v>
                </c:pt>
                <c:pt idx="2">
                  <c:v>სოფლის მეურნეობის ხელშეწყობა</c:v>
                </c:pt>
                <c:pt idx="3">
                  <c:v>რეგიონული განვითარება და ინფრასტრუქტურა </c:v>
                </c:pt>
              </c:strCache>
            </c:strRef>
          </c:cat>
          <c:val>
            <c:numRef>
              <c:f>'[2012-13-2014.xlsx]Sheet1 (3)'!$I$6:$I$9</c:f>
              <c:numCache>
                <c:formatCode>0.0%</c:formatCode>
                <c:ptCount val="4"/>
                <c:pt idx="0">
                  <c:v>6.8554452730135357E-2</c:v>
                </c:pt>
                <c:pt idx="1">
                  <c:v>2.3952711786915708E-2</c:v>
                </c:pt>
                <c:pt idx="2">
                  <c:v>5.6314634257570179E-3</c:v>
                </c:pt>
                <c:pt idx="3">
                  <c:v>3.9517865882843277E-2</c:v>
                </c:pt>
              </c:numCache>
            </c:numRef>
          </c:val>
        </c:ser>
        <c:ser>
          <c:idx val="1"/>
          <c:order val="1"/>
          <c:tx>
            <c:strRef>
              <c:f>'[2012-13-2014.xlsx]Sheet1 (3)'!$D$3</c:f>
              <c:strCache>
                <c:ptCount val="1"/>
                <c:pt idx="0">
                  <c:v>2013 წელი (ფაქტი)</c:v>
                </c:pt>
              </c:strCache>
            </c:strRef>
          </c:tx>
          <c:invertIfNegative val="0"/>
          <c:dLbls>
            <c:showLegendKey val="0"/>
            <c:showVal val="1"/>
            <c:showCatName val="0"/>
            <c:showSerName val="0"/>
            <c:showPercent val="0"/>
            <c:showBubbleSize val="0"/>
            <c:showLeaderLines val="0"/>
          </c:dLbls>
          <c:cat>
            <c:strRef>
              <c:f>'[2012-13-2014.xlsx]Sheet1 (3)'!$B$6:$B$9</c:f>
              <c:strCache>
                <c:ptCount val="4"/>
                <c:pt idx="0">
                  <c:v>ჯანდაცვა და სოციალური დაცვა</c:v>
                </c:pt>
                <c:pt idx="1">
                  <c:v>განათლება და მეცნიერება</c:v>
                </c:pt>
                <c:pt idx="2">
                  <c:v>სოფლის მეურნეობის ხელშეწყობა</c:v>
                </c:pt>
                <c:pt idx="3">
                  <c:v>რეგიონული განვითარება და ინფრასტრუქტურა </c:v>
                </c:pt>
              </c:strCache>
            </c:strRef>
          </c:cat>
          <c:val>
            <c:numRef>
              <c:f>'[2012-13-2014.xlsx]Sheet1 (3)'!$J$6:$J$9</c:f>
              <c:numCache>
                <c:formatCode>0.0%</c:formatCode>
                <c:ptCount val="4"/>
                <c:pt idx="0">
                  <c:v>7.9208967121028193E-2</c:v>
                </c:pt>
                <c:pt idx="1">
                  <c:v>2.5176521817742617E-2</c:v>
                </c:pt>
                <c:pt idx="2">
                  <c:v>8.4712146265960159E-3</c:v>
                </c:pt>
                <c:pt idx="3">
                  <c:v>4.2979844095461017E-2</c:v>
                </c:pt>
              </c:numCache>
            </c:numRef>
          </c:val>
        </c:ser>
        <c:ser>
          <c:idx val="2"/>
          <c:order val="2"/>
          <c:tx>
            <c:strRef>
              <c:f>'[2012-13-2014.xlsx]Sheet1 (3)'!$E$3</c:f>
              <c:strCache>
                <c:ptCount val="1"/>
                <c:pt idx="0">
                  <c:v>2014 წელი (გეგმა)</c:v>
                </c:pt>
              </c:strCache>
            </c:strRef>
          </c:tx>
          <c:invertIfNegative val="0"/>
          <c:dLbls>
            <c:showLegendKey val="0"/>
            <c:showVal val="1"/>
            <c:showCatName val="0"/>
            <c:showSerName val="0"/>
            <c:showPercent val="0"/>
            <c:showBubbleSize val="0"/>
            <c:showLeaderLines val="0"/>
          </c:dLbls>
          <c:cat>
            <c:strRef>
              <c:f>'[2012-13-2014.xlsx]Sheet1 (3)'!$B$6:$B$9</c:f>
              <c:strCache>
                <c:ptCount val="4"/>
                <c:pt idx="0">
                  <c:v>ჯანდაცვა და სოციალური დაცვა</c:v>
                </c:pt>
                <c:pt idx="1">
                  <c:v>განათლება და მეცნიერება</c:v>
                </c:pt>
                <c:pt idx="2">
                  <c:v>სოფლის მეურნეობის ხელშეწყობა</c:v>
                </c:pt>
                <c:pt idx="3">
                  <c:v>რეგიონული განვითარება და ინფრასტრუქტურა </c:v>
                </c:pt>
              </c:strCache>
            </c:strRef>
          </c:cat>
          <c:val>
            <c:numRef>
              <c:f>'[2012-13-2014.xlsx]Sheet1 (3)'!$K$6:$K$9</c:f>
              <c:numCache>
                <c:formatCode>0.0%</c:formatCode>
                <c:ptCount val="4"/>
                <c:pt idx="0">
                  <c:v>9.1101647134533462E-2</c:v>
                </c:pt>
                <c:pt idx="1">
                  <c:v>2.5853116868632644E-2</c:v>
                </c:pt>
                <c:pt idx="2">
                  <c:v>9.0312823742339943E-3</c:v>
                </c:pt>
                <c:pt idx="3">
                  <c:v>4.1643294439067564E-2</c:v>
                </c:pt>
              </c:numCache>
            </c:numRef>
          </c:val>
        </c:ser>
        <c:dLbls>
          <c:showLegendKey val="0"/>
          <c:showVal val="0"/>
          <c:showCatName val="0"/>
          <c:showSerName val="0"/>
          <c:showPercent val="0"/>
          <c:showBubbleSize val="0"/>
        </c:dLbls>
        <c:gapWidth val="75"/>
        <c:overlap val="-25"/>
        <c:axId val="45086208"/>
        <c:axId val="43260672"/>
      </c:barChart>
      <c:catAx>
        <c:axId val="45086208"/>
        <c:scaling>
          <c:orientation val="minMax"/>
        </c:scaling>
        <c:delete val="0"/>
        <c:axPos val="b"/>
        <c:majorTickMark val="none"/>
        <c:minorTickMark val="none"/>
        <c:tickLblPos val="nextTo"/>
        <c:crossAx val="43260672"/>
        <c:crosses val="autoZero"/>
        <c:auto val="1"/>
        <c:lblAlgn val="ctr"/>
        <c:lblOffset val="100"/>
        <c:noMultiLvlLbl val="0"/>
      </c:catAx>
      <c:valAx>
        <c:axId val="43260672"/>
        <c:scaling>
          <c:orientation val="minMax"/>
        </c:scaling>
        <c:delete val="0"/>
        <c:axPos val="l"/>
        <c:majorGridlines/>
        <c:numFmt formatCode="0.0%" sourceLinked="1"/>
        <c:majorTickMark val="none"/>
        <c:minorTickMark val="none"/>
        <c:tickLblPos val="nextTo"/>
        <c:spPr>
          <a:ln w="9525">
            <a:noFill/>
          </a:ln>
        </c:spPr>
        <c:crossAx val="45086208"/>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265899454988E-2"/>
          <c:y val="0.23135277777777777"/>
          <c:w val="0.97147839693115279"/>
          <c:h val="0.67087222222222265"/>
        </c:manualLayout>
      </c:layout>
      <c:bar3DChart>
        <c:barDir val="col"/>
        <c:grouping val="clustered"/>
        <c:varyColors val="0"/>
        <c:ser>
          <c:idx val="0"/>
          <c:order val="0"/>
          <c:tx>
            <c:strRef>
              <c:f>Tanxebi!$E$6</c:f>
              <c:strCache>
                <c:ptCount val="1"/>
                <c:pt idx="0">
                  <c:v>biujetis sasargeblod daricxuli Tanxebi</c:v>
                </c:pt>
              </c:strCache>
            </c:strRef>
          </c:tx>
          <c:spPr>
            <a:solidFill>
              <a:srgbClr val="C00000"/>
            </a:solidFill>
            <a:scene3d>
              <a:camera prst="orthographicFront"/>
              <a:lightRig rig="threePt" dir="t"/>
            </a:scene3d>
            <a:sp3d>
              <a:bevelT/>
            </a:sp3d>
          </c:spPr>
          <c:invertIfNegative val="0"/>
          <c:dLbls>
            <c:dLbl>
              <c:idx val="0"/>
              <c:layout>
                <c:manualLayout>
                  <c:x val="3.1465144961873512E-2"/>
                  <c:y val="-3.0747728860936407E-2"/>
                </c:manualLayout>
              </c:layout>
              <c:showLegendKey val="0"/>
              <c:showVal val="1"/>
              <c:showCatName val="0"/>
              <c:showSerName val="0"/>
              <c:showPercent val="0"/>
              <c:showBubbleSize val="0"/>
            </c:dLbl>
            <c:dLbl>
              <c:idx val="1"/>
              <c:layout>
                <c:manualLayout>
                  <c:x val="2.9239181209903202E-2"/>
                  <c:y val="-2.7952480782669546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Tanxebi!$D$7:$D$8</c:f>
              <c:strCache>
                <c:ptCount val="2"/>
                <c:pt idx="0">
                  <c:v>2013 wlis ianvar-oqtomberi</c:v>
                </c:pt>
                <c:pt idx="1">
                  <c:v>2014 wlis ianvar-oqtomberi</c:v>
                </c:pt>
              </c:strCache>
            </c:strRef>
          </c:cat>
          <c:val>
            <c:numRef>
              <c:f>Tanxebi!$E$7:$E$8</c:f>
              <c:numCache>
                <c:formatCode>#,##0</c:formatCode>
                <c:ptCount val="2"/>
                <c:pt idx="0">
                  <c:v>93022831.299999997</c:v>
                </c:pt>
                <c:pt idx="1">
                  <c:v>103253951.72</c:v>
                </c:pt>
              </c:numCache>
            </c:numRef>
          </c:val>
        </c:ser>
        <c:ser>
          <c:idx val="1"/>
          <c:order val="1"/>
          <c:tx>
            <c:strRef>
              <c:f>Tanxebi!$F$6</c:f>
              <c:strCache>
                <c:ptCount val="1"/>
                <c:pt idx="0">
                  <c:v>biujetis sasargeblod mobilizebuli Tanxebi</c:v>
                </c:pt>
              </c:strCache>
            </c:strRef>
          </c:tx>
          <c:spPr>
            <a:solidFill>
              <a:schemeClr val="tx2"/>
            </a:solidFill>
            <a:scene3d>
              <a:camera prst="orthographicFront"/>
              <a:lightRig rig="threePt" dir="t"/>
            </a:scene3d>
            <a:sp3d>
              <a:bevelT/>
            </a:sp3d>
          </c:spPr>
          <c:invertIfNegative val="0"/>
          <c:dPt>
            <c:idx val="0"/>
            <c:invertIfNegative val="0"/>
            <c:bubble3D val="0"/>
            <c:spPr>
              <a:solidFill>
                <a:srgbClr val="0070C0"/>
              </a:solidFill>
              <a:scene3d>
                <a:camera prst="orthographicFront"/>
                <a:lightRig rig="threePt" dir="t"/>
              </a:scene3d>
              <a:sp3d>
                <a:bevelT/>
              </a:sp3d>
            </c:spPr>
          </c:dPt>
          <c:dPt>
            <c:idx val="1"/>
            <c:invertIfNegative val="0"/>
            <c:bubble3D val="0"/>
            <c:spPr>
              <a:solidFill>
                <a:srgbClr val="0070C0"/>
              </a:solidFill>
              <a:scene3d>
                <a:camera prst="orthographicFront"/>
                <a:lightRig rig="threePt" dir="t"/>
              </a:scene3d>
              <a:sp3d>
                <a:bevelT/>
              </a:sp3d>
            </c:spPr>
          </c:dPt>
          <c:dLbls>
            <c:dLbl>
              <c:idx val="0"/>
              <c:layout>
                <c:manualLayout>
                  <c:x val="3.7008210512147671E-2"/>
                  <c:y val="-3.0747839506172842E-2"/>
                </c:manualLayout>
              </c:layout>
              <c:showLegendKey val="0"/>
              <c:showVal val="1"/>
              <c:showCatName val="0"/>
              <c:showSerName val="0"/>
              <c:showPercent val="0"/>
              <c:showBubbleSize val="0"/>
            </c:dLbl>
            <c:dLbl>
              <c:idx val="1"/>
              <c:layout>
                <c:manualLayout>
                  <c:x val="3.8993707517329723E-2"/>
                  <c:y val="-3.0747839506172842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Tanxebi!$D$7:$D$8</c:f>
              <c:strCache>
                <c:ptCount val="2"/>
                <c:pt idx="0">
                  <c:v>2013 wlis ianvar-oqtomberi</c:v>
                </c:pt>
                <c:pt idx="1">
                  <c:v>2014 wlis ianvar-oqtomberi</c:v>
                </c:pt>
              </c:strCache>
            </c:strRef>
          </c:cat>
          <c:val>
            <c:numRef>
              <c:f>Tanxebi!$F$7:$F$8</c:f>
              <c:numCache>
                <c:formatCode>#,##0</c:formatCode>
                <c:ptCount val="2"/>
                <c:pt idx="0">
                  <c:v>24867913.18</c:v>
                </c:pt>
                <c:pt idx="1">
                  <c:v>30320139.959999997</c:v>
                </c:pt>
              </c:numCache>
            </c:numRef>
          </c:val>
        </c:ser>
        <c:dLbls>
          <c:showLegendKey val="0"/>
          <c:showVal val="0"/>
          <c:showCatName val="0"/>
          <c:showSerName val="0"/>
          <c:showPercent val="0"/>
          <c:showBubbleSize val="0"/>
        </c:dLbls>
        <c:gapWidth val="150"/>
        <c:shape val="box"/>
        <c:axId val="165319680"/>
        <c:axId val="163444352"/>
        <c:axId val="0"/>
      </c:bar3DChart>
      <c:catAx>
        <c:axId val="165319680"/>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63444352"/>
        <c:crosses val="autoZero"/>
        <c:auto val="1"/>
        <c:lblAlgn val="ctr"/>
        <c:lblOffset val="100"/>
        <c:noMultiLvlLbl val="0"/>
      </c:catAx>
      <c:valAx>
        <c:axId val="163444352"/>
        <c:scaling>
          <c:orientation val="minMax"/>
        </c:scaling>
        <c:delete val="0"/>
        <c:axPos val="l"/>
        <c:majorGridlines/>
        <c:numFmt formatCode="#,##0" sourceLinked="1"/>
        <c:majorTickMark val="out"/>
        <c:minorTickMark val="none"/>
        <c:tickLblPos val="nextTo"/>
        <c:crossAx val="165319680"/>
        <c:crosses val="autoZero"/>
        <c:crossBetween val="between"/>
      </c:valAx>
      <c:spPr>
        <a:noFill/>
        <a:ln w="25400">
          <a:noFill/>
        </a:ln>
      </c:spPr>
    </c:plotArea>
    <c:legend>
      <c:legendPos val="r"/>
      <c:layout>
        <c:manualLayout>
          <c:xMode val="edge"/>
          <c:yMode val="edge"/>
          <c:x val="0.51761045494313207"/>
          <c:y val="5.4727616061566953E-2"/>
          <c:w val="0.44446799919240992"/>
          <c:h val="0.12859241651397346"/>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265899454988E-2"/>
          <c:y val="0.23135277777777777"/>
          <c:w val="0.97147839693115279"/>
          <c:h val="0.67087222222222265"/>
        </c:manualLayout>
      </c:layout>
      <c:bar3DChart>
        <c:barDir val="col"/>
        <c:grouping val="clustered"/>
        <c:varyColors val="0"/>
        <c:dLbls>
          <c:showLegendKey val="0"/>
          <c:showVal val="0"/>
          <c:showCatName val="0"/>
          <c:showSerName val="0"/>
          <c:showPercent val="0"/>
          <c:showBubbleSize val="0"/>
        </c:dLbls>
        <c:gapWidth val="150"/>
        <c:shape val="box"/>
        <c:axId val="165404672"/>
        <c:axId val="163445504"/>
        <c:axId val="0"/>
      </c:bar3DChart>
      <c:catAx>
        <c:axId val="165404672"/>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63445504"/>
        <c:crosses val="autoZero"/>
        <c:auto val="1"/>
        <c:lblAlgn val="ctr"/>
        <c:lblOffset val="100"/>
        <c:noMultiLvlLbl val="0"/>
      </c:catAx>
      <c:valAx>
        <c:axId val="163445504"/>
        <c:scaling>
          <c:orientation val="minMax"/>
        </c:scaling>
        <c:delete val="0"/>
        <c:axPos val="l"/>
        <c:majorGridlines/>
        <c:numFmt formatCode="#,##0" sourceLinked="1"/>
        <c:majorTickMark val="out"/>
        <c:minorTickMark val="none"/>
        <c:tickLblPos val="nextTo"/>
        <c:crossAx val="165404672"/>
        <c:crosses val="autoZero"/>
        <c:crossBetween val="between"/>
      </c:valAx>
      <c:spPr>
        <a:noFill/>
        <a:ln w="25400">
          <a:noFill/>
        </a:ln>
      </c:spPr>
    </c:plotArea>
    <c:legend>
      <c:legendPos val="r"/>
      <c:layout>
        <c:manualLayout>
          <c:xMode val="edge"/>
          <c:yMode val="edge"/>
          <c:x val="0.51761045494313207"/>
          <c:y val="5.4727616061566953E-2"/>
          <c:w val="0.44446799919240992"/>
          <c:h val="0.12859241651397346"/>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265899454954E-2"/>
          <c:y val="0.32852261255804627"/>
          <c:w val="0.97147839693115279"/>
          <c:h val="0.5842857863920855"/>
        </c:manualLayout>
      </c:layout>
      <c:bar3DChart>
        <c:barDir val="col"/>
        <c:grouping val="clustered"/>
        <c:varyColors val="0"/>
        <c:ser>
          <c:idx val="0"/>
          <c:order val="0"/>
          <c:tx>
            <c:strRef>
              <c:f>'210-218'!$E$6</c:f>
              <c:strCache>
                <c:ptCount val="1"/>
                <c:pt idx="0">
                  <c:v>210 muxliT (yalbi sakredito an saangariSsworebo baraTis damzadeba, gasaReba an gamoyeneba) </c:v>
                </c:pt>
              </c:strCache>
            </c:strRef>
          </c:tx>
          <c:spPr>
            <a:solidFill>
              <a:srgbClr val="C00000"/>
            </a:solidFill>
            <a:scene3d>
              <a:camera prst="orthographicFront"/>
              <a:lightRig rig="threePt" dir="t"/>
            </a:scene3d>
            <a:sp3d>
              <a:bevelT/>
            </a:sp3d>
          </c:spPr>
          <c:invertIfNegative val="0"/>
          <c:dLbls>
            <c:dLbl>
              <c:idx val="0"/>
              <c:layout>
                <c:manualLayout>
                  <c:x val="3.1465093411996096E-2"/>
                  <c:y val="-2.5157232704402552E-2"/>
                </c:manualLayout>
              </c:layout>
              <c:showLegendKey val="0"/>
              <c:showVal val="1"/>
              <c:showCatName val="0"/>
              <c:showSerName val="0"/>
              <c:showPercent val="0"/>
              <c:showBubbleSize val="0"/>
            </c:dLbl>
            <c:dLbl>
              <c:idx val="1"/>
              <c:layout>
                <c:manualLayout>
                  <c:x val="2.3598820058996977E-2"/>
                  <c:y val="-2.5157232704402552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'210-218'!$D$7:$D$8</c:f>
              <c:strCache>
                <c:ptCount val="2"/>
                <c:pt idx="0">
                  <c:v>2013 wlis ianvar-oqtomberi</c:v>
                </c:pt>
                <c:pt idx="1">
                  <c:v>2014 wlis ianvar-oqtomberi</c:v>
                </c:pt>
              </c:strCache>
            </c:strRef>
          </c:cat>
          <c:val>
            <c:numRef>
              <c:f>'210-218'!$E$7:$E$8</c:f>
              <c:numCache>
                <c:formatCode>#,##0</c:formatCode>
                <c:ptCount val="2"/>
                <c:pt idx="0">
                  <c:v>111</c:v>
                </c:pt>
                <c:pt idx="1">
                  <c:v>116</c:v>
                </c:pt>
              </c:numCache>
            </c:numRef>
          </c:val>
        </c:ser>
        <c:ser>
          <c:idx val="1"/>
          <c:order val="1"/>
          <c:tx>
            <c:strRef>
              <c:f>'210-218'!$F$6</c:f>
              <c:strCache>
                <c:ptCount val="1"/>
                <c:pt idx="0">
                  <c:v>218 muxliT (gadasaxadisaTvis Tavis arideba)</c:v>
                </c:pt>
              </c:strCache>
            </c:strRef>
          </c:tx>
          <c:spPr>
            <a:solidFill>
              <a:srgbClr val="0070C0"/>
            </a:solidFill>
            <a:scene3d>
              <a:camera prst="orthographicFront"/>
              <a:lightRig rig="threePt" dir="t"/>
            </a:scene3d>
            <a:sp3d>
              <a:bevelT/>
            </a:sp3d>
          </c:spPr>
          <c:invertIfNegative val="0"/>
          <c:dLbls>
            <c:dLbl>
              <c:idx val="0"/>
              <c:layout>
                <c:manualLayout>
                  <c:x val="3.1465093411996096E-2"/>
                  <c:y val="-2.5157232704402552E-2"/>
                </c:manualLayout>
              </c:layout>
              <c:showLegendKey val="0"/>
              <c:showVal val="1"/>
              <c:showCatName val="0"/>
              <c:showSerName val="0"/>
              <c:showPercent val="0"/>
              <c:showBubbleSize val="0"/>
            </c:dLbl>
            <c:dLbl>
              <c:idx val="1"/>
              <c:layout>
                <c:manualLayout>
                  <c:x val="3.5398230088495596E-2"/>
                  <c:y val="-2.2361984626135582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'210-218'!$D$7:$D$8</c:f>
              <c:strCache>
                <c:ptCount val="2"/>
                <c:pt idx="0">
                  <c:v>2013 wlis ianvar-oqtomberi</c:v>
                </c:pt>
                <c:pt idx="1">
                  <c:v>2014 wlis ianvar-oqtomberi</c:v>
                </c:pt>
              </c:strCache>
            </c:strRef>
          </c:cat>
          <c:val>
            <c:numRef>
              <c:f>'210-218'!$F$7:$F$8</c:f>
              <c:numCache>
                <c:formatCode>#,##0</c:formatCode>
                <c:ptCount val="2"/>
                <c:pt idx="0">
                  <c:v>94</c:v>
                </c:pt>
                <c:pt idx="1">
                  <c:v>153</c:v>
                </c:pt>
              </c:numCache>
            </c:numRef>
          </c:val>
        </c:ser>
        <c:dLbls>
          <c:showLegendKey val="0"/>
          <c:showVal val="0"/>
          <c:showCatName val="0"/>
          <c:showSerName val="0"/>
          <c:showPercent val="0"/>
          <c:showBubbleSize val="0"/>
        </c:dLbls>
        <c:gapWidth val="150"/>
        <c:shape val="box"/>
        <c:axId val="165405184"/>
        <c:axId val="108268352"/>
        <c:axId val="0"/>
      </c:bar3DChart>
      <c:catAx>
        <c:axId val="165405184"/>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08268352"/>
        <c:crosses val="autoZero"/>
        <c:auto val="1"/>
        <c:lblAlgn val="ctr"/>
        <c:lblOffset val="100"/>
        <c:noMultiLvlLbl val="0"/>
      </c:catAx>
      <c:valAx>
        <c:axId val="108268352"/>
        <c:scaling>
          <c:orientation val="minMax"/>
        </c:scaling>
        <c:delete val="0"/>
        <c:axPos val="l"/>
        <c:majorGridlines/>
        <c:numFmt formatCode="#,##0" sourceLinked="1"/>
        <c:majorTickMark val="out"/>
        <c:minorTickMark val="none"/>
        <c:tickLblPos val="nextTo"/>
        <c:crossAx val="165405184"/>
        <c:crosses val="autoZero"/>
        <c:crossBetween val="between"/>
      </c:valAx>
      <c:spPr>
        <a:noFill/>
        <a:ln w="25400">
          <a:noFill/>
        </a:ln>
      </c:spPr>
    </c:plotArea>
    <c:legend>
      <c:legendPos val="r"/>
      <c:layout>
        <c:manualLayout>
          <c:xMode val="edge"/>
          <c:yMode val="edge"/>
          <c:x val="1.5421565455003105E-2"/>
          <c:y val="0.15186083333333344"/>
          <c:w val="0.61319123931623964"/>
          <c:h val="0.16221507167373309"/>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265899454954E-2"/>
          <c:y val="0.32791994750656211"/>
          <c:w val="0.97147839693115279"/>
          <c:h val="0.59935115081768531"/>
        </c:manualLayout>
      </c:layout>
      <c:bar3DChart>
        <c:barDir val="col"/>
        <c:grouping val="clustered"/>
        <c:varyColors val="0"/>
        <c:ser>
          <c:idx val="0"/>
          <c:order val="0"/>
          <c:tx>
            <c:strRef>
              <c:f>'210-218'!$E$6</c:f>
              <c:strCache>
                <c:ptCount val="1"/>
                <c:pt idx="0">
                  <c:v>210 muxliT (yalbi sakredito an saangariSsworebo baraTis damzadeba, gasaReba an gamoyeneba) </c:v>
                </c:pt>
              </c:strCache>
            </c:strRef>
          </c:tx>
          <c:spPr>
            <a:solidFill>
              <a:srgbClr val="C00000"/>
            </a:solidFill>
            <a:scene3d>
              <a:camera prst="orthographicFront"/>
              <a:lightRig rig="threePt" dir="t"/>
            </a:scene3d>
            <a:sp3d>
              <a:bevelT/>
            </a:sp3d>
          </c:spPr>
          <c:invertIfNegative val="0"/>
          <c:dLbls>
            <c:dLbl>
              <c:idx val="0"/>
              <c:layout>
                <c:manualLayout>
                  <c:x val="3.1465093411996096E-2"/>
                  <c:y val="-2.2361984626135582E-2"/>
                </c:manualLayout>
              </c:layout>
              <c:showLegendKey val="0"/>
              <c:showVal val="1"/>
              <c:showCatName val="0"/>
              <c:showSerName val="0"/>
              <c:showPercent val="0"/>
              <c:showBubbleSize val="0"/>
            </c:dLbl>
            <c:dLbl>
              <c:idx val="1"/>
              <c:layout>
                <c:manualLayout>
                  <c:x val="3.3431661750245756E-2"/>
                  <c:y val="-1.9566736547868658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'210-218'!$D$7:$D$8</c:f>
              <c:strCache>
                <c:ptCount val="2"/>
                <c:pt idx="0">
                  <c:v>2013 wlis ianvar-oqtomberi</c:v>
                </c:pt>
                <c:pt idx="1">
                  <c:v>2014 wlis ianvar-oqtomberi</c:v>
                </c:pt>
              </c:strCache>
            </c:strRef>
          </c:cat>
          <c:val>
            <c:numRef>
              <c:f>'210-218'!$E$7:$E$8</c:f>
              <c:numCache>
                <c:formatCode>#,##0</c:formatCode>
                <c:ptCount val="2"/>
                <c:pt idx="0">
                  <c:v>121</c:v>
                </c:pt>
                <c:pt idx="1">
                  <c:v>128</c:v>
                </c:pt>
              </c:numCache>
            </c:numRef>
          </c:val>
        </c:ser>
        <c:ser>
          <c:idx val="1"/>
          <c:order val="1"/>
          <c:tx>
            <c:strRef>
              <c:f>'210-218'!$F$6</c:f>
              <c:strCache>
                <c:ptCount val="1"/>
                <c:pt idx="0">
                  <c:v>218 muxliT (gadasaxadisaTvis Tavis arideba)</c:v>
                </c:pt>
              </c:strCache>
            </c:strRef>
          </c:tx>
          <c:spPr>
            <a:solidFill>
              <a:srgbClr val="0070C0"/>
            </a:solidFill>
            <a:scene3d>
              <a:camera prst="orthographicFront"/>
              <a:lightRig rig="threePt" dir="t"/>
            </a:scene3d>
            <a:sp3d>
              <a:bevelT/>
            </a:sp3d>
          </c:spPr>
          <c:invertIfNegative val="0"/>
          <c:dLbls>
            <c:dLbl>
              <c:idx val="0"/>
              <c:layout>
                <c:manualLayout>
                  <c:x val="2.9498525073746309E-2"/>
                  <c:y val="-2.5157232704402552E-2"/>
                </c:manualLayout>
              </c:layout>
              <c:showLegendKey val="0"/>
              <c:showVal val="1"/>
              <c:showCatName val="0"/>
              <c:showSerName val="0"/>
              <c:showPercent val="0"/>
              <c:showBubbleSize val="0"/>
            </c:dLbl>
            <c:dLbl>
              <c:idx val="1"/>
              <c:layout>
                <c:manualLayout>
                  <c:x val="2.9498525073746309E-2"/>
                  <c:y val="-2.5157232704402552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'210-218'!$D$7:$D$8</c:f>
              <c:strCache>
                <c:ptCount val="2"/>
                <c:pt idx="0">
                  <c:v>2013 wlis ianvar-oqtomberi</c:v>
                </c:pt>
                <c:pt idx="1">
                  <c:v>2014 wlis ianvar-oqtomberi</c:v>
                </c:pt>
              </c:strCache>
            </c:strRef>
          </c:cat>
          <c:val>
            <c:numRef>
              <c:f>'210-218'!$F$7:$F$8</c:f>
              <c:numCache>
                <c:formatCode>#,##0</c:formatCode>
                <c:ptCount val="2"/>
                <c:pt idx="0">
                  <c:v>13</c:v>
                </c:pt>
                <c:pt idx="1">
                  <c:v>27</c:v>
                </c:pt>
              </c:numCache>
            </c:numRef>
          </c:val>
        </c:ser>
        <c:dLbls>
          <c:showLegendKey val="0"/>
          <c:showVal val="0"/>
          <c:showCatName val="0"/>
          <c:showSerName val="0"/>
          <c:showPercent val="0"/>
          <c:showBubbleSize val="0"/>
        </c:dLbls>
        <c:gapWidth val="150"/>
        <c:shape val="box"/>
        <c:axId val="165405696"/>
        <c:axId val="108270080"/>
        <c:axId val="0"/>
      </c:bar3DChart>
      <c:catAx>
        <c:axId val="165405696"/>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08270080"/>
        <c:crosses val="autoZero"/>
        <c:auto val="1"/>
        <c:lblAlgn val="ctr"/>
        <c:lblOffset val="100"/>
        <c:noMultiLvlLbl val="0"/>
      </c:catAx>
      <c:valAx>
        <c:axId val="108270080"/>
        <c:scaling>
          <c:orientation val="minMax"/>
        </c:scaling>
        <c:delete val="0"/>
        <c:axPos val="l"/>
        <c:majorGridlines/>
        <c:numFmt formatCode="#,##0" sourceLinked="1"/>
        <c:majorTickMark val="out"/>
        <c:minorTickMark val="none"/>
        <c:tickLblPos val="nextTo"/>
        <c:crossAx val="165405696"/>
        <c:crosses val="autoZero"/>
        <c:crossBetween val="between"/>
      </c:valAx>
      <c:spPr>
        <a:noFill/>
        <a:ln w="25400">
          <a:noFill/>
        </a:ln>
      </c:spPr>
    </c:plotArea>
    <c:legend>
      <c:legendPos val="r"/>
      <c:layout>
        <c:manualLayout>
          <c:xMode val="edge"/>
          <c:yMode val="edge"/>
          <c:x val="1.5421367521367527E-2"/>
          <c:y val="0.15377523722996186"/>
          <c:w val="0.5964391025641026"/>
          <c:h val="0.14586664647688274"/>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265899454988E-2"/>
          <c:y val="0.23135277777777777"/>
          <c:w val="0.97147839693115279"/>
          <c:h val="0.67087222222222265"/>
        </c:manualLayout>
      </c:layout>
      <c:bar3DChart>
        <c:barDir val="col"/>
        <c:grouping val="clustered"/>
        <c:varyColors val="0"/>
        <c:dLbls>
          <c:showLegendKey val="0"/>
          <c:showVal val="0"/>
          <c:showCatName val="0"/>
          <c:showSerName val="0"/>
          <c:showPercent val="0"/>
          <c:showBubbleSize val="0"/>
        </c:dLbls>
        <c:gapWidth val="150"/>
        <c:shape val="box"/>
        <c:axId val="165531136"/>
        <c:axId val="108272960"/>
        <c:axId val="0"/>
      </c:bar3DChart>
      <c:catAx>
        <c:axId val="165531136"/>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08272960"/>
        <c:crosses val="autoZero"/>
        <c:auto val="1"/>
        <c:lblAlgn val="ctr"/>
        <c:lblOffset val="100"/>
        <c:noMultiLvlLbl val="0"/>
      </c:catAx>
      <c:valAx>
        <c:axId val="108272960"/>
        <c:scaling>
          <c:orientation val="minMax"/>
        </c:scaling>
        <c:delete val="0"/>
        <c:axPos val="l"/>
        <c:majorGridlines/>
        <c:numFmt formatCode="#,##0" sourceLinked="1"/>
        <c:majorTickMark val="out"/>
        <c:minorTickMark val="none"/>
        <c:tickLblPos val="nextTo"/>
        <c:crossAx val="165531136"/>
        <c:crosses val="autoZero"/>
        <c:crossBetween val="between"/>
      </c:valAx>
      <c:spPr>
        <a:noFill/>
        <a:ln w="25400">
          <a:noFill/>
        </a:ln>
      </c:spPr>
    </c:plotArea>
    <c:legend>
      <c:legendPos val="r"/>
      <c:layout>
        <c:manualLayout>
          <c:xMode val="edge"/>
          <c:yMode val="edge"/>
          <c:x val="0.51761045494313207"/>
          <c:y val="5.4727616061566953E-2"/>
          <c:w val="0.44446799919240992"/>
          <c:h val="0.12859241651397346"/>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265899454954E-2"/>
          <c:y val="0.35494498283868425"/>
          <c:w val="0.97147839693115279"/>
          <c:h val="0.58619851605087925"/>
        </c:manualLayout>
      </c:layout>
      <c:bar3DChart>
        <c:barDir val="col"/>
        <c:grouping val="clustered"/>
        <c:varyColors val="0"/>
        <c:ser>
          <c:idx val="0"/>
          <c:order val="0"/>
          <c:tx>
            <c:strRef>
              <c:f>'197-198'!$E$6</c:f>
              <c:strCache>
                <c:ptCount val="1"/>
                <c:pt idx="0">
                  <c:v>197 muxliT (falsifikacia)</c:v>
                </c:pt>
              </c:strCache>
            </c:strRef>
          </c:tx>
          <c:spPr>
            <a:solidFill>
              <a:srgbClr val="C00000"/>
            </a:solidFill>
            <a:scene3d>
              <a:camera prst="orthographicFront"/>
              <a:lightRig rig="threePt" dir="t"/>
            </a:scene3d>
            <a:sp3d>
              <a:bevelT/>
            </a:sp3d>
          </c:spPr>
          <c:invertIfNegative val="0"/>
          <c:dLbls>
            <c:dLbl>
              <c:idx val="0"/>
              <c:layout>
                <c:manualLayout>
                  <c:x val="2.8571428571428591E-2"/>
                  <c:y val="-1.9566736547868686E-2"/>
                </c:manualLayout>
              </c:layout>
              <c:showLegendKey val="0"/>
              <c:showVal val="1"/>
              <c:showCatName val="0"/>
              <c:showSerName val="0"/>
              <c:showPercent val="0"/>
              <c:showBubbleSize val="0"/>
            </c:dLbl>
            <c:dLbl>
              <c:idx val="1"/>
              <c:layout>
                <c:manualLayout>
                  <c:x val="3.0476190476190598E-2"/>
                  <c:y val="-2.5157232704402552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'197-198'!$D$7:$D$8</c:f>
              <c:strCache>
                <c:ptCount val="2"/>
                <c:pt idx="0">
                  <c:v>2013 wlis ianvar-oqtomberi</c:v>
                </c:pt>
                <c:pt idx="1">
                  <c:v>2014 wlis ianvar-oqtomberi</c:v>
                </c:pt>
              </c:strCache>
            </c:strRef>
          </c:cat>
          <c:val>
            <c:numRef>
              <c:f>'197-198'!$E$7:$E$8</c:f>
              <c:numCache>
                <c:formatCode>#,##0</c:formatCode>
                <c:ptCount val="2"/>
                <c:pt idx="0">
                  <c:v>12</c:v>
                </c:pt>
                <c:pt idx="1">
                  <c:v>9</c:v>
                </c:pt>
              </c:numCache>
            </c:numRef>
          </c:val>
        </c:ser>
        <c:ser>
          <c:idx val="1"/>
          <c:order val="1"/>
          <c:tx>
            <c:strRef>
              <c:f>'197-198'!$F$6</c:f>
              <c:strCache>
                <c:ptCount val="1"/>
                <c:pt idx="0">
                  <c:v>198 muxliT (adamianis sicocxlisaTvis an janmrTelobisaTvis saSiSi produqciis damzadeba, Semotana an realizacia)</c:v>
                </c:pt>
              </c:strCache>
            </c:strRef>
          </c:tx>
          <c:spPr>
            <a:solidFill>
              <a:srgbClr val="0070C0"/>
            </a:solidFill>
            <a:scene3d>
              <a:camera prst="orthographicFront"/>
              <a:lightRig rig="threePt" dir="t"/>
            </a:scene3d>
            <a:sp3d>
              <a:bevelT/>
            </a:sp3d>
          </c:spPr>
          <c:invertIfNegative val="0"/>
          <c:dLbls>
            <c:dLbl>
              <c:idx val="0"/>
              <c:layout>
                <c:manualLayout>
                  <c:x val="2.6666666666666672E-2"/>
                  <c:y val="-1.9566736547868686E-2"/>
                </c:manualLayout>
              </c:layout>
              <c:showLegendKey val="0"/>
              <c:showVal val="1"/>
              <c:showCatName val="0"/>
              <c:showSerName val="0"/>
              <c:showPercent val="0"/>
              <c:showBubbleSize val="0"/>
            </c:dLbl>
            <c:dLbl>
              <c:idx val="1"/>
              <c:layout>
                <c:manualLayout>
                  <c:x val="2.8571428571428591E-2"/>
                  <c:y val="-2.5157232704402552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'197-198'!$D$7:$D$8</c:f>
              <c:strCache>
                <c:ptCount val="2"/>
                <c:pt idx="0">
                  <c:v>2013 wlis ianvar-oqtomberi</c:v>
                </c:pt>
                <c:pt idx="1">
                  <c:v>2014 wlis ianvar-oqtomberi</c:v>
                </c:pt>
              </c:strCache>
            </c:strRef>
          </c:cat>
          <c:val>
            <c:numRef>
              <c:f>'197-198'!$F$7:$F$8</c:f>
              <c:numCache>
                <c:formatCode>#,##0</c:formatCode>
                <c:ptCount val="2"/>
                <c:pt idx="0">
                  <c:v>3</c:v>
                </c:pt>
                <c:pt idx="1">
                  <c:v>3</c:v>
                </c:pt>
              </c:numCache>
            </c:numRef>
          </c:val>
        </c:ser>
        <c:dLbls>
          <c:showLegendKey val="0"/>
          <c:showVal val="0"/>
          <c:showCatName val="0"/>
          <c:showSerName val="0"/>
          <c:showPercent val="0"/>
          <c:showBubbleSize val="0"/>
        </c:dLbls>
        <c:gapWidth val="150"/>
        <c:shape val="box"/>
        <c:axId val="165667328"/>
        <c:axId val="108356736"/>
        <c:axId val="0"/>
      </c:bar3DChart>
      <c:catAx>
        <c:axId val="165667328"/>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08356736"/>
        <c:crosses val="autoZero"/>
        <c:auto val="1"/>
        <c:lblAlgn val="ctr"/>
        <c:lblOffset val="100"/>
        <c:noMultiLvlLbl val="0"/>
      </c:catAx>
      <c:valAx>
        <c:axId val="108356736"/>
        <c:scaling>
          <c:orientation val="minMax"/>
        </c:scaling>
        <c:delete val="0"/>
        <c:axPos val="l"/>
        <c:majorGridlines/>
        <c:numFmt formatCode="#,##0" sourceLinked="1"/>
        <c:majorTickMark val="out"/>
        <c:minorTickMark val="none"/>
        <c:tickLblPos val="nextTo"/>
        <c:crossAx val="165667328"/>
        <c:crosses val="autoZero"/>
        <c:crossBetween val="between"/>
      </c:valAx>
      <c:spPr>
        <a:noFill/>
        <a:ln w="25400">
          <a:noFill/>
        </a:ln>
      </c:spPr>
    </c:plotArea>
    <c:legend>
      <c:legendPos val="r"/>
      <c:layout>
        <c:manualLayout>
          <c:xMode val="edge"/>
          <c:yMode val="edge"/>
          <c:x val="2.8483210290708241E-2"/>
          <c:y val="0.17483333333333373"/>
          <c:w val="0.81498798064081879"/>
          <c:h val="0.16258555420956974"/>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265899454954E-2"/>
          <c:y val="0.36170174641631286"/>
          <c:w val="0.97147839693115279"/>
          <c:h val="0.56648319200484554"/>
        </c:manualLayout>
      </c:layout>
      <c:bar3DChart>
        <c:barDir val="col"/>
        <c:grouping val="clustered"/>
        <c:varyColors val="0"/>
        <c:ser>
          <c:idx val="0"/>
          <c:order val="0"/>
          <c:tx>
            <c:strRef>
              <c:f>'197-198'!$E$6</c:f>
              <c:strCache>
                <c:ptCount val="1"/>
                <c:pt idx="0">
                  <c:v>197 muxliT (falsifikacia)</c:v>
                </c:pt>
              </c:strCache>
            </c:strRef>
          </c:tx>
          <c:spPr>
            <a:solidFill>
              <a:srgbClr val="C00000"/>
            </a:solidFill>
            <a:scene3d>
              <a:camera prst="orthographicFront"/>
              <a:lightRig rig="threePt" dir="t"/>
            </a:scene3d>
            <a:sp3d>
              <a:bevelT/>
            </a:sp3d>
          </c:spPr>
          <c:invertIfNegative val="0"/>
          <c:dLbls>
            <c:dLbl>
              <c:idx val="0"/>
              <c:layout>
                <c:manualLayout>
                  <c:x val="2.8571428571428591E-2"/>
                  <c:y val="-2.5157232704402552E-2"/>
                </c:manualLayout>
              </c:layout>
              <c:showLegendKey val="0"/>
              <c:showVal val="1"/>
              <c:showCatName val="0"/>
              <c:showSerName val="0"/>
              <c:showPercent val="0"/>
              <c:showBubbleSize val="0"/>
            </c:dLbl>
            <c:dLbl>
              <c:idx val="1"/>
              <c:layout>
                <c:manualLayout>
                  <c:x val="3.0476190476190598E-2"/>
                  <c:y val="-2.5157232704402552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'197-198'!$D$7:$D$8</c:f>
              <c:strCache>
                <c:ptCount val="2"/>
                <c:pt idx="0">
                  <c:v>2013 wlis ianvar-oqtomberi</c:v>
                </c:pt>
                <c:pt idx="1">
                  <c:v>2014 wlis ianvar-oqtomberi</c:v>
                </c:pt>
              </c:strCache>
            </c:strRef>
          </c:cat>
          <c:val>
            <c:numRef>
              <c:f>'197-198'!$E$7:$E$8</c:f>
              <c:numCache>
                <c:formatCode>#,##0</c:formatCode>
                <c:ptCount val="2"/>
                <c:pt idx="0">
                  <c:v>5</c:v>
                </c:pt>
                <c:pt idx="1">
                  <c:v>26</c:v>
                </c:pt>
              </c:numCache>
            </c:numRef>
          </c:val>
        </c:ser>
        <c:ser>
          <c:idx val="1"/>
          <c:order val="1"/>
          <c:tx>
            <c:strRef>
              <c:f>'197-198'!$F$6</c:f>
              <c:strCache>
                <c:ptCount val="1"/>
                <c:pt idx="0">
                  <c:v>198 muxliT (adamianis sicocxlisaTvis an janmrTelobisaTvis saSiSi produqciis damzadeba, Semotana an realizacia)</c:v>
                </c:pt>
              </c:strCache>
            </c:strRef>
          </c:tx>
          <c:spPr>
            <a:solidFill>
              <a:srgbClr val="0070C0"/>
            </a:solidFill>
            <a:scene3d>
              <a:camera prst="orthographicFront"/>
              <a:lightRig rig="threePt" dir="t"/>
            </a:scene3d>
            <a:sp3d>
              <a:bevelT/>
            </a:sp3d>
          </c:spPr>
          <c:invertIfNegative val="0"/>
          <c:dLbls>
            <c:dLbl>
              <c:idx val="0"/>
              <c:layout>
                <c:manualLayout>
                  <c:x val="2.8571428571428591E-2"/>
                  <c:y val="-1.9566736547868686E-2"/>
                </c:manualLayout>
              </c:layout>
              <c:showLegendKey val="0"/>
              <c:showVal val="1"/>
              <c:showCatName val="0"/>
              <c:showSerName val="0"/>
              <c:showPercent val="0"/>
              <c:showBubbleSize val="0"/>
            </c:dLbl>
            <c:dLbl>
              <c:idx val="1"/>
              <c:layout>
                <c:manualLayout>
                  <c:x val="1.9047619047619112E-2"/>
                  <c:y val="-1.6771488469601723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'197-198'!$D$7:$D$8</c:f>
              <c:strCache>
                <c:ptCount val="2"/>
                <c:pt idx="0">
                  <c:v>2013 wlis ianvar-oqtomberi</c:v>
                </c:pt>
                <c:pt idx="1">
                  <c:v>2014 wlis ianvar-oqtomberi</c:v>
                </c:pt>
              </c:strCache>
            </c:strRef>
          </c:cat>
          <c:val>
            <c:numRef>
              <c:f>'197-198'!$F$7:$F$8</c:f>
              <c:numCache>
                <c:formatCode>#,##0</c:formatCode>
                <c:ptCount val="2"/>
                <c:pt idx="1">
                  <c:v>1</c:v>
                </c:pt>
              </c:numCache>
            </c:numRef>
          </c:val>
        </c:ser>
        <c:dLbls>
          <c:showLegendKey val="0"/>
          <c:showVal val="0"/>
          <c:showCatName val="0"/>
          <c:showSerName val="0"/>
          <c:showPercent val="0"/>
          <c:showBubbleSize val="0"/>
        </c:dLbls>
        <c:gapWidth val="150"/>
        <c:shape val="box"/>
        <c:axId val="165668864"/>
        <c:axId val="108358464"/>
        <c:axId val="0"/>
      </c:bar3DChart>
      <c:catAx>
        <c:axId val="165668864"/>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08358464"/>
        <c:crosses val="autoZero"/>
        <c:auto val="1"/>
        <c:lblAlgn val="ctr"/>
        <c:lblOffset val="100"/>
        <c:noMultiLvlLbl val="0"/>
      </c:catAx>
      <c:valAx>
        <c:axId val="108358464"/>
        <c:scaling>
          <c:orientation val="minMax"/>
        </c:scaling>
        <c:delete val="0"/>
        <c:axPos val="l"/>
        <c:majorGridlines/>
        <c:numFmt formatCode="#,##0" sourceLinked="1"/>
        <c:majorTickMark val="out"/>
        <c:minorTickMark val="none"/>
        <c:tickLblPos val="nextTo"/>
        <c:crossAx val="165668864"/>
        <c:crosses val="autoZero"/>
        <c:crossBetween val="between"/>
      </c:valAx>
      <c:spPr>
        <a:noFill/>
        <a:ln w="25400">
          <a:noFill/>
        </a:ln>
      </c:spPr>
    </c:plotArea>
    <c:legend>
      <c:legendPos val="r"/>
      <c:layout>
        <c:manualLayout>
          <c:xMode val="edge"/>
          <c:yMode val="edge"/>
          <c:x val="8.5350629248266766E-3"/>
          <c:y val="0.17200586419753094"/>
          <c:w val="0.64349038461538544"/>
          <c:h val="0.16332147183525136"/>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265899454988E-2"/>
          <c:y val="0.23135277777777777"/>
          <c:w val="0.97147839693115279"/>
          <c:h val="0.67087222222222265"/>
        </c:manualLayout>
      </c:layout>
      <c:bar3DChart>
        <c:barDir val="col"/>
        <c:grouping val="clustered"/>
        <c:varyColors val="0"/>
        <c:dLbls>
          <c:showLegendKey val="0"/>
          <c:showVal val="0"/>
          <c:showCatName val="0"/>
          <c:showSerName val="0"/>
          <c:showPercent val="0"/>
          <c:showBubbleSize val="0"/>
        </c:dLbls>
        <c:gapWidth val="150"/>
        <c:shape val="box"/>
        <c:axId val="165891072"/>
        <c:axId val="108361344"/>
        <c:axId val="0"/>
      </c:bar3DChart>
      <c:catAx>
        <c:axId val="165891072"/>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08361344"/>
        <c:crosses val="autoZero"/>
        <c:auto val="1"/>
        <c:lblAlgn val="ctr"/>
        <c:lblOffset val="100"/>
        <c:noMultiLvlLbl val="0"/>
      </c:catAx>
      <c:valAx>
        <c:axId val="108361344"/>
        <c:scaling>
          <c:orientation val="minMax"/>
        </c:scaling>
        <c:delete val="0"/>
        <c:axPos val="l"/>
        <c:majorGridlines/>
        <c:numFmt formatCode="#,##0" sourceLinked="1"/>
        <c:majorTickMark val="out"/>
        <c:minorTickMark val="none"/>
        <c:tickLblPos val="nextTo"/>
        <c:crossAx val="165891072"/>
        <c:crosses val="autoZero"/>
        <c:crossBetween val="between"/>
      </c:valAx>
      <c:spPr>
        <a:noFill/>
        <a:ln w="25400">
          <a:noFill/>
        </a:ln>
      </c:spPr>
    </c:plotArea>
    <c:legend>
      <c:legendPos val="r"/>
      <c:layout>
        <c:manualLayout>
          <c:xMode val="edge"/>
          <c:yMode val="edge"/>
          <c:x val="0.51761045494313207"/>
          <c:y val="5.4727616061566953E-2"/>
          <c:w val="0.44446799919240992"/>
          <c:h val="0.12859241651397346"/>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128918619796E-2"/>
          <c:y val="0.36296259842519685"/>
          <c:w val="0.97147841033145343"/>
          <c:h val="0.57675550171613166"/>
        </c:manualLayout>
      </c:layout>
      <c:bar3DChart>
        <c:barDir val="col"/>
        <c:grouping val="clustered"/>
        <c:varyColors val="0"/>
        <c:ser>
          <c:idx val="0"/>
          <c:order val="0"/>
          <c:tx>
            <c:strRef>
              <c:f>'214-192'!$E$6</c:f>
              <c:strCache>
                <c:ptCount val="1"/>
                <c:pt idx="0">
                  <c:v>214 muxliT (saqarTvelos sabaJo sazRvarze saqonlis gadaadgilebasTan dakavSirebuli wesis darRveva)</c:v>
                </c:pt>
              </c:strCache>
            </c:strRef>
          </c:tx>
          <c:spPr>
            <a:solidFill>
              <a:srgbClr val="C00000"/>
            </a:solidFill>
            <a:scene3d>
              <a:camera prst="orthographicFront"/>
              <a:lightRig rig="threePt" dir="t"/>
            </a:scene3d>
            <a:sp3d>
              <a:bevelT/>
            </a:sp3d>
          </c:spPr>
          <c:invertIfNegative val="0"/>
          <c:dLbls>
            <c:dLbl>
              <c:idx val="0"/>
              <c:layout>
                <c:manualLayout>
                  <c:x val="3.0476190476190598E-2"/>
                  <c:y val="-2.5157232704402552E-2"/>
                </c:manualLayout>
              </c:layout>
              <c:showLegendKey val="0"/>
              <c:showVal val="1"/>
              <c:showCatName val="0"/>
              <c:showSerName val="0"/>
              <c:showPercent val="0"/>
              <c:showBubbleSize val="0"/>
            </c:dLbl>
            <c:dLbl>
              <c:idx val="1"/>
              <c:layout>
                <c:manualLayout>
                  <c:x val="2.8571428571428591E-2"/>
                  <c:y val="-2.5157232704402489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'214-192'!$D$7:$D$8</c:f>
              <c:strCache>
                <c:ptCount val="2"/>
                <c:pt idx="0">
                  <c:v>2013 wlis ianvar-oqtomberi</c:v>
                </c:pt>
                <c:pt idx="1">
                  <c:v>2014 wlis ianvar-oqtomberi</c:v>
                </c:pt>
              </c:strCache>
            </c:strRef>
          </c:cat>
          <c:val>
            <c:numRef>
              <c:f>'214-192'!$E$7:$E$8</c:f>
              <c:numCache>
                <c:formatCode>#,##0</c:formatCode>
                <c:ptCount val="2"/>
                <c:pt idx="0">
                  <c:v>57</c:v>
                </c:pt>
                <c:pt idx="1">
                  <c:v>71</c:v>
                </c:pt>
              </c:numCache>
            </c:numRef>
          </c:val>
        </c:ser>
        <c:ser>
          <c:idx val="1"/>
          <c:order val="1"/>
          <c:tx>
            <c:strRef>
              <c:f>'214-192'!$F$6</c:f>
              <c:strCache>
                <c:ptCount val="1"/>
                <c:pt idx="0">
                  <c:v>192 muxliT (ukanono samewarmeo saqmianoba)</c:v>
                </c:pt>
              </c:strCache>
            </c:strRef>
          </c:tx>
          <c:spPr>
            <a:solidFill>
              <a:srgbClr val="0070C0"/>
            </a:solidFill>
            <a:scene3d>
              <a:camera prst="orthographicFront"/>
              <a:lightRig rig="threePt" dir="t"/>
            </a:scene3d>
            <a:sp3d>
              <a:bevelT/>
            </a:sp3d>
          </c:spPr>
          <c:invertIfNegative val="0"/>
          <c:dLbls>
            <c:dLbl>
              <c:idx val="0"/>
              <c:layout>
                <c:manualLayout>
                  <c:x val="2.6666666666666672E-2"/>
                  <c:y val="-1.6771488469601723E-2"/>
                </c:manualLayout>
              </c:layout>
              <c:showLegendKey val="0"/>
              <c:showVal val="1"/>
              <c:showCatName val="0"/>
              <c:showSerName val="0"/>
              <c:showPercent val="0"/>
              <c:showBubbleSize val="0"/>
            </c:dLbl>
            <c:dLbl>
              <c:idx val="1"/>
              <c:layout>
                <c:manualLayout>
                  <c:x val="2.8571428571428591E-2"/>
                  <c:y val="-2.2361984626135582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'214-192'!$D$7:$D$8</c:f>
              <c:strCache>
                <c:ptCount val="2"/>
                <c:pt idx="0">
                  <c:v>2013 wlis ianvar-oqtomberi</c:v>
                </c:pt>
                <c:pt idx="1">
                  <c:v>2014 wlis ianvar-oqtomberi</c:v>
                </c:pt>
              </c:strCache>
            </c:strRef>
          </c:cat>
          <c:val>
            <c:numRef>
              <c:f>'214-192'!$F$7:$F$8</c:f>
              <c:numCache>
                <c:formatCode>#,##0</c:formatCode>
                <c:ptCount val="2"/>
                <c:pt idx="0">
                  <c:v>14</c:v>
                </c:pt>
                <c:pt idx="1">
                  <c:v>29</c:v>
                </c:pt>
              </c:numCache>
            </c:numRef>
          </c:val>
        </c:ser>
        <c:dLbls>
          <c:showLegendKey val="0"/>
          <c:showVal val="0"/>
          <c:showCatName val="0"/>
          <c:showSerName val="0"/>
          <c:showPercent val="0"/>
          <c:showBubbleSize val="0"/>
        </c:dLbls>
        <c:gapWidth val="150"/>
        <c:shape val="box"/>
        <c:axId val="165920768"/>
        <c:axId val="108363072"/>
        <c:axId val="0"/>
      </c:bar3DChart>
      <c:catAx>
        <c:axId val="165920768"/>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08363072"/>
        <c:crosses val="autoZero"/>
        <c:auto val="1"/>
        <c:lblAlgn val="ctr"/>
        <c:lblOffset val="100"/>
        <c:noMultiLvlLbl val="0"/>
      </c:catAx>
      <c:valAx>
        <c:axId val="108363072"/>
        <c:scaling>
          <c:orientation val="minMax"/>
        </c:scaling>
        <c:delete val="0"/>
        <c:axPos val="l"/>
        <c:majorGridlines/>
        <c:numFmt formatCode="#,##0" sourceLinked="1"/>
        <c:majorTickMark val="out"/>
        <c:minorTickMark val="none"/>
        <c:tickLblPos val="nextTo"/>
        <c:crossAx val="165920768"/>
        <c:crosses val="autoZero"/>
        <c:crossBetween val="between"/>
      </c:valAx>
      <c:spPr>
        <a:noFill/>
        <a:ln w="25400">
          <a:noFill/>
        </a:ln>
      </c:spPr>
    </c:plotArea>
    <c:legend>
      <c:legendPos val="r"/>
      <c:layout>
        <c:manualLayout>
          <c:xMode val="edge"/>
          <c:yMode val="edge"/>
          <c:x val="0"/>
          <c:y val="0.16025641025641041"/>
          <c:w val="0.65537692307692308"/>
          <c:h val="0.15870861094286312"/>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111111111162E-2"/>
          <c:y val="0.39228094084393333"/>
          <c:w val="0.97147841880341956"/>
          <c:h val="0.54753331314354969"/>
        </c:manualLayout>
      </c:layout>
      <c:bar3DChart>
        <c:barDir val="col"/>
        <c:grouping val="clustered"/>
        <c:varyColors val="0"/>
        <c:ser>
          <c:idx val="0"/>
          <c:order val="0"/>
          <c:tx>
            <c:strRef>
              <c:f>'192 - 214 sacdeli'!$E$6</c:f>
              <c:strCache>
                <c:ptCount val="1"/>
                <c:pt idx="0">
                  <c:v>214 muxliT (saqarTvelos sabaJo sazRvarze saqonlis gadaadgilebasTan dakavSirebuli wesis darRveva)</c:v>
                </c:pt>
              </c:strCache>
            </c:strRef>
          </c:tx>
          <c:spPr>
            <a:solidFill>
              <a:srgbClr val="C00000"/>
            </a:solidFill>
            <a:scene3d>
              <a:camera prst="orthographicFront"/>
              <a:lightRig rig="threePt" dir="t"/>
            </a:scene3d>
            <a:sp3d>
              <a:bevelT/>
            </a:sp3d>
          </c:spPr>
          <c:invertIfNegative val="0"/>
          <c:dLbls>
            <c:dLbl>
              <c:idx val="0"/>
              <c:layout>
                <c:manualLayout>
                  <c:x val="3.1465093411996096E-2"/>
                  <c:y val="-2.2361984626135582E-2"/>
                </c:manualLayout>
              </c:layout>
              <c:showLegendKey val="0"/>
              <c:showVal val="1"/>
              <c:showCatName val="0"/>
              <c:showSerName val="0"/>
              <c:showPercent val="0"/>
              <c:showBubbleSize val="0"/>
            </c:dLbl>
            <c:dLbl>
              <c:idx val="1"/>
              <c:layout>
                <c:manualLayout>
                  <c:x val="3.3431661750245756E-2"/>
                  <c:y val="-1.9566736547868648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'192 - 214 sacdeli'!$D$7:$D$8</c:f>
              <c:strCache>
                <c:ptCount val="2"/>
                <c:pt idx="0">
                  <c:v>2013 wlis ianvar-oqtomberi</c:v>
                </c:pt>
                <c:pt idx="1">
                  <c:v>2014 wlis ianvar-oqtomberi</c:v>
                </c:pt>
              </c:strCache>
            </c:strRef>
          </c:cat>
          <c:val>
            <c:numRef>
              <c:f>'192 - 214 sacdeli'!$E$7:$E$8</c:f>
              <c:numCache>
                <c:formatCode>#,##0</c:formatCode>
                <c:ptCount val="2"/>
                <c:pt idx="0">
                  <c:v>59</c:v>
                </c:pt>
                <c:pt idx="1">
                  <c:v>47</c:v>
                </c:pt>
              </c:numCache>
            </c:numRef>
          </c:val>
        </c:ser>
        <c:ser>
          <c:idx val="1"/>
          <c:order val="1"/>
          <c:tx>
            <c:strRef>
              <c:f>'192 - 214 sacdeli'!$F$6</c:f>
              <c:strCache>
                <c:ptCount val="1"/>
                <c:pt idx="0">
                  <c:v>192 muxliT (ukanono samewarmeo saqmianoba)</c:v>
                </c:pt>
              </c:strCache>
            </c:strRef>
          </c:tx>
          <c:spPr>
            <a:solidFill>
              <a:srgbClr val="0070C0"/>
            </a:solidFill>
            <a:scene3d>
              <a:camera prst="orthographicFront"/>
              <a:lightRig rig="threePt" dir="t"/>
            </a:scene3d>
            <a:sp3d>
              <a:bevelT/>
            </a:sp3d>
          </c:spPr>
          <c:invertIfNegative val="0"/>
          <c:dLbls>
            <c:dLbl>
              <c:idx val="0"/>
              <c:layout>
                <c:manualLayout>
                  <c:x val="2.9498525073746309E-2"/>
                  <c:y val="-2.5157232704402552E-2"/>
                </c:manualLayout>
              </c:layout>
              <c:showLegendKey val="0"/>
              <c:showVal val="1"/>
              <c:showCatName val="0"/>
              <c:showSerName val="0"/>
              <c:showPercent val="0"/>
              <c:showBubbleSize val="0"/>
            </c:dLbl>
            <c:dLbl>
              <c:idx val="1"/>
              <c:layout>
                <c:manualLayout>
                  <c:x val="2.9498525073746309E-2"/>
                  <c:y val="-2.5157232704402552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'192 - 214 sacdeli'!$D$7:$D$8</c:f>
              <c:strCache>
                <c:ptCount val="2"/>
                <c:pt idx="0">
                  <c:v>2013 wlis ianvar-oqtomberi</c:v>
                </c:pt>
                <c:pt idx="1">
                  <c:v>2014 wlis ianvar-oqtomberi</c:v>
                </c:pt>
              </c:strCache>
            </c:strRef>
          </c:cat>
          <c:val>
            <c:numRef>
              <c:f>'192 - 214 sacdeli'!$F$7:$F$8</c:f>
              <c:numCache>
                <c:formatCode>#,##0</c:formatCode>
                <c:ptCount val="2"/>
                <c:pt idx="0">
                  <c:v>34</c:v>
                </c:pt>
                <c:pt idx="1">
                  <c:v>30</c:v>
                </c:pt>
              </c:numCache>
            </c:numRef>
          </c:val>
        </c:ser>
        <c:dLbls>
          <c:showLegendKey val="0"/>
          <c:showVal val="0"/>
          <c:showCatName val="0"/>
          <c:showSerName val="0"/>
          <c:showPercent val="0"/>
          <c:showBubbleSize val="0"/>
        </c:dLbls>
        <c:gapWidth val="150"/>
        <c:shape val="box"/>
        <c:axId val="165921792"/>
        <c:axId val="108463232"/>
        <c:axId val="0"/>
      </c:bar3DChart>
      <c:catAx>
        <c:axId val="165921792"/>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08463232"/>
        <c:crosses val="autoZero"/>
        <c:auto val="1"/>
        <c:lblAlgn val="ctr"/>
        <c:lblOffset val="100"/>
        <c:noMultiLvlLbl val="0"/>
      </c:catAx>
      <c:valAx>
        <c:axId val="108463232"/>
        <c:scaling>
          <c:orientation val="minMax"/>
        </c:scaling>
        <c:delete val="0"/>
        <c:axPos val="l"/>
        <c:majorGridlines/>
        <c:numFmt formatCode="#,##0" sourceLinked="1"/>
        <c:majorTickMark val="out"/>
        <c:minorTickMark val="none"/>
        <c:tickLblPos val="nextTo"/>
        <c:crossAx val="165921792"/>
        <c:crosses val="autoZero"/>
        <c:crossBetween val="between"/>
      </c:valAx>
      <c:spPr>
        <a:noFill/>
        <a:ln w="25400">
          <a:noFill/>
        </a:ln>
      </c:spPr>
    </c:plotArea>
    <c:legend>
      <c:legendPos val="r"/>
      <c:layout>
        <c:manualLayout>
          <c:xMode val="edge"/>
          <c:yMode val="edge"/>
          <c:x val="1.5421522309711333E-2"/>
          <c:y val="0.15824979810216089"/>
          <c:w val="0.59364017094017163"/>
          <c:h val="0.15550348273773515"/>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ka-GE" sz="1000"/>
              <a:t>საქართველოს სოფლის მეურნეობის სამინისტროს</a:t>
            </a:r>
            <a:endParaRPr lang="en-US" sz="1000"/>
          </a:p>
        </c:rich>
      </c:tx>
      <c:layout/>
      <c:overlay val="0"/>
    </c:title>
    <c:autoTitleDeleted val="0"/>
    <c:plotArea>
      <c:layout/>
      <c:barChart>
        <c:barDir val="col"/>
        <c:grouping val="clustered"/>
        <c:varyColors val="0"/>
        <c:ser>
          <c:idx val="0"/>
          <c:order val="0"/>
          <c:tx>
            <c:strRef>
              <c:f>'[2012-13-2014.xlsx]Sheet1 (2)'!$B$9</c:f>
              <c:strCache>
                <c:ptCount val="1"/>
                <c:pt idx="0">
                  <c:v>სამინისტროს დაფინანსება</c:v>
                </c:pt>
              </c:strCache>
            </c:strRef>
          </c:tx>
          <c:spPr>
            <a:solidFill>
              <a:schemeClr val="accent1"/>
            </a:solidFill>
          </c:spPr>
          <c:invertIfNegative val="0"/>
          <c:dLbls>
            <c:dLblPos val="inEnd"/>
            <c:showLegendKey val="0"/>
            <c:showVal val="1"/>
            <c:showCatName val="0"/>
            <c:showSerName val="0"/>
            <c:showPercent val="0"/>
            <c:showBubbleSize val="0"/>
            <c:showLeaderLines val="0"/>
          </c:dLbls>
          <c:cat>
            <c:strRef>
              <c:f>'[2012-13-2014.xlsx]Sheet1 (2)'!$C$3:$F$3</c:f>
              <c:strCache>
                <c:ptCount val="3"/>
                <c:pt idx="0">
                  <c:v>2012 წელი (ფაქტი)</c:v>
                </c:pt>
                <c:pt idx="1">
                  <c:v>2013 წელი (ფაქტი)</c:v>
                </c:pt>
                <c:pt idx="2">
                  <c:v>2014 წელი (გეგმა)</c:v>
                </c:pt>
              </c:strCache>
            </c:strRef>
          </c:cat>
          <c:val>
            <c:numRef>
              <c:f>'[2012-13-2014.xlsx]Sheet1 (2)'!$C$9:$F$9</c:f>
              <c:numCache>
                <c:formatCode>#,##0.0</c:formatCode>
                <c:ptCount val="3"/>
                <c:pt idx="0">
                  <c:v>147.36009999999999</c:v>
                </c:pt>
                <c:pt idx="1">
                  <c:v>227.42970000000003</c:v>
                </c:pt>
                <c:pt idx="2">
                  <c:v>263.5</c:v>
                </c:pt>
              </c:numCache>
            </c:numRef>
          </c:val>
        </c:ser>
        <c:dLbls>
          <c:showLegendKey val="0"/>
          <c:showVal val="0"/>
          <c:showCatName val="0"/>
          <c:showSerName val="0"/>
          <c:showPercent val="0"/>
          <c:showBubbleSize val="0"/>
        </c:dLbls>
        <c:gapWidth val="75"/>
        <c:overlap val="40"/>
        <c:axId val="84341248"/>
        <c:axId val="84222528"/>
      </c:barChart>
      <c:lineChart>
        <c:grouping val="standard"/>
        <c:varyColors val="0"/>
        <c:ser>
          <c:idx val="1"/>
          <c:order val="1"/>
          <c:tx>
            <c:strRef>
              <c:f>'[2012-13-2014.xlsx]Sheet1 (2)'!$K$3:$M$3</c:f>
              <c:strCache>
                <c:ptCount val="1"/>
                <c:pt idx="0">
                  <c:v>% მშპ-სთან მიმართებაში</c:v>
                </c:pt>
              </c:strCache>
            </c:strRef>
          </c:tx>
          <c:marker>
            <c:symbol val="none"/>
          </c:marker>
          <c:dLbls>
            <c:dLblPos val="t"/>
            <c:showLegendKey val="0"/>
            <c:showVal val="1"/>
            <c:showCatName val="0"/>
            <c:showSerName val="0"/>
            <c:showPercent val="0"/>
            <c:showBubbleSize val="0"/>
            <c:showLeaderLines val="0"/>
          </c:dLbls>
          <c:val>
            <c:numRef>
              <c:f>'[2012-13-2014.xlsx]Sheet1 (2)'!$K$9:$M$9</c:f>
              <c:numCache>
                <c:formatCode>0.0%</c:formatCode>
                <c:ptCount val="3"/>
                <c:pt idx="0">
                  <c:v>5.6314634257570179E-3</c:v>
                </c:pt>
                <c:pt idx="1">
                  <c:v>8.4712146265960159E-3</c:v>
                </c:pt>
                <c:pt idx="2">
                  <c:v>9.0312823742339943E-3</c:v>
                </c:pt>
              </c:numCache>
            </c:numRef>
          </c:val>
          <c:smooth val="0"/>
        </c:ser>
        <c:ser>
          <c:idx val="2"/>
          <c:order val="2"/>
          <c:tx>
            <c:strRef>
              <c:f>'[2012-13-2014.xlsx]Sheet1 (2)'!$G$3:$J$3</c:f>
              <c:strCache>
                <c:ptCount val="1"/>
                <c:pt idx="0">
                  <c:v>% მთლიან გადასახდელებთან მიმართებაში</c:v>
                </c:pt>
              </c:strCache>
            </c:strRef>
          </c:tx>
          <c:marker>
            <c:symbol val="none"/>
          </c:marker>
          <c:dLbls>
            <c:dLblPos val="t"/>
            <c:showLegendKey val="0"/>
            <c:showVal val="1"/>
            <c:showCatName val="0"/>
            <c:showSerName val="0"/>
            <c:showPercent val="0"/>
            <c:showBubbleSize val="0"/>
            <c:showLeaderLines val="0"/>
          </c:dLbls>
          <c:val>
            <c:numRef>
              <c:f>'[2012-13-2014.xlsx]Sheet1 (2)'!$G$9:$J$9</c:f>
              <c:numCache>
                <c:formatCode>0%</c:formatCode>
                <c:ptCount val="3"/>
                <c:pt idx="0">
                  <c:v>1.8875860278661102E-2</c:v>
                </c:pt>
                <c:pt idx="1">
                  <c:v>2.8063128512245281E-2</c:v>
                </c:pt>
                <c:pt idx="2">
                  <c:v>2.9019823788546256E-2</c:v>
                </c:pt>
              </c:numCache>
            </c:numRef>
          </c:val>
          <c:smooth val="0"/>
        </c:ser>
        <c:dLbls>
          <c:showLegendKey val="0"/>
          <c:showVal val="0"/>
          <c:showCatName val="0"/>
          <c:showSerName val="0"/>
          <c:showPercent val="0"/>
          <c:showBubbleSize val="0"/>
        </c:dLbls>
        <c:marker val="1"/>
        <c:smooth val="0"/>
        <c:axId val="84341760"/>
        <c:axId val="84223104"/>
      </c:lineChart>
      <c:catAx>
        <c:axId val="84341248"/>
        <c:scaling>
          <c:orientation val="minMax"/>
        </c:scaling>
        <c:delete val="0"/>
        <c:axPos val="b"/>
        <c:majorTickMark val="none"/>
        <c:minorTickMark val="none"/>
        <c:tickLblPos val="nextTo"/>
        <c:crossAx val="84222528"/>
        <c:crosses val="autoZero"/>
        <c:auto val="1"/>
        <c:lblAlgn val="ctr"/>
        <c:lblOffset val="100"/>
        <c:noMultiLvlLbl val="0"/>
      </c:catAx>
      <c:valAx>
        <c:axId val="84222528"/>
        <c:scaling>
          <c:orientation val="minMax"/>
        </c:scaling>
        <c:delete val="0"/>
        <c:axPos val="l"/>
        <c:majorGridlines/>
        <c:numFmt formatCode="#,##0.0" sourceLinked="1"/>
        <c:majorTickMark val="none"/>
        <c:minorTickMark val="none"/>
        <c:tickLblPos val="nextTo"/>
        <c:crossAx val="84341248"/>
        <c:crosses val="autoZero"/>
        <c:crossBetween val="between"/>
      </c:valAx>
      <c:valAx>
        <c:axId val="84223104"/>
        <c:scaling>
          <c:orientation val="minMax"/>
        </c:scaling>
        <c:delete val="0"/>
        <c:axPos val="r"/>
        <c:numFmt formatCode="0.0%" sourceLinked="1"/>
        <c:majorTickMark val="out"/>
        <c:minorTickMark val="none"/>
        <c:tickLblPos val="nextTo"/>
        <c:crossAx val="84341760"/>
        <c:crosses val="max"/>
        <c:crossBetween val="between"/>
      </c:valAx>
      <c:catAx>
        <c:axId val="84341760"/>
        <c:scaling>
          <c:orientation val="minMax"/>
        </c:scaling>
        <c:delete val="1"/>
        <c:axPos val="b"/>
        <c:majorTickMark val="out"/>
        <c:minorTickMark val="none"/>
        <c:tickLblPos val="nextTo"/>
        <c:crossAx val="84223104"/>
        <c:crosses val="autoZero"/>
        <c:auto val="1"/>
        <c:lblAlgn val="ctr"/>
        <c:lblOffset val="100"/>
        <c:noMultiLvlLbl val="0"/>
      </c:catAx>
    </c:plotArea>
    <c:legend>
      <c:legendPos val="r"/>
      <c:layout>
        <c:manualLayout>
          <c:xMode val="edge"/>
          <c:yMode val="edge"/>
          <c:x val="0.63719184765275649"/>
          <c:y val="0.18439073195711744"/>
          <c:w val="0.33607293311669151"/>
          <c:h val="0.47758683392618795"/>
        </c:manualLayout>
      </c:layout>
      <c:overlay val="0"/>
    </c:legend>
    <c:plotVisOnly val="1"/>
    <c:dispBlanksAs val="gap"/>
    <c:showDLblsOverMax val="0"/>
  </c:chart>
  <c:externalData r:id="rId1">
    <c:autoUpdate val="0"/>
  </c:externalData>
  <c:userShapes r:id="rId2"/>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265899454988E-2"/>
          <c:y val="0.23135277777777777"/>
          <c:w val="0.97147839693115279"/>
          <c:h val="0.67087222222222265"/>
        </c:manualLayout>
      </c:layout>
      <c:bar3DChart>
        <c:barDir val="col"/>
        <c:grouping val="clustered"/>
        <c:varyColors val="0"/>
        <c:dLbls>
          <c:showLegendKey val="0"/>
          <c:showVal val="0"/>
          <c:showCatName val="0"/>
          <c:showSerName val="0"/>
          <c:showPercent val="0"/>
          <c:showBubbleSize val="0"/>
        </c:dLbls>
        <c:gapWidth val="150"/>
        <c:shape val="box"/>
        <c:axId val="166123008"/>
        <c:axId val="108466112"/>
        <c:axId val="0"/>
      </c:bar3DChart>
      <c:catAx>
        <c:axId val="166123008"/>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08466112"/>
        <c:crosses val="autoZero"/>
        <c:auto val="1"/>
        <c:lblAlgn val="ctr"/>
        <c:lblOffset val="100"/>
        <c:noMultiLvlLbl val="0"/>
      </c:catAx>
      <c:valAx>
        <c:axId val="108466112"/>
        <c:scaling>
          <c:orientation val="minMax"/>
        </c:scaling>
        <c:delete val="0"/>
        <c:axPos val="l"/>
        <c:majorGridlines/>
        <c:numFmt formatCode="#,##0" sourceLinked="1"/>
        <c:majorTickMark val="out"/>
        <c:minorTickMark val="none"/>
        <c:tickLblPos val="nextTo"/>
        <c:crossAx val="166123008"/>
        <c:crosses val="autoZero"/>
        <c:crossBetween val="between"/>
      </c:valAx>
      <c:spPr>
        <a:noFill/>
        <a:ln w="25400">
          <a:noFill/>
        </a:ln>
      </c:spPr>
    </c:plotArea>
    <c:legend>
      <c:legendPos val="r"/>
      <c:layout>
        <c:manualLayout>
          <c:xMode val="edge"/>
          <c:yMode val="edge"/>
          <c:x val="0.51761045494313207"/>
          <c:y val="5.4727616061566953E-2"/>
          <c:w val="0.44446799919240992"/>
          <c:h val="0.12859241651397346"/>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265899454954E-2"/>
          <c:y val="0.31763779527559088"/>
          <c:w val="0.97147839693115279"/>
          <c:h val="0.62350570361397251"/>
        </c:manualLayout>
      </c:layout>
      <c:bar3DChart>
        <c:barDir val="col"/>
        <c:grouping val="clustered"/>
        <c:varyColors val="0"/>
        <c:ser>
          <c:idx val="0"/>
          <c:order val="0"/>
          <c:tx>
            <c:strRef>
              <c:f>'180-182'!$E$6</c:f>
              <c:strCache>
                <c:ptCount val="1"/>
                <c:pt idx="0">
                  <c:v>180 muxliT (TaRliToba)</c:v>
                </c:pt>
              </c:strCache>
            </c:strRef>
          </c:tx>
          <c:spPr>
            <a:solidFill>
              <a:srgbClr val="C00000"/>
            </a:solidFill>
            <a:scene3d>
              <a:camera prst="orthographicFront"/>
              <a:lightRig rig="threePt" dir="t"/>
            </a:scene3d>
            <a:sp3d>
              <a:bevelT/>
            </a:sp3d>
          </c:spPr>
          <c:invertIfNegative val="0"/>
          <c:dLbls>
            <c:dLbl>
              <c:idx val="0"/>
              <c:layout>
                <c:manualLayout>
                  <c:x val="1.9665618205231106E-2"/>
                  <c:y val="-2.2361984626135582E-2"/>
                </c:manualLayout>
              </c:layout>
              <c:showLegendKey val="0"/>
              <c:showVal val="1"/>
              <c:showCatName val="0"/>
              <c:showSerName val="0"/>
              <c:showPercent val="0"/>
              <c:showBubbleSize val="0"/>
            </c:dLbl>
            <c:dLbl>
              <c:idx val="1"/>
              <c:layout>
                <c:manualLayout>
                  <c:x val="2.4848395291071201E-2"/>
                  <c:y val="-2.5157232704402552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'180-182'!$D$7:$D$8</c:f>
              <c:strCache>
                <c:ptCount val="2"/>
                <c:pt idx="0">
                  <c:v>2013 wlis ianvar-oqtomberi</c:v>
                </c:pt>
                <c:pt idx="1">
                  <c:v>2014 wlis ianvar-oqtomberi</c:v>
                </c:pt>
              </c:strCache>
            </c:strRef>
          </c:cat>
          <c:val>
            <c:numRef>
              <c:f>'180-182'!$E$7:$E$8</c:f>
              <c:numCache>
                <c:formatCode>#,##0</c:formatCode>
                <c:ptCount val="2"/>
                <c:pt idx="0">
                  <c:v>22</c:v>
                </c:pt>
                <c:pt idx="1">
                  <c:v>67</c:v>
                </c:pt>
              </c:numCache>
            </c:numRef>
          </c:val>
        </c:ser>
        <c:ser>
          <c:idx val="1"/>
          <c:order val="1"/>
          <c:tx>
            <c:strRef>
              <c:f>'180-182'!$F$6</c:f>
              <c:strCache>
                <c:ptCount val="1"/>
                <c:pt idx="0">
                  <c:v>182 muxliT (miTviseba an gaflangva)</c:v>
                </c:pt>
              </c:strCache>
            </c:strRef>
          </c:tx>
          <c:spPr>
            <a:solidFill>
              <a:srgbClr val="0070C0"/>
            </a:solidFill>
            <a:scene3d>
              <a:camera prst="orthographicFront"/>
              <a:lightRig rig="threePt" dir="t"/>
            </a:scene3d>
            <a:sp3d>
              <a:bevelT/>
            </a:sp3d>
          </c:spPr>
          <c:invertIfNegative val="0"/>
          <c:dLbls>
            <c:dLbl>
              <c:idx val="0"/>
              <c:layout>
                <c:manualLayout>
                  <c:x val="2.9498525073746309E-2"/>
                  <c:y val="-2.2361984626135582E-2"/>
                </c:manualLayout>
              </c:layout>
              <c:showLegendKey val="0"/>
              <c:showVal val="1"/>
              <c:showCatName val="0"/>
              <c:showSerName val="0"/>
              <c:showPercent val="0"/>
              <c:showBubbleSize val="0"/>
            </c:dLbl>
            <c:dLbl>
              <c:idx val="1"/>
              <c:layout>
                <c:manualLayout>
                  <c:x val="2.9498525073746309E-2"/>
                  <c:y val="-2.2361984626135582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'180-182'!$D$7:$D$8</c:f>
              <c:strCache>
                <c:ptCount val="2"/>
                <c:pt idx="0">
                  <c:v>2013 wlis ianvar-oqtomberi</c:v>
                </c:pt>
                <c:pt idx="1">
                  <c:v>2014 wlis ianvar-oqtomberi</c:v>
                </c:pt>
              </c:strCache>
            </c:strRef>
          </c:cat>
          <c:val>
            <c:numRef>
              <c:f>'180-182'!$F$7:$F$8</c:f>
              <c:numCache>
                <c:formatCode>#,##0</c:formatCode>
                <c:ptCount val="2"/>
                <c:pt idx="0">
                  <c:v>190</c:v>
                </c:pt>
                <c:pt idx="1">
                  <c:v>212</c:v>
                </c:pt>
              </c:numCache>
            </c:numRef>
          </c:val>
        </c:ser>
        <c:dLbls>
          <c:showLegendKey val="0"/>
          <c:showVal val="0"/>
          <c:showCatName val="0"/>
          <c:showSerName val="0"/>
          <c:showPercent val="0"/>
          <c:showBubbleSize val="0"/>
        </c:dLbls>
        <c:gapWidth val="150"/>
        <c:shape val="box"/>
        <c:axId val="166124032"/>
        <c:axId val="108467840"/>
        <c:axId val="0"/>
      </c:bar3DChart>
      <c:catAx>
        <c:axId val="166124032"/>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08467840"/>
        <c:crosses val="autoZero"/>
        <c:auto val="1"/>
        <c:lblAlgn val="ctr"/>
        <c:lblOffset val="100"/>
        <c:noMultiLvlLbl val="0"/>
      </c:catAx>
      <c:valAx>
        <c:axId val="108467840"/>
        <c:scaling>
          <c:orientation val="minMax"/>
        </c:scaling>
        <c:delete val="0"/>
        <c:axPos val="l"/>
        <c:majorGridlines/>
        <c:numFmt formatCode="#,##0" sourceLinked="1"/>
        <c:majorTickMark val="out"/>
        <c:minorTickMark val="none"/>
        <c:tickLblPos val="nextTo"/>
        <c:crossAx val="166124032"/>
        <c:crosses val="autoZero"/>
        <c:crossBetween val="between"/>
      </c:valAx>
      <c:spPr>
        <a:noFill/>
        <a:ln w="25400">
          <a:noFill/>
        </a:ln>
      </c:spPr>
    </c:plotArea>
    <c:legend>
      <c:legendPos val="r"/>
      <c:layout>
        <c:manualLayout>
          <c:xMode val="edge"/>
          <c:yMode val="edge"/>
          <c:x val="1.5421461740359414E-2"/>
          <c:y val="0.18167499495255388"/>
          <c:w val="0.44710170940170929"/>
          <c:h val="9.4901574803149605E-2"/>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265899454954E-2"/>
          <c:y val="0.33142640823743269"/>
          <c:w val="0.97147839693115279"/>
          <c:h val="0.59740763173833966"/>
        </c:manualLayout>
      </c:layout>
      <c:bar3DChart>
        <c:barDir val="col"/>
        <c:grouping val="clustered"/>
        <c:varyColors val="0"/>
        <c:ser>
          <c:idx val="0"/>
          <c:order val="0"/>
          <c:tx>
            <c:strRef>
              <c:f>'180-182'!$E$6</c:f>
              <c:strCache>
                <c:ptCount val="1"/>
                <c:pt idx="0">
                  <c:v>180 muxliT (TaRliToba)</c:v>
                </c:pt>
              </c:strCache>
            </c:strRef>
          </c:tx>
          <c:spPr>
            <a:solidFill>
              <a:srgbClr val="C00000"/>
            </a:solidFill>
            <a:scene3d>
              <a:camera prst="orthographicFront"/>
              <a:lightRig rig="threePt" dir="t"/>
            </a:scene3d>
            <a:sp3d>
              <a:bevelT/>
            </a:sp3d>
          </c:spPr>
          <c:invertIfNegative val="0"/>
          <c:dLbls>
            <c:dLbl>
              <c:idx val="0"/>
              <c:layout>
                <c:manualLayout>
                  <c:x val="1.7142857142857203E-2"/>
                  <c:y val="-1.9566736547868686E-2"/>
                </c:manualLayout>
              </c:layout>
              <c:showLegendKey val="0"/>
              <c:showVal val="1"/>
              <c:showCatName val="0"/>
              <c:showSerName val="0"/>
              <c:showPercent val="0"/>
              <c:showBubbleSize val="0"/>
            </c:dLbl>
            <c:dLbl>
              <c:idx val="1"/>
              <c:layout>
                <c:manualLayout>
                  <c:x val="2.6666666666666672E-2"/>
                  <c:y val="-2.2362204724409456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'180-182'!$D$7:$D$8</c:f>
              <c:strCache>
                <c:ptCount val="2"/>
                <c:pt idx="0">
                  <c:v>2013 wlis ianvar-oqtomberi</c:v>
                </c:pt>
                <c:pt idx="1">
                  <c:v>2014 wlis ianvar-oqtomberi</c:v>
                </c:pt>
              </c:strCache>
            </c:strRef>
          </c:cat>
          <c:val>
            <c:numRef>
              <c:f>'180-182'!$E$7:$E$8</c:f>
              <c:numCache>
                <c:formatCode>#,##0</c:formatCode>
                <c:ptCount val="2"/>
                <c:pt idx="0">
                  <c:v>59</c:v>
                </c:pt>
                <c:pt idx="1">
                  <c:v>125</c:v>
                </c:pt>
              </c:numCache>
            </c:numRef>
          </c:val>
        </c:ser>
        <c:ser>
          <c:idx val="1"/>
          <c:order val="1"/>
          <c:tx>
            <c:strRef>
              <c:f>'180-182'!$F$6</c:f>
              <c:strCache>
                <c:ptCount val="1"/>
                <c:pt idx="0">
                  <c:v>182 muxliT (miTviseba an gaflangva)</c:v>
                </c:pt>
              </c:strCache>
            </c:strRef>
          </c:tx>
          <c:spPr>
            <a:solidFill>
              <a:srgbClr val="0070C0"/>
            </a:solidFill>
            <a:scene3d>
              <a:camera prst="orthographicFront"/>
              <a:lightRig rig="threePt" dir="t"/>
            </a:scene3d>
            <a:sp3d>
              <a:bevelT/>
            </a:sp3d>
          </c:spPr>
          <c:invertIfNegative val="0"/>
          <c:dLbls>
            <c:dLbl>
              <c:idx val="0"/>
              <c:layout>
                <c:manualLayout>
                  <c:x val="3.0476190476190598E-2"/>
                  <c:y val="-2.51572327044026E-2"/>
                </c:manualLayout>
              </c:layout>
              <c:showLegendKey val="0"/>
              <c:showVal val="1"/>
              <c:showCatName val="0"/>
              <c:showSerName val="0"/>
              <c:showPercent val="0"/>
              <c:showBubbleSize val="0"/>
            </c:dLbl>
            <c:dLbl>
              <c:idx val="1"/>
              <c:layout>
                <c:manualLayout>
                  <c:x val="3.0476190476190598E-2"/>
                  <c:y val="-2.5157232704402552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'180-182'!$D$7:$D$8</c:f>
              <c:strCache>
                <c:ptCount val="2"/>
                <c:pt idx="0">
                  <c:v>2013 wlis ianvar-oqtomberi</c:v>
                </c:pt>
                <c:pt idx="1">
                  <c:v>2014 wlis ianvar-oqtomberi</c:v>
                </c:pt>
              </c:strCache>
            </c:strRef>
          </c:cat>
          <c:val>
            <c:numRef>
              <c:f>'180-182'!$F$7:$F$8</c:f>
              <c:numCache>
                <c:formatCode>#,##0</c:formatCode>
                <c:ptCount val="2"/>
                <c:pt idx="0">
                  <c:v>100</c:v>
                </c:pt>
                <c:pt idx="1">
                  <c:v>136</c:v>
                </c:pt>
              </c:numCache>
            </c:numRef>
          </c:val>
        </c:ser>
        <c:dLbls>
          <c:showLegendKey val="0"/>
          <c:showVal val="0"/>
          <c:showCatName val="0"/>
          <c:showSerName val="0"/>
          <c:showPercent val="0"/>
          <c:showBubbleSize val="0"/>
        </c:dLbls>
        <c:gapWidth val="150"/>
        <c:shape val="box"/>
        <c:axId val="108880384"/>
        <c:axId val="108469568"/>
        <c:axId val="0"/>
      </c:bar3DChart>
      <c:catAx>
        <c:axId val="108880384"/>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08469568"/>
        <c:crosses val="autoZero"/>
        <c:auto val="1"/>
        <c:lblAlgn val="ctr"/>
        <c:lblOffset val="100"/>
        <c:noMultiLvlLbl val="0"/>
      </c:catAx>
      <c:valAx>
        <c:axId val="108469568"/>
        <c:scaling>
          <c:orientation val="minMax"/>
        </c:scaling>
        <c:delete val="0"/>
        <c:axPos val="l"/>
        <c:majorGridlines/>
        <c:numFmt formatCode="#,##0" sourceLinked="1"/>
        <c:majorTickMark val="out"/>
        <c:minorTickMark val="none"/>
        <c:tickLblPos val="nextTo"/>
        <c:crossAx val="108880384"/>
        <c:crosses val="autoZero"/>
        <c:crossBetween val="between"/>
      </c:valAx>
      <c:spPr>
        <a:noFill/>
        <a:ln w="25400">
          <a:noFill/>
        </a:ln>
      </c:spPr>
    </c:plotArea>
    <c:legend>
      <c:legendPos val="r"/>
      <c:layout>
        <c:manualLayout>
          <c:xMode val="edge"/>
          <c:yMode val="edge"/>
          <c:x val="1.5421461740359414E-2"/>
          <c:y val="0.18135221078134486"/>
          <c:w val="0.45252905982906022"/>
          <c:h val="0.10131183121340601"/>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265899454988E-2"/>
          <c:y val="0.23135277777777777"/>
          <c:w val="0.97147839693115279"/>
          <c:h val="0.67087222222222265"/>
        </c:manualLayout>
      </c:layout>
      <c:bar3DChart>
        <c:barDir val="col"/>
        <c:grouping val="clustered"/>
        <c:varyColors val="0"/>
        <c:dLbls>
          <c:showLegendKey val="0"/>
          <c:showVal val="0"/>
          <c:showCatName val="0"/>
          <c:showSerName val="0"/>
          <c:showPercent val="0"/>
          <c:showBubbleSize val="0"/>
        </c:dLbls>
        <c:gapWidth val="150"/>
        <c:shape val="box"/>
        <c:axId val="108951040"/>
        <c:axId val="163399936"/>
        <c:axId val="0"/>
      </c:bar3DChart>
      <c:catAx>
        <c:axId val="108951040"/>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63399936"/>
        <c:crosses val="autoZero"/>
        <c:auto val="1"/>
        <c:lblAlgn val="ctr"/>
        <c:lblOffset val="100"/>
        <c:noMultiLvlLbl val="0"/>
      </c:catAx>
      <c:valAx>
        <c:axId val="163399936"/>
        <c:scaling>
          <c:orientation val="minMax"/>
        </c:scaling>
        <c:delete val="0"/>
        <c:axPos val="l"/>
        <c:majorGridlines/>
        <c:numFmt formatCode="#,##0" sourceLinked="1"/>
        <c:majorTickMark val="out"/>
        <c:minorTickMark val="none"/>
        <c:tickLblPos val="nextTo"/>
        <c:crossAx val="108951040"/>
        <c:crosses val="autoZero"/>
        <c:crossBetween val="between"/>
      </c:valAx>
      <c:spPr>
        <a:noFill/>
        <a:ln w="25400">
          <a:noFill/>
        </a:ln>
      </c:spPr>
    </c:plotArea>
    <c:legend>
      <c:legendPos val="r"/>
      <c:layout>
        <c:manualLayout>
          <c:xMode val="edge"/>
          <c:yMode val="edge"/>
          <c:x val="0.51761045494313207"/>
          <c:y val="5.4727616061566953E-2"/>
          <c:w val="0.44446799919240992"/>
          <c:h val="0.12859241651397346"/>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111111111162E-2"/>
          <c:y val="0.35702453058752281"/>
          <c:w val="0.97147841880341956"/>
          <c:h val="0.54448844134867769"/>
        </c:manualLayout>
      </c:layout>
      <c:bar3DChart>
        <c:barDir val="col"/>
        <c:grouping val="clustered"/>
        <c:varyColors val="0"/>
        <c:ser>
          <c:idx val="0"/>
          <c:order val="0"/>
          <c:tx>
            <c:strRef>
              <c:f>'[procentebi SHedareba 2014.xls]212 sacdeli'!$E$6</c:f>
              <c:strCache>
                <c:ptCount val="1"/>
                <c:pt idx="0">
                  <c:v>212 yalbi fulis an fasiani qaRaldis damzadeba an gasaReba</c:v>
                </c:pt>
              </c:strCache>
            </c:strRef>
          </c:tx>
          <c:spPr>
            <a:solidFill>
              <a:srgbClr val="C00000"/>
            </a:solidFill>
            <a:scene3d>
              <a:camera prst="orthographicFront"/>
              <a:lightRig rig="threePt" dir="t"/>
            </a:scene3d>
            <a:sp3d>
              <a:bevelT/>
            </a:sp3d>
          </c:spPr>
          <c:invertIfNegative val="0"/>
          <c:dLbls>
            <c:dLbl>
              <c:idx val="0"/>
              <c:layout>
                <c:manualLayout>
                  <c:x val="4.0471814958394303E-2"/>
                  <c:y val="-3.0747948959210392E-2"/>
                </c:manualLayout>
              </c:layout>
              <c:showLegendKey val="0"/>
              <c:showVal val="1"/>
              <c:showCatName val="0"/>
              <c:showSerName val="0"/>
              <c:showPercent val="0"/>
              <c:showBubbleSize val="0"/>
            </c:dLbl>
            <c:dLbl>
              <c:idx val="1"/>
              <c:layout>
                <c:manualLayout>
                  <c:x val="4.2566365746019394E-2"/>
                  <c:y val="-3.3542976939203356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'[procentebi SHedareba 2014.xls]212 sacdeli'!$D$7:$D$8</c:f>
              <c:strCache>
                <c:ptCount val="2"/>
                <c:pt idx="0">
                  <c:v>2013 wlis ianvar-oqtomberi</c:v>
                </c:pt>
                <c:pt idx="1">
                  <c:v>2014 wlis ianvar-oqtomberi</c:v>
                </c:pt>
              </c:strCache>
            </c:strRef>
          </c:cat>
          <c:val>
            <c:numRef>
              <c:f>'[procentebi SHedareba 2014.xls]212 sacdeli'!$E$7:$E$8</c:f>
              <c:numCache>
                <c:formatCode>#,##0</c:formatCode>
                <c:ptCount val="2"/>
                <c:pt idx="0">
                  <c:v>14</c:v>
                </c:pt>
                <c:pt idx="1">
                  <c:v>22</c:v>
                </c:pt>
              </c:numCache>
            </c:numRef>
          </c:val>
        </c:ser>
        <c:dLbls>
          <c:showLegendKey val="0"/>
          <c:showVal val="0"/>
          <c:showCatName val="0"/>
          <c:showSerName val="0"/>
          <c:showPercent val="0"/>
          <c:showBubbleSize val="0"/>
        </c:dLbls>
        <c:gapWidth val="150"/>
        <c:shape val="box"/>
        <c:axId val="108952064"/>
        <c:axId val="163401664"/>
        <c:axId val="0"/>
      </c:bar3DChart>
      <c:catAx>
        <c:axId val="108952064"/>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63401664"/>
        <c:crosses val="autoZero"/>
        <c:auto val="1"/>
        <c:lblAlgn val="ctr"/>
        <c:lblOffset val="100"/>
        <c:noMultiLvlLbl val="0"/>
      </c:catAx>
      <c:valAx>
        <c:axId val="163401664"/>
        <c:scaling>
          <c:orientation val="minMax"/>
          <c:max val="30"/>
        </c:scaling>
        <c:delete val="0"/>
        <c:axPos val="l"/>
        <c:majorGridlines/>
        <c:numFmt formatCode="#,##0" sourceLinked="1"/>
        <c:majorTickMark val="out"/>
        <c:minorTickMark val="none"/>
        <c:tickLblPos val="nextTo"/>
        <c:crossAx val="108952064"/>
        <c:crosses val="autoZero"/>
        <c:crossBetween val="between"/>
      </c:valAx>
      <c:spPr>
        <a:noFill/>
        <a:ln w="25400">
          <a:noFill/>
        </a:ln>
      </c:spPr>
    </c:plotArea>
    <c:legend>
      <c:legendPos val="r"/>
      <c:layout>
        <c:manualLayout>
          <c:xMode val="edge"/>
          <c:yMode val="edge"/>
          <c:x val="1.5421445402799949E-2"/>
          <c:y val="0.20632672117908338"/>
          <c:w val="0.44981538461538462"/>
          <c:h val="9.4606046840299024E-2"/>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4985803520726931E-2"/>
          <c:y val="0.35898748233393946"/>
          <c:w val="0.95002839295854746"/>
          <c:h val="0.57570639006662627"/>
        </c:manualLayout>
      </c:layout>
      <c:bar3DChart>
        <c:barDir val="col"/>
        <c:grouping val="clustered"/>
        <c:varyColors val="0"/>
        <c:ser>
          <c:idx val="0"/>
          <c:order val="0"/>
          <c:tx>
            <c:strRef>
              <c:f>'212 sacdeli'!$E$6</c:f>
              <c:strCache>
                <c:ptCount val="1"/>
                <c:pt idx="0">
                  <c:v>212 yalbi fulis an fasiani qaRaldis damzadeba an gasaReba</c:v>
                </c:pt>
              </c:strCache>
            </c:strRef>
          </c:tx>
          <c:spPr>
            <a:solidFill>
              <a:srgbClr val="C00000"/>
            </a:solidFill>
            <a:scene3d>
              <a:camera prst="orthographicFront"/>
              <a:lightRig rig="threePt" dir="t"/>
            </a:scene3d>
            <a:sp3d>
              <a:bevelT/>
            </a:sp3d>
          </c:spPr>
          <c:invertIfNegative val="0"/>
          <c:dLbls>
            <c:dLbl>
              <c:idx val="0"/>
              <c:layout>
                <c:manualLayout>
                  <c:x val="3.4071550255536626E-2"/>
                  <c:y val="-2.5157232704402552E-2"/>
                </c:manualLayout>
              </c:layout>
              <c:showLegendKey val="0"/>
              <c:showVal val="1"/>
              <c:showCatName val="0"/>
              <c:showSerName val="0"/>
              <c:showPercent val="0"/>
              <c:showBubbleSize val="0"/>
            </c:dLbl>
            <c:dLbl>
              <c:idx val="1"/>
              <c:layout>
                <c:manualLayout>
                  <c:x val="4.0885860306643963E-2"/>
                  <c:y val="-2.5157232704402552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'212 sacdeli'!$D$7:$D$8</c:f>
              <c:strCache>
                <c:ptCount val="2"/>
                <c:pt idx="0">
                  <c:v>2013 wlis ianvar-oqtomberi</c:v>
                </c:pt>
                <c:pt idx="1">
                  <c:v>2014 wlis ianvar-oqtomberi</c:v>
                </c:pt>
              </c:strCache>
            </c:strRef>
          </c:cat>
          <c:val>
            <c:numRef>
              <c:f>'212 sacdeli'!$E$7:$E$8</c:f>
              <c:numCache>
                <c:formatCode>#,##0</c:formatCode>
                <c:ptCount val="2"/>
                <c:pt idx="0">
                  <c:v>11</c:v>
                </c:pt>
                <c:pt idx="1">
                  <c:v>12</c:v>
                </c:pt>
              </c:numCache>
            </c:numRef>
          </c:val>
        </c:ser>
        <c:dLbls>
          <c:showLegendKey val="0"/>
          <c:showVal val="1"/>
          <c:showCatName val="0"/>
          <c:showSerName val="0"/>
          <c:showPercent val="0"/>
          <c:showBubbleSize val="0"/>
        </c:dLbls>
        <c:gapWidth val="150"/>
        <c:shape val="box"/>
        <c:axId val="108630528"/>
        <c:axId val="163403392"/>
        <c:axId val="0"/>
      </c:bar3DChart>
      <c:catAx>
        <c:axId val="108630528"/>
        <c:scaling>
          <c:orientation val="minMax"/>
        </c:scaling>
        <c:delete val="0"/>
        <c:axPos val="b"/>
        <c:numFmt formatCode="General" sourceLinked="1"/>
        <c:majorTickMark val="none"/>
        <c:minorTickMark val="none"/>
        <c:tickLblPos val="nextTo"/>
        <c:txPr>
          <a:bodyPr/>
          <a:lstStyle/>
          <a:p>
            <a:pPr>
              <a:defRPr b="1">
                <a:latin typeface="Grigolia" pitchFamily="2" charset="0"/>
              </a:defRPr>
            </a:pPr>
            <a:endParaRPr lang="en-US"/>
          </a:p>
        </c:txPr>
        <c:crossAx val="163403392"/>
        <c:crosses val="autoZero"/>
        <c:auto val="1"/>
        <c:lblAlgn val="ctr"/>
        <c:lblOffset val="100"/>
        <c:noMultiLvlLbl val="0"/>
      </c:catAx>
      <c:valAx>
        <c:axId val="163403392"/>
        <c:scaling>
          <c:orientation val="minMax"/>
        </c:scaling>
        <c:delete val="0"/>
        <c:axPos val="l"/>
        <c:majorGridlines/>
        <c:numFmt formatCode="#,##0" sourceLinked="1"/>
        <c:majorTickMark val="out"/>
        <c:minorTickMark val="none"/>
        <c:tickLblPos val="nextTo"/>
        <c:crossAx val="108630528"/>
        <c:crosses val="autoZero"/>
        <c:crossBetween val="between"/>
      </c:valAx>
      <c:spPr>
        <a:noFill/>
        <a:ln w="25400">
          <a:noFill/>
        </a:ln>
      </c:spPr>
    </c:plotArea>
    <c:legend>
      <c:legendPos val="t"/>
      <c:layout>
        <c:manualLayout>
          <c:xMode val="edge"/>
          <c:yMode val="edge"/>
          <c:x val="9.6927350427350508E-3"/>
          <c:y val="0.20229936402180523"/>
          <c:w val="0.50458499331535756"/>
          <c:h val="7.674144505521717E-2"/>
        </c:manualLayout>
      </c:layout>
      <c:overlay val="0"/>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265899454988E-2"/>
          <c:y val="0.23135277777777777"/>
          <c:w val="0.97147839693115279"/>
          <c:h val="0.67087222222222265"/>
        </c:manualLayout>
      </c:layout>
      <c:bar3DChart>
        <c:barDir val="col"/>
        <c:grouping val="clustered"/>
        <c:varyColors val="0"/>
        <c:dLbls>
          <c:showLegendKey val="0"/>
          <c:showVal val="0"/>
          <c:showCatName val="0"/>
          <c:showSerName val="0"/>
          <c:showPercent val="0"/>
          <c:showBubbleSize val="0"/>
        </c:dLbls>
        <c:gapWidth val="150"/>
        <c:shape val="box"/>
        <c:axId val="108738048"/>
        <c:axId val="108274240"/>
        <c:axId val="0"/>
      </c:bar3DChart>
      <c:catAx>
        <c:axId val="108738048"/>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08274240"/>
        <c:crosses val="autoZero"/>
        <c:auto val="1"/>
        <c:lblAlgn val="ctr"/>
        <c:lblOffset val="100"/>
        <c:noMultiLvlLbl val="0"/>
      </c:catAx>
      <c:valAx>
        <c:axId val="108274240"/>
        <c:scaling>
          <c:orientation val="minMax"/>
        </c:scaling>
        <c:delete val="0"/>
        <c:axPos val="l"/>
        <c:majorGridlines/>
        <c:numFmt formatCode="#,##0" sourceLinked="1"/>
        <c:majorTickMark val="out"/>
        <c:minorTickMark val="none"/>
        <c:tickLblPos val="nextTo"/>
        <c:crossAx val="108738048"/>
        <c:crosses val="autoZero"/>
        <c:crossBetween val="between"/>
      </c:valAx>
      <c:spPr>
        <a:noFill/>
        <a:ln w="25400">
          <a:noFill/>
        </a:ln>
      </c:spPr>
    </c:plotArea>
    <c:legend>
      <c:legendPos val="r"/>
      <c:layout>
        <c:manualLayout>
          <c:xMode val="edge"/>
          <c:yMode val="edge"/>
          <c:x val="0.51761045494313207"/>
          <c:y val="5.4727616061566953E-2"/>
          <c:w val="0.44446799919240992"/>
          <c:h val="0.12859241651397346"/>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265899454971E-2"/>
          <c:y val="0.51573078703703656"/>
          <c:w val="0.97147839693115279"/>
          <c:h val="0.43028472222222297"/>
        </c:manualLayout>
      </c:layout>
      <c:bar3DChart>
        <c:barDir val="col"/>
        <c:grouping val="clustered"/>
        <c:varyColors val="0"/>
        <c:ser>
          <c:idx val="0"/>
          <c:order val="0"/>
          <c:tx>
            <c:strRef>
              <c:f>'332-342'!$E$6</c:f>
              <c:strCache>
                <c:ptCount val="1"/>
                <c:pt idx="0">
                  <c:v>332 muxliT (samsaxurebrivi uflebamosilebis borotad gamoyeneba)</c:v>
                </c:pt>
              </c:strCache>
            </c:strRef>
          </c:tx>
          <c:spPr>
            <a:solidFill>
              <a:srgbClr val="C00000"/>
            </a:solidFill>
            <a:scene3d>
              <a:camera prst="orthographicFront"/>
              <a:lightRig rig="threePt" dir="t"/>
            </a:scene3d>
            <a:sp3d>
              <a:bevelT/>
            </a:sp3d>
          </c:spPr>
          <c:invertIfNegative val="0"/>
          <c:dLbls>
            <c:dLbl>
              <c:idx val="0"/>
              <c:layout>
                <c:manualLayout>
                  <c:x val="1.4906832298136691E-2"/>
                  <c:y val="-1.6771488469601723E-2"/>
                </c:manualLayout>
              </c:layout>
              <c:showLegendKey val="0"/>
              <c:showVal val="1"/>
              <c:showCatName val="0"/>
              <c:showSerName val="0"/>
              <c:showPercent val="0"/>
              <c:showBubbleSize val="0"/>
            </c:dLbl>
            <c:dLbl>
              <c:idx val="1"/>
              <c:layout>
                <c:manualLayout>
                  <c:x val="1.3884807150035655E-2"/>
                  <c:y val="-1.1180992313067831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'332-342'!$D$7:$D$8</c:f>
              <c:strCache>
                <c:ptCount val="2"/>
                <c:pt idx="0">
                  <c:v>2013 wlis ianvar-oqtomberi</c:v>
                </c:pt>
                <c:pt idx="1">
                  <c:v>2014 wlis ianvar-oqtomberi</c:v>
                </c:pt>
              </c:strCache>
            </c:strRef>
          </c:cat>
          <c:val>
            <c:numRef>
              <c:f>'332-342'!$E$7:$E$8</c:f>
              <c:numCache>
                <c:formatCode>#,##0</c:formatCode>
                <c:ptCount val="2"/>
                <c:pt idx="0">
                  <c:v>11</c:v>
                </c:pt>
                <c:pt idx="1">
                  <c:v>9</c:v>
                </c:pt>
              </c:numCache>
            </c:numRef>
          </c:val>
        </c:ser>
        <c:ser>
          <c:idx val="1"/>
          <c:order val="1"/>
          <c:tx>
            <c:strRef>
              <c:f>'332-342'!$F$6</c:f>
              <c:strCache>
                <c:ptCount val="1"/>
                <c:pt idx="0">
                  <c:v>333 muxliT (samsaxurebrivi uflebamosilebis gadameteba)</c:v>
                </c:pt>
              </c:strCache>
            </c:strRef>
          </c:tx>
          <c:spPr>
            <a:solidFill>
              <a:srgbClr val="0070C0"/>
            </a:solidFill>
            <a:scene3d>
              <a:camera prst="orthographicFront"/>
              <a:lightRig rig="threePt" dir="t"/>
            </a:scene3d>
            <a:sp3d>
              <a:bevelT prst="relaxedInset"/>
            </a:sp3d>
          </c:spPr>
          <c:invertIfNegative val="0"/>
          <c:dLbls>
            <c:dLbl>
              <c:idx val="0"/>
              <c:layout>
                <c:manualLayout>
                  <c:x val="1.9875776397515629E-2"/>
                  <c:y val="-1.9566736547868693E-2"/>
                </c:manualLayout>
              </c:layout>
              <c:showLegendKey val="0"/>
              <c:showVal val="1"/>
              <c:showCatName val="0"/>
              <c:showSerName val="0"/>
              <c:showPercent val="0"/>
              <c:showBubbleSize val="0"/>
            </c:dLbl>
            <c:dLbl>
              <c:idx val="1"/>
              <c:layout>
                <c:manualLayout>
                  <c:x val="1.0781937573788406E-2"/>
                  <c:y val="-1.6771488469601723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'332-342'!$D$7:$D$8</c:f>
              <c:strCache>
                <c:ptCount val="2"/>
                <c:pt idx="0">
                  <c:v>2013 wlis ianvar-oqtomberi</c:v>
                </c:pt>
                <c:pt idx="1">
                  <c:v>2014 wlis ianvar-oqtomberi</c:v>
                </c:pt>
              </c:strCache>
            </c:strRef>
          </c:cat>
          <c:val>
            <c:numRef>
              <c:f>'332-342'!$F$7:$F$8</c:f>
              <c:numCache>
                <c:formatCode>General</c:formatCode>
                <c:ptCount val="2"/>
                <c:pt idx="0" formatCode="#,##0">
                  <c:v>3</c:v>
                </c:pt>
              </c:numCache>
            </c:numRef>
          </c:val>
        </c:ser>
        <c:ser>
          <c:idx val="2"/>
          <c:order val="2"/>
          <c:tx>
            <c:strRef>
              <c:f>'332-342'!$G$6</c:f>
              <c:strCache>
                <c:ptCount val="1"/>
                <c:pt idx="0">
                  <c:v>337 muxliT (samewarmeo saqmianobaSi ukanono monawileoba)</c:v>
                </c:pt>
              </c:strCache>
            </c:strRef>
          </c:tx>
          <c:spPr>
            <a:solidFill>
              <a:srgbClr val="FFFF00"/>
            </a:solidFill>
            <a:ln>
              <a:solidFill>
                <a:srgbClr val="FFFF00"/>
              </a:solidFill>
            </a:ln>
            <a:scene3d>
              <a:camera prst="orthographicFront"/>
              <a:lightRig rig="threePt" dir="t"/>
            </a:scene3d>
            <a:sp3d>
              <a:bevelT/>
            </a:sp3d>
          </c:spPr>
          <c:invertIfNegative val="0"/>
          <c:dLbls>
            <c:dLbl>
              <c:idx val="1"/>
              <c:layout>
                <c:manualLayout>
                  <c:x val="9.9132589838909491E-3"/>
                  <c:y val="-1.3976240391334731E-2"/>
                </c:manualLayout>
              </c:layout>
              <c:showLegendKey val="0"/>
              <c:showVal val="1"/>
              <c:showCatName val="0"/>
              <c:showSerName val="0"/>
              <c:showPercent val="0"/>
              <c:showBubbleSize val="0"/>
            </c:dLbl>
            <c:txPr>
              <a:bodyPr/>
              <a:lstStyle/>
              <a:p>
                <a:pPr>
                  <a:defRPr sz="1200" b="1">
                    <a:latin typeface="Arial" pitchFamily="34" charset="0"/>
                    <a:cs typeface="Arial" pitchFamily="34" charset="0"/>
                  </a:defRPr>
                </a:pPr>
                <a:endParaRPr lang="en-US"/>
              </a:p>
            </c:txPr>
            <c:showLegendKey val="0"/>
            <c:showVal val="1"/>
            <c:showCatName val="0"/>
            <c:showSerName val="0"/>
            <c:showPercent val="0"/>
            <c:showBubbleSize val="0"/>
            <c:showLeaderLines val="0"/>
          </c:dLbls>
          <c:cat>
            <c:strRef>
              <c:f>'332-342'!$D$7:$D$8</c:f>
              <c:strCache>
                <c:ptCount val="2"/>
                <c:pt idx="0">
                  <c:v>2013 wlis ianvar-oqtomberi</c:v>
                </c:pt>
                <c:pt idx="1">
                  <c:v>2014 wlis ianvar-oqtomberi</c:v>
                </c:pt>
              </c:strCache>
            </c:strRef>
          </c:cat>
          <c:val>
            <c:numRef>
              <c:f>'332-342'!$G$7:$G$8</c:f>
              <c:numCache>
                <c:formatCode>General</c:formatCode>
                <c:ptCount val="2"/>
                <c:pt idx="0" formatCode="#,##0">
                  <c:v>1</c:v>
                </c:pt>
              </c:numCache>
            </c:numRef>
          </c:val>
        </c:ser>
        <c:ser>
          <c:idx val="3"/>
          <c:order val="3"/>
          <c:tx>
            <c:strRef>
              <c:f>'332-342'!$H$6</c:f>
              <c:strCache>
                <c:ptCount val="1"/>
                <c:pt idx="0">
                  <c:v>338 muxliT (qrTamis aReba)</c:v>
                </c:pt>
              </c:strCache>
            </c:strRef>
          </c:tx>
          <c:spPr>
            <a:solidFill>
              <a:srgbClr val="7030A0"/>
            </a:solidFill>
            <a:scene3d>
              <a:camera prst="orthographicFront"/>
              <a:lightRig rig="threePt" dir="t"/>
            </a:scene3d>
            <a:sp3d>
              <a:bevelT/>
            </a:sp3d>
          </c:spPr>
          <c:invertIfNegative val="0"/>
          <c:dLbls>
            <c:dLbl>
              <c:idx val="0"/>
              <c:layout>
                <c:manualLayout>
                  <c:x val="1.4869888475836441E-2"/>
                  <c:y val="-1.3976240391334731E-2"/>
                </c:manualLayout>
              </c:layout>
              <c:showLegendKey val="0"/>
              <c:showVal val="1"/>
              <c:showCatName val="0"/>
              <c:showSerName val="0"/>
              <c:showPercent val="0"/>
              <c:showBubbleSize val="0"/>
            </c:dLbl>
            <c:dLbl>
              <c:idx val="1"/>
              <c:layout>
                <c:manualLayout>
                  <c:x val="1.1152416356877323E-2"/>
                  <c:y val="-1.6771488469601723E-2"/>
                </c:manualLayout>
              </c:layout>
              <c:showLegendKey val="0"/>
              <c:showVal val="1"/>
              <c:showCatName val="0"/>
              <c:showSerName val="0"/>
              <c:showPercent val="0"/>
              <c:showBubbleSize val="0"/>
            </c:dLbl>
            <c:txPr>
              <a:bodyPr/>
              <a:lstStyle/>
              <a:p>
                <a:pPr>
                  <a:defRPr sz="1200" b="1">
                    <a:latin typeface="Arial" pitchFamily="34" charset="0"/>
                    <a:cs typeface="Arial" pitchFamily="34" charset="0"/>
                  </a:defRPr>
                </a:pPr>
                <a:endParaRPr lang="en-US"/>
              </a:p>
            </c:txPr>
            <c:showLegendKey val="0"/>
            <c:showVal val="1"/>
            <c:showCatName val="0"/>
            <c:showSerName val="0"/>
            <c:showPercent val="0"/>
            <c:showBubbleSize val="0"/>
            <c:showLeaderLines val="0"/>
          </c:dLbls>
          <c:cat>
            <c:strRef>
              <c:f>'332-342'!$D$7:$D$8</c:f>
              <c:strCache>
                <c:ptCount val="2"/>
                <c:pt idx="0">
                  <c:v>2013 wlis ianvar-oqtomberi</c:v>
                </c:pt>
                <c:pt idx="1">
                  <c:v>2014 wlis ianvar-oqtomberi</c:v>
                </c:pt>
              </c:strCache>
            </c:strRef>
          </c:cat>
          <c:val>
            <c:numRef>
              <c:f>'332-342'!$H$7:$H$8</c:f>
              <c:numCache>
                <c:formatCode>#,##0</c:formatCode>
                <c:ptCount val="2"/>
                <c:pt idx="0">
                  <c:v>50</c:v>
                </c:pt>
                <c:pt idx="1">
                  <c:v>38</c:v>
                </c:pt>
              </c:numCache>
            </c:numRef>
          </c:val>
        </c:ser>
        <c:ser>
          <c:idx val="4"/>
          <c:order val="4"/>
          <c:tx>
            <c:strRef>
              <c:f>'332-342'!$I$6</c:f>
              <c:strCache>
                <c:ptCount val="1"/>
                <c:pt idx="0">
                  <c:v>341 muxliT (samsaxurebrivi siyalbe)</c:v>
                </c:pt>
              </c:strCache>
            </c:strRef>
          </c:tx>
          <c:spPr>
            <a:solidFill>
              <a:schemeClr val="accent6"/>
            </a:solidFill>
            <a:scene3d>
              <a:camera prst="orthographicFront"/>
              <a:lightRig rig="threePt" dir="t"/>
            </a:scene3d>
            <a:sp3d>
              <a:bevelT/>
            </a:sp3d>
          </c:spPr>
          <c:invertIfNegative val="0"/>
          <c:dLbls>
            <c:dLbl>
              <c:idx val="0"/>
              <c:layout>
                <c:manualLayout>
                  <c:x val="1.7348203221809171E-2"/>
                  <c:y val="-1.1180992313067831E-2"/>
                </c:manualLayout>
              </c:layout>
              <c:showLegendKey val="0"/>
              <c:showVal val="1"/>
              <c:showCatName val="0"/>
              <c:showSerName val="0"/>
              <c:showPercent val="0"/>
              <c:showBubbleSize val="0"/>
            </c:dLbl>
            <c:dLbl>
              <c:idx val="1"/>
              <c:layout>
                <c:manualLayout>
                  <c:x val="1.1152318785430725E-2"/>
                  <c:y val="-1.1180992313067831E-2"/>
                </c:manualLayout>
              </c:layout>
              <c:showLegendKey val="0"/>
              <c:showVal val="1"/>
              <c:showCatName val="0"/>
              <c:showSerName val="0"/>
              <c:showPercent val="0"/>
              <c:showBubbleSize val="0"/>
            </c:dLbl>
            <c:txPr>
              <a:bodyPr/>
              <a:lstStyle/>
              <a:p>
                <a:pPr>
                  <a:defRPr sz="1200" b="1">
                    <a:latin typeface="Arial" pitchFamily="34" charset="0"/>
                    <a:cs typeface="Arial" pitchFamily="34" charset="0"/>
                  </a:defRPr>
                </a:pPr>
                <a:endParaRPr lang="en-US"/>
              </a:p>
            </c:txPr>
            <c:showLegendKey val="0"/>
            <c:showVal val="1"/>
            <c:showCatName val="0"/>
            <c:showSerName val="0"/>
            <c:showPercent val="0"/>
            <c:showBubbleSize val="0"/>
            <c:showLeaderLines val="0"/>
          </c:dLbls>
          <c:cat>
            <c:strRef>
              <c:f>'332-342'!$D$7:$D$8</c:f>
              <c:strCache>
                <c:ptCount val="2"/>
                <c:pt idx="0">
                  <c:v>2013 wlis ianvar-oqtomberi</c:v>
                </c:pt>
                <c:pt idx="1">
                  <c:v>2014 wlis ianvar-oqtomberi</c:v>
                </c:pt>
              </c:strCache>
            </c:strRef>
          </c:cat>
          <c:val>
            <c:numRef>
              <c:f>'332-342'!$I$7:$I$8</c:f>
              <c:numCache>
                <c:formatCode>#,##0</c:formatCode>
                <c:ptCount val="2"/>
                <c:pt idx="0">
                  <c:v>9</c:v>
                </c:pt>
                <c:pt idx="1">
                  <c:v>3</c:v>
                </c:pt>
              </c:numCache>
            </c:numRef>
          </c:val>
        </c:ser>
        <c:ser>
          <c:idx val="5"/>
          <c:order val="5"/>
          <c:tx>
            <c:strRef>
              <c:f>'332-342'!$J$6</c:f>
              <c:strCache>
                <c:ptCount val="1"/>
                <c:pt idx="0">
                  <c:v>342 muxliT (samsaxurebrivi gulgriloba)</c:v>
                </c:pt>
              </c:strCache>
            </c:strRef>
          </c:tx>
          <c:spPr>
            <a:solidFill>
              <a:srgbClr val="92D050"/>
            </a:solidFill>
            <a:scene3d>
              <a:camera prst="orthographicFront"/>
              <a:lightRig rig="threePt" dir="t"/>
            </a:scene3d>
            <a:sp3d>
              <a:bevelT/>
            </a:sp3d>
          </c:spPr>
          <c:invertIfNegative val="0"/>
          <c:dLbls>
            <c:dLbl>
              <c:idx val="1"/>
              <c:layout>
                <c:manualLayout>
                  <c:x val="1.4869888475836441E-2"/>
                  <c:y val="-1.1180992313067831E-2"/>
                </c:manualLayout>
              </c:layout>
              <c:showLegendKey val="0"/>
              <c:showVal val="1"/>
              <c:showCatName val="0"/>
              <c:showSerName val="0"/>
              <c:showPercent val="0"/>
              <c:showBubbleSize val="0"/>
            </c:dLbl>
            <c:txPr>
              <a:bodyPr/>
              <a:lstStyle/>
              <a:p>
                <a:pPr>
                  <a:defRPr sz="1200" b="1">
                    <a:latin typeface="Arial" pitchFamily="34" charset="0"/>
                    <a:cs typeface="Arial" pitchFamily="34" charset="0"/>
                  </a:defRPr>
                </a:pPr>
                <a:endParaRPr lang="en-US"/>
              </a:p>
            </c:txPr>
            <c:showLegendKey val="0"/>
            <c:showVal val="1"/>
            <c:showCatName val="0"/>
            <c:showSerName val="0"/>
            <c:showPercent val="0"/>
            <c:showBubbleSize val="0"/>
            <c:showLeaderLines val="0"/>
          </c:dLbls>
          <c:cat>
            <c:strRef>
              <c:f>'332-342'!$D$7:$D$8</c:f>
              <c:strCache>
                <c:ptCount val="2"/>
                <c:pt idx="0">
                  <c:v>2013 wlis ianvar-oqtomberi</c:v>
                </c:pt>
                <c:pt idx="1">
                  <c:v>2014 wlis ianvar-oqtomberi</c:v>
                </c:pt>
              </c:strCache>
            </c:strRef>
          </c:cat>
          <c:val>
            <c:numRef>
              <c:f>'332-342'!$J$7:$J$8</c:f>
              <c:numCache>
                <c:formatCode>#,##0</c:formatCode>
                <c:ptCount val="2"/>
                <c:pt idx="0">
                  <c:v>5</c:v>
                </c:pt>
                <c:pt idx="1">
                  <c:v>5</c:v>
                </c:pt>
              </c:numCache>
            </c:numRef>
          </c:val>
        </c:ser>
        <c:dLbls>
          <c:showLegendKey val="0"/>
          <c:showVal val="0"/>
          <c:showCatName val="0"/>
          <c:showSerName val="0"/>
          <c:showPercent val="0"/>
          <c:showBubbleSize val="0"/>
        </c:dLbls>
        <c:gapWidth val="150"/>
        <c:shape val="box"/>
        <c:axId val="108739072"/>
        <c:axId val="108275968"/>
        <c:axId val="0"/>
      </c:bar3DChart>
      <c:catAx>
        <c:axId val="108739072"/>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08275968"/>
        <c:crosses val="autoZero"/>
        <c:auto val="1"/>
        <c:lblAlgn val="ctr"/>
        <c:lblOffset val="100"/>
        <c:noMultiLvlLbl val="0"/>
      </c:catAx>
      <c:valAx>
        <c:axId val="108275968"/>
        <c:scaling>
          <c:orientation val="minMax"/>
        </c:scaling>
        <c:delete val="0"/>
        <c:axPos val="l"/>
        <c:majorGridlines/>
        <c:numFmt formatCode="#,##0" sourceLinked="1"/>
        <c:majorTickMark val="out"/>
        <c:minorTickMark val="none"/>
        <c:tickLblPos val="nextTo"/>
        <c:crossAx val="108739072"/>
        <c:crosses val="autoZero"/>
        <c:crossBetween val="between"/>
      </c:valAx>
      <c:spPr>
        <a:noFill/>
        <a:ln w="25400">
          <a:noFill/>
        </a:ln>
      </c:spPr>
    </c:plotArea>
    <c:legend>
      <c:legendPos val="r"/>
      <c:layout>
        <c:manualLayout>
          <c:xMode val="edge"/>
          <c:yMode val="edge"/>
          <c:x val="0"/>
          <c:y val="0.23535162037037036"/>
          <c:w val="1"/>
          <c:h val="0.23478032407407406"/>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blipFill>
          <a:blip xmlns:r="http://schemas.openxmlformats.org/officeDocument/2006/relationships" r:embed="rId1"/>
          <a:tile tx="0" ty="0" sx="100000" sy="100000" flip="none" algn="tl"/>
        </a:blip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2.1411265899454971E-2"/>
          <c:y val="0.49456412037037095"/>
          <c:w val="0.97147839693115279"/>
          <c:h val="0.45145138888888892"/>
        </c:manualLayout>
      </c:layout>
      <c:bar3DChart>
        <c:barDir val="col"/>
        <c:grouping val="clustered"/>
        <c:varyColors val="0"/>
        <c:ser>
          <c:idx val="0"/>
          <c:order val="0"/>
          <c:tx>
            <c:strRef>
              <c:f>'332-342'!$E$6</c:f>
              <c:strCache>
                <c:ptCount val="1"/>
                <c:pt idx="0">
                  <c:v>332 muxliT (samsaxurebrivi uflebamosilebis borotad gamoyeneba)</c:v>
                </c:pt>
              </c:strCache>
            </c:strRef>
          </c:tx>
          <c:spPr>
            <a:solidFill>
              <a:srgbClr val="C00000"/>
            </a:solidFill>
            <a:scene3d>
              <a:camera prst="orthographicFront"/>
              <a:lightRig rig="threePt" dir="t"/>
            </a:scene3d>
            <a:sp3d>
              <a:bevelT/>
            </a:sp3d>
          </c:spPr>
          <c:invertIfNegative val="0"/>
          <c:dLbls>
            <c:dLbl>
              <c:idx val="0"/>
              <c:layout>
                <c:manualLayout>
                  <c:x val="1.3998250218722705E-2"/>
                  <c:y val="-1.1180992313067831E-2"/>
                </c:manualLayout>
              </c:layout>
              <c:showLegendKey val="0"/>
              <c:showVal val="1"/>
              <c:showCatName val="0"/>
              <c:showSerName val="0"/>
              <c:showPercent val="0"/>
              <c:showBubbleSize val="0"/>
            </c:dLbl>
            <c:dLbl>
              <c:idx val="1"/>
              <c:layout>
                <c:manualLayout>
                  <c:x val="1.2844825005239424E-2"/>
                  <c:y val="-1.6771488469601723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'332-342'!$D$7:$D$8</c:f>
              <c:strCache>
                <c:ptCount val="2"/>
                <c:pt idx="0">
                  <c:v>2013 wlis ianvar-oqtomberi</c:v>
                </c:pt>
                <c:pt idx="1">
                  <c:v>2014 wlis ianvar-oqtomberi</c:v>
                </c:pt>
              </c:strCache>
            </c:strRef>
          </c:cat>
          <c:val>
            <c:numRef>
              <c:f>'332-342'!$E$7:$E$8</c:f>
              <c:numCache>
                <c:formatCode>#,##0</c:formatCode>
                <c:ptCount val="2"/>
                <c:pt idx="0">
                  <c:v>21</c:v>
                </c:pt>
                <c:pt idx="1">
                  <c:v>12</c:v>
                </c:pt>
              </c:numCache>
            </c:numRef>
          </c:val>
        </c:ser>
        <c:ser>
          <c:idx val="1"/>
          <c:order val="1"/>
          <c:tx>
            <c:strRef>
              <c:f>'332-342'!$F$6</c:f>
              <c:strCache>
                <c:ptCount val="1"/>
                <c:pt idx="0">
                  <c:v>333 muxliT (samsaxurebrivi uflebamosilebis gadameteba)</c:v>
                </c:pt>
              </c:strCache>
            </c:strRef>
          </c:tx>
          <c:spPr>
            <a:solidFill>
              <a:srgbClr val="0070C0"/>
            </a:solidFill>
            <a:scene3d>
              <a:camera prst="orthographicFront"/>
              <a:lightRig rig="threePt" dir="t"/>
            </a:scene3d>
            <a:sp3d>
              <a:bevelT prst="relaxedInset"/>
            </a:sp3d>
          </c:spPr>
          <c:invertIfNegative val="0"/>
          <c:dLbls>
            <c:dLbl>
              <c:idx val="0"/>
              <c:layout>
                <c:manualLayout>
                  <c:x val="2.0081015884575299E-2"/>
                  <c:y val="-2.2361984626135582E-2"/>
                </c:manualLayout>
              </c:layout>
              <c:showLegendKey val="0"/>
              <c:showVal val="1"/>
              <c:showCatName val="0"/>
              <c:showSerName val="0"/>
              <c:showPercent val="0"/>
              <c:showBubbleSize val="0"/>
            </c:dLbl>
            <c:dLbl>
              <c:idx val="1"/>
              <c:layout>
                <c:manualLayout>
                  <c:x val="1.2160015169206511E-2"/>
                  <c:y val="-1.1180992313067831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'332-342'!$D$7:$D$8</c:f>
              <c:strCache>
                <c:ptCount val="2"/>
                <c:pt idx="0">
                  <c:v>2013 wlis ianvar-oqtomberi</c:v>
                </c:pt>
                <c:pt idx="1">
                  <c:v>2014 wlis ianvar-oqtomberi</c:v>
                </c:pt>
              </c:strCache>
            </c:strRef>
          </c:cat>
          <c:val>
            <c:numRef>
              <c:f>'332-342'!$F$7:$F$8</c:f>
              <c:numCache>
                <c:formatCode>#,##0</c:formatCode>
                <c:ptCount val="2"/>
                <c:pt idx="0">
                  <c:v>4</c:v>
                </c:pt>
                <c:pt idx="1">
                  <c:v>5</c:v>
                </c:pt>
              </c:numCache>
            </c:numRef>
          </c:val>
        </c:ser>
        <c:ser>
          <c:idx val="2"/>
          <c:order val="2"/>
          <c:tx>
            <c:strRef>
              <c:f>'332-342'!$G$6</c:f>
              <c:strCache>
                <c:ptCount val="1"/>
                <c:pt idx="0">
                  <c:v>337 muxliT (samewarmeo saqmianobaSi ukanono monawileoba)</c:v>
                </c:pt>
              </c:strCache>
            </c:strRef>
          </c:tx>
          <c:spPr>
            <a:solidFill>
              <a:srgbClr val="FFFF00"/>
            </a:solidFill>
            <a:scene3d>
              <a:camera prst="orthographicFront"/>
              <a:lightRig rig="threePt" dir="t"/>
            </a:scene3d>
            <a:sp3d>
              <a:bevelT/>
            </a:sp3d>
          </c:spPr>
          <c:invertIfNegative val="0"/>
          <c:dLbls>
            <c:dLbl>
              <c:idx val="0"/>
              <c:layout>
                <c:manualLayout>
                  <c:x val="7.6045627376425924E-3"/>
                  <c:y val="-8.3857442348009206E-3"/>
                </c:manualLayout>
              </c:layout>
              <c:showLegendKey val="0"/>
              <c:showVal val="1"/>
              <c:showCatName val="0"/>
              <c:showSerName val="0"/>
              <c:showPercent val="0"/>
              <c:showBubbleSize val="0"/>
            </c:dLbl>
            <c:dLbl>
              <c:idx val="1"/>
              <c:layout>
                <c:manualLayout>
                  <c:x val="7.6045627376426931E-3"/>
                  <c:y val="-8.3857442348009206E-3"/>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'332-342'!$D$7:$D$8</c:f>
              <c:strCache>
                <c:ptCount val="2"/>
                <c:pt idx="0">
                  <c:v>2013 wlis ianvar-oqtomberi</c:v>
                </c:pt>
                <c:pt idx="1">
                  <c:v>2014 wlis ianvar-oqtomberi</c:v>
                </c:pt>
              </c:strCache>
            </c:strRef>
          </c:cat>
          <c:val>
            <c:numRef>
              <c:f>'332-342'!$G$7:$G$8</c:f>
              <c:numCache>
                <c:formatCode>General</c:formatCode>
                <c:ptCount val="2"/>
                <c:pt idx="0" formatCode="#,##0">
                  <c:v>2</c:v>
                </c:pt>
              </c:numCache>
            </c:numRef>
          </c:val>
        </c:ser>
        <c:ser>
          <c:idx val="3"/>
          <c:order val="3"/>
          <c:tx>
            <c:strRef>
              <c:f>'332-342'!$H$6</c:f>
              <c:strCache>
                <c:ptCount val="1"/>
                <c:pt idx="0">
                  <c:v>338 muxliT (qrTamis aReba)</c:v>
                </c:pt>
              </c:strCache>
            </c:strRef>
          </c:tx>
          <c:spPr>
            <a:solidFill>
              <a:srgbClr val="7030A0"/>
            </a:solidFill>
            <a:scene3d>
              <a:camera prst="orthographicFront"/>
              <a:lightRig rig="threePt" dir="t"/>
            </a:scene3d>
            <a:sp3d>
              <a:bevelT/>
            </a:sp3d>
          </c:spPr>
          <c:invertIfNegative val="0"/>
          <c:dLbls>
            <c:dLbl>
              <c:idx val="0"/>
              <c:layout>
                <c:manualLayout>
                  <c:x val="1.7743979721166089E-2"/>
                  <c:y val="-1.3976240391334731E-2"/>
                </c:manualLayout>
              </c:layout>
              <c:showLegendKey val="0"/>
              <c:showVal val="1"/>
              <c:showCatName val="0"/>
              <c:showSerName val="0"/>
              <c:showPercent val="0"/>
              <c:showBubbleSize val="0"/>
            </c:dLbl>
            <c:dLbl>
              <c:idx val="1"/>
              <c:layout>
                <c:manualLayout>
                  <c:x val="1.3941598554933625E-2"/>
                  <c:y val="-1.1180992313067831E-2"/>
                </c:manualLayout>
              </c:layout>
              <c:showLegendKey val="0"/>
              <c:showVal val="1"/>
              <c:showCatName val="0"/>
              <c:showSerName val="0"/>
              <c:showPercent val="0"/>
              <c:showBubbleSize val="0"/>
            </c:dLbl>
            <c:spPr>
              <a:scene3d>
                <a:camera prst="orthographicFront"/>
                <a:lightRig rig="threePt" dir="t"/>
              </a:scene3d>
              <a:sp3d prstMaterial="matte"/>
            </c:spPr>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'332-342'!$D$7:$D$8</c:f>
              <c:strCache>
                <c:ptCount val="2"/>
                <c:pt idx="0">
                  <c:v>2013 wlis ianvar-oqtomberi</c:v>
                </c:pt>
                <c:pt idx="1">
                  <c:v>2014 wlis ianvar-oqtomberi</c:v>
                </c:pt>
              </c:strCache>
            </c:strRef>
          </c:cat>
          <c:val>
            <c:numRef>
              <c:f>'332-342'!$H$7:$H$8</c:f>
              <c:numCache>
                <c:formatCode>#,##0</c:formatCode>
                <c:ptCount val="2"/>
                <c:pt idx="0">
                  <c:v>38</c:v>
                </c:pt>
                <c:pt idx="1">
                  <c:v>24</c:v>
                </c:pt>
              </c:numCache>
            </c:numRef>
          </c:val>
        </c:ser>
        <c:ser>
          <c:idx val="4"/>
          <c:order val="4"/>
          <c:tx>
            <c:strRef>
              <c:f>'332-342'!$I$6</c:f>
              <c:strCache>
                <c:ptCount val="1"/>
                <c:pt idx="0">
                  <c:v>341 muxliT (samsaxurebrivi siyalbe)</c:v>
                </c:pt>
              </c:strCache>
            </c:strRef>
          </c:tx>
          <c:spPr>
            <a:solidFill>
              <a:schemeClr val="accent6"/>
            </a:solidFill>
            <a:scene3d>
              <a:camera prst="orthographicFront"/>
              <a:lightRig rig="threePt" dir="t"/>
            </a:scene3d>
            <a:sp3d>
              <a:bevelT/>
            </a:sp3d>
          </c:spPr>
          <c:invertIfNegative val="0"/>
          <c:dLbls>
            <c:dLbl>
              <c:idx val="0"/>
              <c:layout>
                <c:manualLayout>
                  <c:x val="1.3941698352344739E-2"/>
                  <c:y val="-8.3857442348009206E-3"/>
                </c:manualLayout>
              </c:layout>
              <c:showLegendKey val="0"/>
              <c:showVal val="1"/>
              <c:showCatName val="0"/>
              <c:showSerName val="0"/>
              <c:showPercent val="0"/>
              <c:showBubbleSize val="0"/>
            </c:dLbl>
            <c:dLbl>
              <c:idx val="1"/>
              <c:layout>
                <c:manualLayout>
                  <c:x val="1.5209125475285225E-2"/>
                  <c:y val="-1.3976240391334679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'332-342'!$D$7:$D$8</c:f>
              <c:strCache>
                <c:ptCount val="2"/>
                <c:pt idx="0">
                  <c:v>2013 wlis ianvar-oqtomberi</c:v>
                </c:pt>
                <c:pt idx="1">
                  <c:v>2014 wlis ianvar-oqtomberi</c:v>
                </c:pt>
              </c:strCache>
            </c:strRef>
          </c:cat>
          <c:val>
            <c:numRef>
              <c:f>'332-342'!$I$7:$I$8</c:f>
              <c:numCache>
                <c:formatCode>#,##0</c:formatCode>
                <c:ptCount val="2"/>
                <c:pt idx="0">
                  <c:v>23</c:v>
                </c:pt>
                <c:pt idx="1">
                  <c:v>18</c:v>
                </c:pt>
              </c:numCache>
            </c:numRef>
          </c:val>
        </c:ser>
        <c:ser>
          <c:idx val="5"/>
          <c:order val="5"/>
          <c:tx>
            <c:strRef>
              <c:f>'332-342'!$J$6</c:f>
              <c:strCache>
                <c:ptCount val="1"/>
                <c:pt idx="0">
                  <c:v>342 muxliT (samsaxurebrivi gulgriloba)</c:v>
                </c:pt>
              </c:strCache>
            </c:strRef>
          </c:tx>
          <c:spPr>
            <a:solidFill>
              <a:srgbClr val="92D050"/>
            </a:solidFill>
            <a:scene3d>
              <a:camera prst="orthographicFront"/>
              <a:lightRig rig="threePt" dir="t"/>
            </a:scene3d>
            <a:sp3d>
              <a:bevelT/>
            </a:sp3d>
          </c:spPr>
          <c:invertIfNegative val="0"/>
          <c:dLbls>
            <c:dLbl>
              <c:idx val="0"/>
              <c:layout>
                <c:manualLayout>
                  <c:x val="1.6476552598225603E-2"/>
                  <c:y val="-1.1180992313067831E-2"/>
                </c:manualLayout>
              </c:layout>
              <c:showLegendKey val="0"/>
              <c:showVal val="1"/>
              <c:showCatName val="0"/>
              <c:showSerName val="0"/>
              <c:showPercent val="0"/>
              <c:showBubbleSize val="0"/>
            </c:dLbl>
            <c:dLbl>
              <c:idx val="1"/>
              <c:layout>
                <c:manualLayout>
                  <c:x val="1.3941698352344739E-2"/>
                  <c:y val="-1.6771488469601723E-2"/>
                </c:manualLayout>
              </c:layout>
              <c:showLegendKey val="0"/>
              <c:showVal val="1"/>
              <c:showCatName val="0"/>
              <c:showSerName val="0"/>
              <c:showPercent val="0"/>
              <c:showBubbleSize val="0"/>
            </c:dLbl>
            <c:txPr>
              <a:bodyPr/>
              <a:lstStyle/>
              <a:p>
                <a:pPr>
                  <a:defRPr sz="12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'332-342'!$D$7:$D$8</c:f>
              <c:strCache>
                <c:ptCount val="2"/>
                <c:pt idx="0">
                  <c:v>2013 wlis ianvar-oqtomberi</c:v>
                </c:pt>
                <c:pt idx="1">
                  <c:v>2014 wlis ianvar-oqtomberi</c:v>
                </c:pt>
              </c:strCache>
            </c:strRef>
          </c:cat>
          <c:val>
            <c:numRef>
              <c:f>'332-342'!$J$7:$J$8</c:f>
              <c:numCache>
                <c:formatCode>#,##0</c:formatCode>
                <c:ptCount val="2"/>
                <c:pt idx="0">
                  <c:v>14</c:v>
                </c:pt>
                <c:pt idx="1">
                  <c:v>11</c:v>
                </c:pt>
              </c:numCache>
            </c:numRef>
          </c:val>
        </c:ser>
        <c:dLbls>
          <c:showLegendKey val="0"/>
          <c:showVal val="0"/>
          <c:showCatName val="0"/>
          <c:showSerName val="0"/>
          <c:showPercent val="0"/>
          <c:showBubbleSize val="0"/>
        </c:dLbls>
        <c:gapWidth val="150"/>
        <c:shape val="box"/>
        <c:axId val="108740096"/>
        <c:axId val="108277696"/>
        <c:axId val="0"/>
      </c:bar3DChart>
      <c:catAx>
        <c:axId val="108740096"/>
        <c:scaling>
          <c:orientation val="minMax"/>
        </c:scaling>
        <c:delete val="0"/>
        <c:axPos val="b"/>
        <c:numFmt formatCode="General" sourceLinked="1"/>
        <c:majorTickMark val="out"/>
        <c:minorTickMark val="none"/>
        <c:tickLblPos val="nextTo"/>
        <c:spPr>
          <a:ln w="3175">
            <a:noFill/>
          </a:ln>
        </c:spPr>
        <c:txPr>
          <a:bodyPr/>
          <a:lstStyle/>
          <a:p>
            <a:pPr>
              <a:defRPr b="1">
                <a:latin typeface="Grigolia" pitchFamily="2" charset="0"/>
              </a:defRPr>
            </a:pPr>
            <a:endParaRPr lang="en-US"/>
          </a:p>
        </c:txPr>
        <c:crossAx val="108277696"/>
        <c:crosses val="autoZero"/>
        <c:auto val="1"/>
        <c:lblAlgn val="ctr"/>
        <c:lblOffset val="100"/>
        <c:noMultiLvlLbl val="0"/>
      </c:catAx>
      <c:valAx>
        <c:axId val="108277696"/>
        <c:scaling>
          <c:orientation val="minMax"/>
        </c:scaling>
        <c:delete val="0"/>
        <c:axPos val="l"/>
        <c:majorGridlines/>
        <c:numFmt formatCode="#,##0" sourceLinked="1"/>
        <c:majorTickMark val="out"/>
        <c:minorTickMark val="none"/>
        <c:tickLblPos val="nextTo"/>
        <c:crossAx val="108740096"/>
        <c:crosses val="autoZero"/>
        <c:crossBetween val="between"/>
      </c:valAx>
      <c:spPr>
        <a:noFill/>
        <a:ln w="25400">
          <a:noFill/>
        </a:ln>
      </c:spPr>
    </c:plotArea>
    <c:legend>
      <c:legendPos val="r"/>
      <c:layout>
        <c:manualLayout>
          <c:xMode val="edge"/>
          <c:yMode val="edge"/>
          <c:x val="0.20908083027299829"/>
          <c:y val="0.23945787037037061"/>
          <c:w val="0.77911723356372886"/>
          <c:h val="0.23135934343434372"/>
        </c:manualLayout>
      </c:layout>
      <c:overlay val="0"/>
      <c:spPr>
        <a:noFill/>
        <a:ln>
          <a:noFill/>
        </a:ln>
      </c:spPr>
      <c:txPr>
        <a:bodyPr/>
        <a:lstStyle/>
        <a:p>
          <a:pPr>
            <a:defRPr sz="800" b="1">
              <a:latin typeface="Grigolia" pitchFamily="2" charset="0"/>
            </a:defRPr>
          </a:pPr>
          <a:endParaRPr lang="en-US"/>
        </a:p>
      </c:txPr>
    </c:legend>
    <c:plotVisOnly val="1"/>
    <c:dispBlanksAs val="gap"/>
    <c:showDLblsOverMax val="0"/>
  </c:chart>
  <c:spPr>
    <a:noFill/>
    <a:ln w="3175">
      <a:noFill/>
    </a:ln>
    <a:scene3d>
      <a:camera prst="orthographicFront"/>
      <a:lightRig rig="threePt" dir="t"/>
    </a:scene3d>
    <a:sp3d>
      <a:bevelT/>
    </a:sp3d>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3941382327209079E-2"/>
          <c:y val="3.6867772742822442E-2"/>
          <c:w val="0.72489340148270964"/>
          <c:h val="0.92179273383066329"/>
        </c:manualLayout>
      </c:layout>
      <c:bar3DChart>
        <c:barDir val="col"/>
        <c:grouping val="clustered"/>
        <c:varyColors val="0"/>
        <c:ser>
          <c:idx val="0"/>
          <c:order val="0"/>
          <c:tx>
            <c:strRef>
              <c:f>Sheet1!$B$1</c:f>
              <c:strCache>
                <c:ptCount val="1"/>
                <c:pt idx="0">
                  <c:v>დაკმაყოფილდა (სრულად, ნაწილობრივ)</c:v>
                </c:pt>
              </c:strCache>
            </c:strRef>
          </c:tx>
          <c:invertIfNegative val="0"/>
          <c:dLbls>
            <c:dLbl>
              <c:idx val="0"/>
              <c:layout>
                <c:manualLayout>
                  <c:x val="-8.6497539877307683E-3"/>
                  <c:y val="-3.5103216752034538E-2"/>
                </c:manualLayout>
              </c:layout>
              <c:spPr/>
              <c:txPr>
                <a:bodyPr/>
                <a:lstStyle/>
                <a:p>
                  <a:pPr>
                    <a:defRPr b="1">
                      <a:solidFill>
                        <a:schemeClr val="tx2"/>
                      </a:solidFill>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#,##0</c:formatCode>
                <c:ptCount val="1"/>
                <c:pt idx="0">
                  <c:v>6790</c:v>
                </c:pt>
              </c:numCache>
            </c:numRef>
          </c:val>
        </c:ser>
        <c:ser>
          <c:idx val="1"/>
          <c:order val="1"/>
          <c:tx>
            <c:strRef>
              <c:f>Sheet1!$C$1</c:f>
              <c:strCache>
                <c:ptCount val="1"/>
                <c:pt idx="0">
                  <c:v>არ დაკმაყოფილდა</c:v>
                </c:pt>
              </c:strCache>
            </c:strRef>
          </c:tx>
          <c:invertIfNegative val="0"/>
          <c:dLbls>
            <c:dLbl>
              <c:idx val="0"/>
              <c:layout>
                <c:manualLayout>
                  <c:x val="3.3625615876962785E-2"/>
                  <c:y val="-5.303892523272852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solidFill>
                      <a:schemeClr val="accent2">
                        <a:lumMod val="7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#,##0</c:formatCode>
                <c:ptCount val="1"/>
                <c:pt idx="0">
                  <c:v>7186</c:v>
                </c:pt>
              </c:numCache>
            </c:numRef>
          </c:val>
        </c:ser>
        <c:ser>
          <c:idx val="2"/>
          <c:order val="2"/>
          <c:tx>
            <c:strRef>
              <c:f>Sheet1!$D$1</c:f>
              <c:strCache>
                <c:ptCount val="1"/>
                <c:pt idx="0">
                  <c:v>განუხილველად დარჩა</c:v>
                </c:pt>
              </c:strCache>
            </c:strRef>
          </c:tx>
          <c:invertIfNegative val="0"/>
          <c:dLbls>
            <c:dLbl>
              <c:idx val="0"/>
              <c:layout>
                <c:manualLayout>
                  <c:x val="3.0701754385964942E-2"/>
                  <c:y val="-5.7651005687748363E-2"/>
                </c:manualLayout>
              </c:layout>
              <c:showLegendKey val="0"/>
              <c:showVal val="1"/>
              <c:showCatName val="0"/>
              <c:showSerName val="0"/>
              <c:showPercent val="0"/>
              <c:showBubbleSize val="0"/>
            </c:dLbl>
            <c:spPr>
              <a:noFill/>
              <a:ln>
                <a:noFill/>
              </a:ln>
              <a:effectLst/>
            </c:spPr>
            <c:txPr>
              <a:bodyPr/>
              <a:lstStyle/>
              <a:p>
                <a:pPr>
                  <a:defRPr b="1">
                    <a:solidFill>
                      <a:schemeClr val="accent3">
                        <a:lumMod val="7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Sheet1!$D$2</c:f>
              <c:numCache>
                <c:formatCode>#,##0</c:formatCode>
                <c:ptCount val="1"/>
                <c:pt idx="0">
                  <c:v>2877</c:v>
                </c:pt>
              </c:numCache>
            </c:numRef>
          </c:val>
        </c:ser>
        <c:dLbls>
          <c:showLegendKey val="0"/>
          <c:showVal val="0"/>
          <c:showCatName val="0"/>
          <c:showSerName val="0"/>
          <c:showPercent val="0"/>
          <c:showBubbleSize val="0"/>
        </c:dLbls>
        <c:gapWidth val="150"/>
        <c:shape val="cylinder"/>
        <c:axId val="139592704"/>
        <c:axId val="108280576"/>
        <c:axId val="0"/>
      </c:bar3DChart>
      <c:catAx>
        <c:axId val="139592704"/>
        <c:scaling>
          <c:orientation val="minMax"/>
        </c:scaling>
        <c:delete val="0"/>
        <c:axPos val="b"/>
        <c:numFmt formatCode="General" sourceLinked="1"/>
        <c:majorTickMark val="out"/>
        <c:minorTickMark val="none"/>
        <c:tickLblPos val="nextTo"/>
        <c:crossAx val="108280576"/>
        <c:crosses val="autoZero"/>
        <c:auto val="1"/>
        <c:lblAlgn val="ctr"/>
        <c:lblOffset val="100"/>
        <c:noMultiLvlLbl val="0"/>
      </c:catAx>
      <c:valAx>
        <c:axId val="108280576"/>
        <c:scaling>
          <c:orientation val="minMax"/>
        </c:scaling>
        <c:delete val="0"/>
        <c:axPos val="l"/>
        <c:majorGridlines/>
        <c:numFmt formatCode="#,##0" sourceLinked="1"/>
        <c:majorTickMark val="out"/>
        <c:minorTickMark val="none"/>
        <c:tickLblPos val="nextTo"/>
        <c:txPr>
          <a:bodyPr/>
          <a:lstStyle/>
          <a:p>
            <a:pPr>
              <a:defRPr sz="1400" b="1" i="1"/>
            </a:pPr>
            <a:endParaRPr lang="en-US"/>
          </a:p>
        </c:txPr>
        <c:crossAx val="139592704"/>
        <c:crosses val="autoZero"/>
        <c:crossBetween val="between"/>
      </c:valAx>
    </c:plotArea>
    <c:legend>
      <c:legendPos val="r"/>
      <c:legendEntry>
        <c:idx val="0"/>
        <c:txPr>
          <a:bodyPr/>
          <a:lstStyle/>
          <a:p>
            <a:pPr>
              <a:defRPr sz="1100" i="1"/>
            </a:pPr>
            <a:endParaRPr lang="en-US"/>
          </a:p>
        </c:txPr>
      </c:legendEntry>
      <c:legendEntry>
        <c:idx val="1"/>
        <c:txPr>
          <a:bodyPr/>
          <a:lstStyle/>
          <a:p>
            <a:pPr>
              <a:defRPr sz="1100" i="1"/>
            </a:pPr>
            <a:endParaRPr lang="en-US"/>
          </a:p>
        </c:txPr>
      </c:legendEntry>
      <c:legendEntry>
        <c:idx val="2"/>
        <c:txPr>
          <a:bodyPr/>
          <a:lstStyle/>
          <a:p>
            <a:pPr>
              <a:defRPr sz="1100" i="1"/>
            </a:pPr>
            <a:endParaRPr lang="en-US"/>
          </a:p>
        </c:txPr>
      </c:legendEntry>
      <c:layout>
        <c:manualLayout>
          <c:xMode val="edge"/>
          <c:yMode val="edge"/>
          <c:x val="0.79737279550582496"/>
          <c:y val="0.18420268023610958"/>
          <c:w val="0.19385527466961353"/>
          <c:h val="0.42866291792893652"/>
        </c:manualLayout>
      </c:layout>
      <c:overlay val="0"/>
      <c:txPr>
        <a:bodyPr/>
        <a:lstStyle/>
        <a:p>
          <a:pPr>
            <a:defRPr sz="11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ka-GE" dirty="0" smtClean="0"/>
              <a:t>საქართველოს</a:t>
            </a:r>
            <a:r>
              <a:rPr lang="ka-GE" baseline="0" dirty="0" smtClean="0"/>
              <a:t> შრომის, ჯანმრთელობისა და სოციალური დაცვის სამინისტრო</a:t>
            </a:r>
            <a:endParaRPr lang="en-US" dirty="0"/>
          </a:p>
        </c:rich>
      </c:tx>
      <c:layout/>
      <c:overlay val="0"/>
    </c:title>
    <c:autoTitleDeleted val="0"/>
    <c:plotArea>
      <c:layout/>
      <c:barChart>
        <c:barDir val="col"/>
        <c:grouping val="clustered"/>
        <c:varyColors val="0"/>
        <c:ser>
          <c:idx val="0"/>
          <c:order val="0"/>
          <c:tx>
            <c:strRef>
              <c:f>'[2012-13-2014.xlsx]Sheet1'!$B$4</c:f>
              <c:strCache>
                <c:ptCount val="1"/>
                <c:pt idx="0">
                  <c:v>საპენსიო უზრუნველყოფა და სოციალური დაცვა</c:v>
                </c:pt>
              </c:strCache>
            </c:strRef>
          </c:tx>
          <c:invertIfNegative val="0"/>
          <c:cat>
            <c:strRef>
              <c:f>'[2012-13-2014.xlsx]Sheet1'!$C$3:$E$3</c:f>
              <c:strCache>
                <c:ptCount val="3"/>
                <c:pt idx="0">
                  <c:v>2012 წელი (ფაქტი)</c:v>
                </c:pt>
                <c:pt idx="1">
                  <c:v>2013 წელი (ფაქტი)</c:v>
                </c:pt>
                <c:pt idx="2">
                  <c:v>2014 წელი (გეგმა)</c:v>
                </c:pt>
              </c:strCache>
            </c:strRef>
          </c:cat>
          <c:val>
            <c:numRef>
              <c:f>'[2012-13-2014.xlsx]Sheet1'!$C$4:$E$4</c:f>
            </c:numRef>
          </c:val>
        </c:ser>
        <c:ser>
          <c:idx val="1"/>
          <c:order val="1"/>
          <c:tx>
            <c:strRef>
              <c:f>'[2012-13-2014.xlsx]Sheet1'!$B$5</c:f>
              <c:strCache>
                <c:ptCount val="1"/>
                <c:pt idx="0">
                  <c:v>ჯანმრთელობის დაცვის პროგრამები</c:v>
                </c:pt>
              </c:strCache>
            </c:strRef>
          </c:tx>
          <c:invertIfNegative val="0"/>
          <c:cat>
            <c:strRef>
              <c:f>'[2012-13-2014.xlsx]Sheet1'!$C$3:$E$3</c:f>
              <c:strCache>
                <c:ptCount val="3"/>
                <c:pt idx="0">
                  <c:v>2012 წელი (ფაქტი)</c:v>
                </c:pt>
                <c:pt idx="1">
                  <c:v>2013 წელი (ფაქტი)</c:v>
                </c:pt>
                <c:pt idx="2">
                  <c:v>2014 წელი (გეგმა)</c:v>
                </c:pt>
              </c:strCache>
            </c:strRef>
          </c:cat>
          <c:val>
            <c:numRef>
              <c:f>'[2012-13-2014.xlsx]Sheet1'!$C$5:$E$5</c:f>
            </c:numRef>
          </c:val>
        </c:ser>
        <c:ser>
          <c:idx val="2"/>
          <c:order val="2"/>
          <c:tx>
            <c:strRef>
              <c:f>'[2012-13-2014.xlsx]Sheet1'!$B$6</c:f>
              <c:strCache>
                <c:ptCount val="1"/>
                <c:pt idx="0">
                  <c:v>სამინისტროს დაფინანსება</c:v>
                </c:pt>
              </c:strCache>
            </c:strRef>
          </c:tx>
          <c:spPr>
            <a:solidFill>
              <a:schemeClr val="accent2">
                <a:lumMod val="75000"/>
              </a:schemeClr>
            </a:solidFill>
          </c:spPr>
          <c:invertIfNegative val="0"/>
          <c:dLbls>
            <c:dLblPos val="inEnd"/>
            <c:showLegendKey val="0"/>
            <c:showVal val="1"/>
            <c:showCatName val="0"/>
            <c:showSerName val="0"/>
            <c:showPercent val="0"/>
            <c:showBubbleSize val="0"/>
            <c:showLeaderLines val="0"/>
          </c:dLbls>
          <c:cat>
            <c:strRef>
              <c:f>'[2012-13-2014.xlsx]Sheet1'!$C$3:$E$3</c:f>
              <c:strCache>
                <c:ptCount val="3"/>
                <c:pt idx="0">
                  <c:v>2012 წელი (ფაქტი)</c:v>
                </c:pt>
                <c:pt idx="1">
                  <c:v>2013 წელი (ფაქტი)</c:v>
                </c:pt>
                <c:pt idx="2">
                  <c:v>2014 წელი (გეგმა)</c:v>
                </c:pt>
              </c:strCache>
            </c:strRef>
          </c:cat>
          <c:val>
            <c:numRef>
              <c:f>'[2012-13-2014.xlsx]Sheet1'!$C$6:$E$6</c:f>
              <c:numCache>
                <c:formatCode>#,##0.0</c:formatCode>
                <c:ptCount val="3"/>
                <c:pt idx="0">
                  <c:v>1793.8838000000003</c:v>
                </c:pt>
                <c:pt idx="1">
                  <c:v>2126.5511999999999</c:v>
                </c:pt>
                <c:pt idx="2">
                  <c:v>2658.0149999999999</c:v>
                </c:pt>
              </c:numCache>
            </c:numRef>
          </c:val>
        </c:ser>
        <c:dLbls>
          <c:showLegendKey val="0"/>
          <c:showVal val="0"/>
          <c:showCatName val="0"/>
          <c:showSerName val="0"/>
          <c:showPercent val="0"/>
          <c:showBubbleSize val="0"/>
        </c:dLbls>
        <c:gapWidth val="150"/>
        <c:axId val="84343296"/>
        <c:axId val="84224832"/>
      </c:barChart>
      <c:lineChart>
        <c:grouping val="standard"/>
        <c:varyColors val="0"/>
        <c:ser>
          <c:idx val="3"/>
          <c:order val="3"/>
          <c:tx>
            <c:strRef>
              <c:f>'[2012-13-2014.xlsx]Sheet1'!$I$3</c:f>
              <c:strCache>
                <c:ptCount val="1"/>
                <c:pt idx="0">
                  <c:v>% მშპ-სთან მიმართებაში</c:v>
                </c:pt>
              </c:strCache>
            </c:strRef>
          </c:tx>
          <c:marker>
            <c:symbol val="none"/>
          </c:marker>
          <c:dLbls>
            <c:showLegendKey val="0"/>
            <c:showVal val="1"/>
            <c:showCatName val="0"/>
            <c:showSerName val="0"/>
            <c:showPercent val="0"/>
            <c:showBubbleSize val="0"/>
            <c:showLeaderLines val="0"/>
          </c:dLbls>
          <c:val>
            <c:numRef>
              <c:f>'[2012-13-2014.xlsx]Sheet1'!$I$6:$K$6</c:f>
              <c:numCache>
                <c:formatCode>0.0%</c:formatCode>
                <c:ptCount val="3"/>
                <c:pt idx="0">
                  <c:v>6.8554452730135357E-2</c:v>
                </c:pt>
                <c:pt idx="1">
                  <c:v>7.9208967121028193E-2</c:v>
                </c:pt>
                <c:pt idx="2">
                  <c:v>9.1101647134533462E-2</c:v>
                </c:pt>
              </c:numCache>
            </c:numRef>
          </c:val>
          <c:smooth val="0"/>
        </c:ser>
        <c:ser>
          <c:idx val="4"/>
          <c:order val="4"/>
          <c:tx>
            <c:strRef>
              <c:f>'[2012-13-2014.xlsx]Sheet1'!$F$3</c:f>
              <c:strCache>
                <c:ptCount val="1"/>
                <c:pt idx="0">
                  <c:v>% მთლიან გადასახდელებთან მიმართებაში</c:v>
                </c:pt>
              </c:strCache>
            </c:strRef>
          </c:tx>
          <c:marker>
            <c:symbol val="none"/>
          </c:marker>
          <c:dLbls>
            <c:dLblPos val="t"/>
            <c:showLegendKey val="0"/>
            <c:showVal val="1"/>
            <c:showCatName val="0"/>
            <c:showSerName val="0"/>
            <c:showPercent val="0"/>
            <c:showBubbleSize val="0"/>
            <c:showLeaderLines val="0"/>
          </c:dLbls>
          <c:val>
            <c:numRef>
              <c:f>'[2012-13-2014.xlsx]Sheet1'!$F$6:$H$6</c:f>
              <c:numCache>
                <c:formatCode>0%</c:formatCode>
                <c:ptCount val="3"/>
                <c:pt idx="0">
                  <c:v>0.22978472439251632</c:v>
                </c:pt>
                <c:pt idx="1">
                  <c:v>0.26240055548360397</c:v>
                </c:pt>
                <c:pt idx="2">
                  <c:v>0.29273292951541846</c:v>
                </c:pt>
              </c:numCache>
            </c:numRef>
          </c:val>
          <c:smooth val="0"/>
        </c:ser>
        <c:dLbls>
          <c:showLegendKey val="0"/>
          <c:showVal val="0"/>
          <c:showCatName val="0"/>
          <c:showSerName val="0"/>
          <c:showPercent val="0"/>
          <c:showBubbleSize val="0"/>
        </c:dLbls>
        <c:marker val="1"/>
        <c:smooth val="0"/>
        <c:axId val="84343808"/>
        <c:axId val="84225408"/>
      </c:lineChart>
      <c:catAx>
        <c:axId val="84343296"/>
        <c:scaling>
          <c:orientation val="minMax"/>
        </c:scaling>
        <c:delete val="0"/>
        <c:axPos val="b"/>
        <c:majorTickMark val="none"/>
        <c:minorTickMark val="none"/>
        <c:tickLblPos val="nextTo"/>
        <c:crossAx val="84224832"/>
        <c:crosses val="autoZero"/>
        <c:auto val="1"/>
        <c:lblAlgn val="ctr"/>
        <c:lblOffset val="100"/>
        <c:noMultiLvlLbl val="0"/>
      </c:catAx>
      <c:valAx>
        <c:axId val="84224832"/>
        <c:scaling>
          <c:orientation val="minMax"/>
          <c:min val="1000"/>
        </c:scaling>
        <c:delete val="0"/>
        <c:axPos val="l"/>
        <c:majorGridlines/>
        <c:numFmt formatCode="#,##0.0" sourceLinked="1"/>
        <c:majorTickMark val="out"/>
        <c:minorTickMark val="none"/>
        <c:tickLblPos val="nextTo"/>
        <c:crossAx val="84343296"/>
        <c:crosses val="autoZero"/>
        <c:crossBetween val="between"/>
      </c:valAx>
      <c:valAx>
        <c:axId val="84225408"/>
        <c:scaling>
          <c:orientation val="minMax"/>
          <c:min val="2.0000000000000004E-2"/>
        </c:scaling>
        <c:delete val="0"/>
        <c:axPos val="r"/>
        <c:numFmt formatCode="0.0%" sourceLinked="1"/>
        <c:majorTickMark val="out"/>
        <c:minorTickMark val="none"/>
        <c:tickLblPos val="nextTo"/>
        <c:crossAx val="84343808"/>
        <c:crosses val="max"/>
        <c:crossBetween val="between"/>
      </c:valAx>
      <c:catAx>
        <c:axId val="84343808"/>
        <c:scaling>
          <c:orientation val="minMax"/>
        </c:scaling>
        <c:delete val="1"/>
        <c:axPos val="b"/>
        <c:majorTickMark val="out"/>
        <c:minorTickMark val="none"/>
        <c:tickLblPos val="nextTo"/>
        <c:crossAx val="84225408"/>
        <c:crosses val="autoZero"/>
        <c:auto val="1"/>
        <c:lblAlgn val="ctr"/>
        <c:lblOffset val="100"/>
        <c:noMultiLvlLbl val="0"/>
      </c:catAx>
    </c:plotArea>
    <c:legend>
      <c:legendPos val="r"/>
      <c:layout/>
      <c:overlay val="0"/>
    </c:legend>
    <c:plotVisOnly val="1"/>
    <c:dispBlanksAs val="gap"/>
    <c:showDLblsOverMax val="0"/>
  </c:chart>
  <c:txPr>
    <a:bodyPr/>
    <a:lstStyle/>
    <a:p>
      <a:pPr>
        <a:defRPr sz="8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3941382327209079E-2"/>
          <c:y val="3.6867772742822429E-2"/>
          <c:w val="0.72489340148270964"/>
          <c:h val="0.92179273383066329"/>
        </c:manualLayout>
      </c:layout>
      <c:bar3DChart>
        <c:barDir val="col"/>
        <c:grouping val="clustered"/>
        <c:varyColors val="0"/>
        <c:ser>
          <c:idx val="0"/>
          <c:order val="0"/>
          <c:tx>
            <c:strRef>
              <c:f>Sheet1!$B$1</c:f>
              <c:strCache>
                <c:ptCount val="1"/>
                <c:pt idx="0">
                  <c:v>დაკმაყოფილდა (სრულად, ნაწილობრივ)</c:v>
                </c:pt>
              </c:strCache>
            </c:strRef>
          </c:tx>
          <c:invertIfNegative val="0"/>
          <c:dLbls>
            <c:dLbl>
              <c:idx val="0"/>
              <c:layout>
                <c:manualLayout>
                  <c:x val="-8.6497539877307683E-3"/>
                  <c:y val="-3.5103216752034525E-2"/>
                </c:manualLayout>
              </c:layout>
              <c:spPr/>
              <c:txPr>
                <a:bodyPr/>
                <a:lstStyle/>
                <a:p>
                  <a:pPr>
                    <a:defRPr b="1">
                      <a:solidFill>
                        <a:schemeClr val="tx2"/>
                      </a:solidFill>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#,##0</c:formatCode>
                <c:ptCount val="1"/>
                <c:pt idx="0">
                  <c:v>3773</c:v>
                </c:pt>
              </c:numCache>
            </c:numRef>
          </c:val>
        </c:ser>
        <c:ser>
          <c:idx val="1"/>
          <c:order val="1"/>
          <c:tx>
            <c:strRef>
              <c:f>Sheet1!$C$1</c:f>
              <c:strCache>
                <c:ptCount val="1"/>
                <c:pt idx="0">
                  <c:v>არ დაკმაყოფილდა</c:v>
                </c:pt>
              </c:strCache>
            </c:strRef>
          </c:tx>
          <c:invertIfNegative val="0"/>
          <c:dLbls>
            <c:dLbl>
              <c:idx val="0"/>
              <c:layout>
                <c:manualLayout>
                  <c:x val="3.3625615876962778E-2"/>
                  <c:y val="-5.303892523272851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solidFill>
                      <a:schemeClr val="accent2">
                        <a:lumMod val="7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#,##0</c:formatCode>
                <c:ptCount val="1"/>
                <c:pt idx="0">
                  <c:v>1442</c:v>
                </c:pt>
              </c:numCache>
            </c:numRef>
          </c:val>
        </c:ser>
        <c:ser>
          <c:idx val="2"/>
          <c:order val="2"/>
          <c:tx>
            <c:strRef>
              <c:f>Sheet1!$D$1</c:f>
              <c:strCache>
                <c:ptCount val="1"/>
                <c:pt idx="0">
                  <c:v>განუხილველად დარჩა</c:v>
                </c:pt>
              </c:strCache>
            </c:strRef>
          </c:tx>
          <c:invertIfNegative val="0"/>
          <c:dLbls>
            <c:dLbl>
              <c:idx val="0"/>
              <c:layout>
                <c:manualLayout>
                  <c:x val="3.0701754385964928E-2"/>
                  <c:y val="-5.7651005687748363E-2"/>
                </c:manualLayout>
              </c:layout>
              <c:showLegendKey val="0"/>
              <c:showVal val="1"/>
              <c:showCatName val="0"/>
              <c:showSerName val="0"/>
              <c:showPercent val="0"/>
              <c:showBubbleSize val="0"/>
            </c:dLbl>
            <c:spPr>
              <a:noFill/>
              <a:ln>
                <a:noFill/>
              </a:ln>
              <a:effectLst/>
            </c:spPr>
            <c:txPr>
              <a:bodyPr/>
              <a:lstStyle/>
              <a:p>
                <a:pPr>
                  <a:defRPr b="1">
                    <a:solidFill>
                      <a:schemeClr val="accent3">
                        <a:lumMod val="7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Sheet1!$D$2</c:f>
              <c:numCache>
                <c:formatCode>#,##0</c:formatCode>
                <c:ptCount val="1"/>
                <c:pt idx="0">
                  <c:v>170</c:v>
                </c:pt>
              </c:numCache>
            </c:numRef>
          </c:val>
        </c:ser>
        <c:dLbls>
          <c:showLegendKey val="0"/>
          <c:showVal val="0"/>
          <c:showCatName val="0"/>
          <c:showSerName val="0"/>
          <c:showPercent val="0"/>
          <c:showBubbleSize val="0"/>
        </c:dLbls>
        <c:gapWidth val="150"/>
        <c:shape val="cylinder"/>
        <c:axId val="139246080"/>
        <c:axId val="108291776"/>
        <c:axId val="0"/>
      </c:bar3DChart>
      <c:catAx>
        <c:axId val="139246080"/>
        <c:scaling>
          <c:orientation val="minMax"/>
        </c:scaling>
        <c:delete val="0"/>
        <c:axPos val="b"/>
        <c:numFmt formatCode="General" sourceLinked="1"/>
        <c:majorTickMark val="out"/>
        <c:minorTickMark val="none"/>
        <c:tickLblPos val="nextTo"/>
        <c:crossAx val="108291776"/>
        <c:crosses val="autoZero"/>
        <c:auto val="1"/>
        <c:lblAlgn val="ctr"/>
        <c:lblOffset val="100"/>
        <c:noMultiLvlLbl val="0"/>
      </c:catAx>
      <c:valAx>
        <c:axId val="108291776"/>
        <c:scaling>
          <c:orientation val="minMax"/>
        </c:scaling>
        <c:delete val="0"/>
        <c:axPos val="l"/>
        <c:majorGridlines/>
        <c:numFmt formatCode="#,##0" sourceLinked="1"/>
        <c:majorTickMark val="out"/>
        <c:minorTickMark val="none"/>
        <c:tickLblPos val="nextTo"/>
        <c:txPr>
          <a:bodyPr/>
          <a:lstStyle/>
          <a:p>
            <a:pPr>
              <a:defRPr sz="1400" b="1" i="1"/>
            </a:pPr>
            <a:endParaRPr lang="en-US"/>
          </a:p>
        </c:txPr>
        <c:crossAx val="139246080"/>
        <c:crosses val="autoZero"/>
        <c:crossBetween val="between"/>
      </c:valAx>
    </c:plotArea>
    <c:legend>
      <c:legendPos val="r"/>
      <c:legendEntry>
        <c:idx val="0"/>
        <c:txPr>
          <a:bodyPr/>
          <a:lstStyle/>
          <a:p>
            <a:pPr>
              <a:defRPr sz="1100" i="1"/>
            </a:pPr>
            <a:endParaRPr lang="en-US"/>
          </a:p>
        </c:txPr>
      </c:legendEntry>
      <c:legendEntry>
        <c:idx val="1"/>
        <c:txPr>
          <a:bodyPr/>
          <a:lstStyle/>
          <a:p>
            <a:pPr>
              <a:defRPr sz="1100" i="1"/>
            </a:pPr>
            <a:endParaRPr lang="en-US"/>
          </a:p>
        </c:txPr>
      </c:legendEntry>
      <c:legendEntry>
        <c:idx val="2"/>
        <c:txPr>
          <a:bodyPr/>
          <a:lstStyle/>
          <a:p>
            <a:pPr>
              <a:defRPr sz="1100" i="1"/>
            </a:pPr>
            <a:endParaRPr lang="en-US"/>
          </a:p>
        </c:txPr>
      </c:legendEntry>
      <c:layout>
        <c:manualLayout>
          <c:xMode val="edge"/>
          <c:yMode val="edge"/>
          <c:x val="0.79737279550582496"/>
          <c:y val="0.18420268023610953"/>
          <c:w val="0.19385527466961361"/>
          <c:h val="0.4286629179289364"/>
        </c:manualLayout>
      </c:layout>
      <c:overlay val="0"/>
      <c:txPr>
        <a:bodyPr/>
        <a:lstStyle/>
        <a:p>
          <a:pPr>
            <a:defRPr sz="11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ka-GE" sz="1600" dirty="0">
                <a:solidFill>
                  <a:schemeClr val="accent1">
                    <a:lumMod val="75000"/>
                  </a:schemeClr>
                </a:solidFill>
              </a:rPr>
              <a:t>საჩივრების დაკმაყოფილების კოეფიციენტი</a:t>
            </a:r>
          </a:p>
          <a:p>
            <a:pPr>
              <a:defRPr/>
            </a:pPr>
            <a:r>
              <a:rPr lang="ka-GE" sz="1600" dirty="0">
                <a:solidFill>
                  <a:schemeClr val="accent1">
                    <a:lumMod val="75000"/>
                  </a:schemeClr>
                </a:solidFill>
              </a:rPr>
              <a:t>საჩივრების რაოდენობის მიხედვით</a:t>
            </a:r>
          </a:p>
        </c:rich>
      </c:tx>
      <c:layout>
        <c:manualLayout>
          <c:xMode val="edge"/>
          <c:yMode val="edge"/>
          <c:x val="0.32898252851132481"/>
          <c:y val="1.7203566963191141E-2"/>
        </c:manualLayout>
      </c:layout>
      <c:overlay val="0"/>
    </c:title>
    <c:autoTitleDeleted val="0"/>
    <c:plotArea>
      <c:layout>
        <c:manualLayout>
          <c:layoutTarget val="inner"/>
          <c:xMode val="edge"/>
          <c:yMode val="edge"/>
          <c:x val="6.9724763010012014E-2"/>
          <c:y val="0.2309297494165021"/>
          <c:w val="0.38420266156826655"/>
          <c:h val="0.75159645669291364"/>
        </c:manualLayout>
      </c:layout>
      <c:pieChart>
        <c:varyColors val="1"/>
        <c:ser>
          <c:idx val="0"/>
          <c:order val="0"/>
          <c:tx>
            <c:strRef>
              <c:f>Sheet1!$B$1</c:f>
              <c:strCache>
                <c:ptCount val="1"/>
                <c:pt idx="0">
                  <c:v>საჩივრების დაკმაყოფილების კოეფიციენტი</c:v>
                </c:pt>
              </c:strCache>
            </c:strRef>
          </c:tx>
          <c:explosion val="27"/>
          <c:dPt>
            <c:idx val="0"/>
            <c:bubble3D val="0"/>
            <c:spPr>
              <a:solidFill>
                <a:srgbClr val="00B050"/>
              </a:solidFill>
            </c:spPr>
          </c:dPt>
          <c:dPt>
            <c:idx val="1"/>
            <c:bubble3D val="0"/>
            <c:spPr>
              <a:solidFill>
                <a:schemeClr val="accent1"/>
              </a:solidFill>
            </c:spPr>
          </c:dPt>
          <c:dPt>
            <c:idx val="2"/>
            <c:bubble3D val="0"/>
            <c:spPr>
              <a:solidFill>
                <a:schemeClr val="bg1">
                  <a:lumMod val="65000"/>
                </a:schemeClr>
              </a:solidFill>
            </c:spPr>
          </c:dPt>
          <c:dLbls>
            <c:txPr>
              <a:bodyPr/>
              <a:lstStyle/>
              <a:p>
                <a:pPr>
                  <a:defRPr sz="1100" b="1"/>
                </a:pPr>
                <a:endParaRPr lang="en-US"/>
              </a:p>
            </c:txPr>
            <c:showLegendKey val="0"/>
            <c:showVal val="0"/>
            <c:showCatName val="0"/>
            <c:showSerName val="0"/>
            <c:showPercent val="1"/>
            <c:showBubbleSize val="0"/>
            <c:showLeaderLines val="1"/>
          </c:dLbls>
          <c:cat>
            <c:strRef>
              <c:f>Sheet1!$A$2:$A$4</c:f>
              <c:strCache>
                <c:ptCount val="3"/>
                <c:pt idx="0">
                  <c:v>სრულად ან ნაწილობრივ დაკმაყოფილდა</c:v>
                </c:pt>
                <c:pt idx="1">
                  <c:v>არ დაკმაყოფილდა</c:v>
                </c:pt>
                <c:pt idx="2">
                  <c:v>განუხილველი დარჩა</c:v>
                </c:pt>
              </c:strCache>
            </c:strRef>
          </c:cat>
          <c:val>
            <c:numRef>
              <c:f>Sheet1!$B$2:$B$4</c:f>
              <c:numCache>
                <c:formatCode>General</c:formatCode>
                <c:ptCount val="3"/>
                <c:pt idx="0">
                  <c:v>1431</c:v>
                </c:pt>
                <c:pt idx="1">
                  <c:v>1304</c:v>
                </c:pt>
                <c:pt idx="2">
                  <c:v>511</c:v>
                </c:pt>
              </c:numCache>
            </c:numRef>
          </c:val>
        </c:ser>
        <c:dLbls>
          <c:showLegendKey val="0"/>
          <c:showVal val="0"/>
          <c:showCatName val="0"/>
          <c:showSerName val="0"/>
          <c:showPercent val="1"/>
          <c:showBubbleSize val="0"/>
          <c:showLeaderLines val="1"/>
        </c:dLbls>
        <c:firstSliceAng val="0"/>
      </c:pieChart>
    </c:plotArea>
    <c:legend>
      <c:legendPos val="r"/>
      <c:legendEntry>
        <c:idx val="0"/>
        <c:txPr>
          <a:bodyPr/>
          <a:lstStyle/>
          <a:p>
            <a:pPr>
              <a:defRPr sz="1200" baseline="0"/>
            </a:pPr>
            <a:endParaRPr lang="en-US"/>
          </a:p>
        </c:txPr>
      </c:legendEntry>
      <c:legendEntry>
        <c:idx val="1"/>
        <c:txPr>
          <a:bodyPr/>
          <a:lstStyle/>
          <a:p>
            <a:pPr>
              <a:defRPr sz="1200" baseline="0"/>
            </a:pPr>
            <a:endParaRPr lang="en-US"/>
          </a:p>
        </c:txPr>
      </c:legendEntry>
      <c:legendEntry>
        <c:idx val="2"/>
        <c:txPr>
          <a:bodyPr/>
          <a:lstStyle/>
          <a:p>
            <a:pPr>
              <a:defRPr sz="1200" baseline="0"/>
            </a:pPr>
            <a:endParaRPr lang="en-US"/>
          </a:p>
        </c:txPr>
      </c:legendEntry>
      <c:layout>
        <c:manualLayout>
          <c:xMode val="edge"/>
          <c:yMode val="edge"/>
          <c:x val="0.49977695714968867"/>
          <c:y val="0.38992114806039946"/>
          <c:w val="0.44143416431990651"/>
          <c:h val="0.44075105083992699"/>
        </c:manualLayout>
      </c:layout>
      <c:overlay val="0"/>
    </c:legend>
    <c:plotVisOnly val="1"/>
    <c:dispBlanksAs val="gap"/>
    <c:showDLblsOverMax val="0"/>
  </c:chart>
  <c:spPr>
    <a:ln>
      <a:noFill/>
    </a:ln>
  </c:sp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ka-GE" sz="1600" b="1" i="0" baseline="0" dirty="0">
                <a:solidFill>
                  <a:schemeClr val="accent1">
                    <a:lumMod val="75000"/>
                  </a:schemeClr>
                </a:solidFill>
                <a:effectLst/>
              </a:rPr>
              <a:t>საჩივრების დაკმაყოფილების კოეფიციენტი</a:t>
            </a:r>
            <a:endParaRPr lang="en-US" sz="1600" dirty="0">
              <a:solidFill>
                <a:schemeClr val="accent1">
                  <a:lumMod val="75000"/>
                </a:schemeClr>
              </a:solidFill>
              <a:effectLst/>
            </a:endParaRPr>
          </a:p>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ka-GE" sz="1600" dirty="0" smtClean="0">
                <a:solidFill>
                  <a:schemeClr val="accent1">
                    <a:lumMod val="75000"/>
                  </a:schemeClr>
                </a:solidFill>
              </a:rPr>
              <a:t>დარიცხული თანხების </a:t>
            </a:r>
            <a:r>
              <a:rPr lang="ka-GE" sz="1600" dirty="0">
                <a:solidFill>
                  <a:schemeClr val="accent1">
                    <a:lumMod val="75000"/>
                  </a:schemeClr>
                </a:solidFill>
              </a:rPr>
              <a:t>მიხედვით</a:t>
            </a:r>
          </a:p>
        </c:rich>
      </c:tx>
      <c:overlay val="0"/>
    </c:title>
    <c:autoTitleDeleted val="0"/>
    <c:plotArea>
      <c:layout>
        <c:manualLayout>
          <c:layoutTarget val="inner"/>
          <c:xMode val="edge"/>
          <c:yMode val="edge"/>
          <c:x val="6.0460365776961587E-2"/>
          <c:y val="0.25974209745520938"/>
          <c:w val="0.38420266156826693"/>
          <c:h val="0.75159645669291364"/>
        </c:manualLayout>
      </c:layout>
      <c:pieChart>
        <c:varyColors val="1"/>
        <c:ser>
          <c:idx val="0"/>
          <c:order val="0"/>
          <c:tx>
            <c:strRef>
              <c:f>Sheet1!$B$1</c:f>
              <c:strCache>
                <c:ptCount val="1"/>
                <c:pt idx="0">
                  <c:v>საჩივრების დაკმაყოფილების კოეფიციენტი</c:v>
                </c:pt>
              </c:strCache>
            </c:strRef>
          </c:tx>
          <c:explosion val="25"/>
          <c:dPt>
            <c:idx val="0"/>
            <c:bubble3D val="0"/>
            <c:spPr>
              <a:solidFill>
                <a:srgbClr val="00B050"/>
              </a:solidFill>
            </c:spPr>
          </c:dPt>
          <c:dPt>
            <c:idx val="1"/>
            <c:bubble3D val="0"/>
            <c:spPr>
              <a:solidFill>
                <a:schemeClr val="accent1"/>
              </a:solidFill>
            </c:spPr>
          </c:dPt>
          <c:dPt>
            <c:idx val="2"/>
            <c:bubble3D val="0"/>
            <c:spPr>
              <a:solidFill>
                <a:schemeClr val="bg1">
                  <a:lumMod val="65000"/>
                </a:schemeClr>
              </a:solidFill>
            </c:spPr>
          </c:dPt>
          <c:dLbls>
            <c:txPr>
              <a:bodyPr/>
              <a:lstStyle/>
              <a:p>
                <a:pPr>
                  <a:defRPr sz="1100" b="1"/>
                </a:pPr>
                <a:endParaRPr lang="en-US"/>
              </a:p>
            </c:txPr>
            <c:showLegendKey val="0"/>
            <c:showVal val="0"/>
            <c:showCatName val="0"/>
            <c:showSerName val="0"/>
            <c:showPercent val="1"/>
            <c:showBubbleSize val="0"/>
            <c:showLeaderLines val="1"/>
          </c:dLbls>
          <c:cat>
            <c:strRef>
              <c:f>Sheet1!$A$2:$A$4</c:f>
              <c:strCache>
                <c:ptCount val="3"/>
                <c:pt idx="0">
                  <c:v>სრულად ან ნაწილობრივ დაკმაყოფილდა</c:v>
                </c:pt>
                <c:pt idx="1">
                  <c:v>არ დაკმაყოფილდა</c:v>
                </c:pt>
                <c:pt idx="2">
                  <c:v>განუხილველი დარჩა</c:v>
                </c:pt>
              </c:strCache>
            </c:strRef>
          </c:cat>
          <c:val>
            <c:numRef>
              <c:f>Sheet1!$B$2:$B$4</c:f>
              <c:numCache>
                <c:formatCode>General</c:formatCode>
                <c:ptCount val="3"/>
                <c:pt idx="0">
                  <c:v>253266270</c:v>
                </c:pt>
                <c:pt idx="1">
                  <c:v>298946812</c:v>
                </c:pt>
                <c:pt idx="2">
                  <c:v>112045836</c:v>
                </c:pt>
              </c:numCache>
            </c:numRef>
          </c:val>
        </c:ser>
        <c:dLbls>
          <c:showLegendKey val="0"/>
          <c:showVal val="0"/>
          <c:showCatName val="0"/>
          <c:showSerName val="0"/>
          <c:showPercent val="1"/>
          <c:showBubbleSize val="0"/>
          <c:showLeaderLines val="1"/>
        </c:dLbls>
        <c:firstSliceAng val="0"/>
      </c:pieChart>
    </c:plotArea>
    <c:legend>
      <c:legendPos val="r"/>
      <c:legendEntry>
        <c:idx val="0"/>
        <c:txPr>
          <a:bodyPr/>
          <a:lstStyle/>
          <a:p>
            <a:pPr>
              <a:defRPr sz="1200" baseline="0"/>
            </a:pPr>
            <a:endParaRPr lang="en-US"/>
          </a:p>
        </c:txPr>
      </c:legendEntry>
      <c:legendEntry>
        <c:idx val="1"/>
        <c:txPr>
          <a:bodyPr/>
          <a:lstStyle/>
          <a:p>
            <a:pPr>
              <a:defRPr sz="1200" baseline="0"/>
            </a:pPr>
            <a:endParaRPr lang="en-US"/>
          </a:p>
        </c:txPr>
      </c:legendEntry>
      <c:legendEntry>
        <c:idx val="2"/>
        <c:txPr>
          <a:bodyPr/>
          <a:lstStyle/>
          <a:p>
            <a:pPr>
              <a:defRPr sz="1200" baseline="0"/>
            </a:pPr>
            <a:endParaRPr lang="en-US"/>
          </a:p>
        </c:txPr>
      </c:legendEntry>
      <c:layout>
        <c:manualLayout>
          <c:xMode val="edge"/>
          <c:yMode val="edge"/>
          <c:x val="0.46678490268588629"/>
          <c:y val="0.37959908136483467"/>
          <c:w val="0.52043554459845875"/>
          <c:h val="0.37707283464567376"/>
        </c:manualLayout>
      </c:layout>
      <c:overlay val="0"/>
    </c:legend>
    <c:plotVisOnly val="1"/>
    <c:dispBlanksAs val="gap"/>
    <c:showDLblsOverMax val="0"/>
  </c:chart>
  <c:spPr>
    <a:ln>
      <a:noFill/>
    </a:ln>
  </c:sp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3941382327209079E-2"/>
          <c:y val="3.6867772742822442E-2"/>
          <c:w val="0.72489340148270964"/>
          <c:h val="0.92179273383066329"/>
        </c:manualLayout>
      </c:layout>
      <c:bar3DChart>
        <c:barDir val="col"/>
        <c:grouping val="clustered"/>
        <c:varyColors val="0"/>
        <c:ser>
          <c:idx val="0"/>
          <c:order val="0"/>
          <c:tx>
            <c:strRef>
              <c:f>Sheet1!$B$1</c:f>
              <c:strCache>
                <c:ptCount val="1"/>
                <c:pt idx="0">
                  <c:v>ბიუჯეტში გადასახდელი ჯამური თანხა</c:v>
                </c:pt>
              </c:strCache>
            </c:strRef>
          </c:tx>
          <c:invertIfNegative val="0"/>
          <c:dLbls>
            <c:dLbl>
              <c:idx val="0"/>
              <c:layout>
                <c:manualLayout>
                  <c:x val="2.7679887008490469E-2"/>
                  <c:y val="-4.8682448241919619E-2"/>
                </c:manualLayout>
              </c:layout>
              <c:spPr/>
              <c:txPr>
                <a:bodyPr/>
                <a:lstStyle/>
                <a:p>
                  <a:pPr>
                    <a:defRPr b="1">
                      <a:solidFill>
                        <a:schemeClr val="tx2"/>
                      </a:solidFill>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#,##0</c:formatCode>
                <c:ptCount val="1"/>
                <c:pt idx="0">
                  <c:v>67542681</c:v>
                </c:pt>
              </c:numCache>
            </c:numRef>
          </c:val>
        </c:ser>
        <c:ser>
          <c:idx val="1"/>
          <c:order val="1"/>
          <c:tx>
            <c:strRef>
              <c:f>Sheet1!$C$1</c:f>
              <c:strCache>
                <c:ptCount val="1"/>
                <c:pt idx="0">
                  <c:v>ბიუჯეტში ფაქტიურად გადახდილი თანხა</c:v>
                </c:pt>
              </c:strCache>
            </c:strRef>
          </c:tx>
          <c:invertIfNegative val="0"/>
          <c:dLbls>
            <c:dLbl>
              <c:idx val="0"/>
              <c:layout>
                <c:manualLayout>
                  <c:x val="6.8290267824090076E-2"/>
                  <c:y val="-5.303892143099193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solidFill>
                      <a:schemeClr val="accent2">
                        <a:lumMod val="7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#,##0</c:formatCode>
                <c:ptCount val="1"/>
                <c:pt idx="0">
                  <c:v>58535508</c:v>
                </c:pt>
              </c:numCache>
            </c:numRef>
          </c:val>
        </c:ser>
        <c:ser>
          <c:idx val="2"/>
          <c:order val="2"/>
          <c:tx>
            <c:strRef>
              <c:f>Sheet1!$D$1</c:f>
              <c:strCache>
                <c:ptCount val="1"/>
                <c:pt idx="0">
                  <c:v>Column1</c:v>
                </c:pt>
              </c:strCache>
            </c:strRef>
          </c:tx>
          <c:invertIfNegative val="0"/>
          <c:dLbls>
            <c:dLbl>
              <c:idx val="0"/>
              <c:layout>
                <c:manualLayout>
                  <c:x val="4.6783625730994184E-2"/>
                  <c:y val="-6.226308614276831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solidFill>
                      <a:schemeClr val="accent3">
                        <a:lumMod val="7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Sheet1!$D$2</c:f>
              <c:numCache>
                <c:formatCode>#,##0</c:formatCode>
                <c:ptCount val="1"/>
              </c:numCache>
            </c:numRef>
          </c:val>
        </c:ser>
        <c:ser>
          <c:idx val="3"/>
          <c:order val="3"/>
          <c:tx>
            <c:strRef>
              <c:f>Sheet1!$E$1</c:f>
              <c:strCache>
                <c:ptCount val="1"/>
                <c:pt idx="0">
                  <c:v>შემცირებას დაექვემდებარება ჯარიმა/საურავის თანხა</c:v>
                </c:pt>
              </c:strCache>
            </c:strRef>
          </c:tx>
          <c:spPr>
            <a:solidFill>
              <a:srgbClr val="92D050"/>
            </a:solidFill>
          </c:spPr>
          <c:invertIfNegative val="0"/>
          <c:dLbls>
            <c:dLbl>
              <c:idx val="0"/>
              <c:layout>
                <c:manualLayout>
                  <c:x val="2.4853801169590652E-2"/>
                  <c:y val="-5.0989423491338906E-2"/>
                </c:manualLayout>
              </c:layout>
              <c:showLegendKey val="0"/>
              <c:showVal val="1"/>
              <c:showCatName val="0"/>
              <c:showSerName val="0"/>
              <c:showPercent val="0"/>
              <c:showBubbleSize val="0"/>
            </c:dLbl>
            <c:spPr>
              <a:noFill/>
              <a:ln>
                <a:noFill/>
              </a:ln>
              <a:effectLst/>
            </c:spPr>
            <c:txPr>
              <a:bodyPr/>
              <a:lstStyle/>
              <a:p>
                <a:pPr>
                  <a:defRPr b="1">
                    <a:solidFill>
                      <a:schemeClr val="accent3">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Sheet1!$E$2</c:f>
              <c:numCache>
                <c:formatCode>#,##0</c:formatCode>
                <c:ptCount val="1"/>
                <c:pt idx="0">
                  <c:v>56360753</c:v>
                </c:pt>
              </c:numCache>
            </c:numRef>
          </c:val>
        </c:ser>
        <c:dLbls>
          <c:showLegendKey val="0"/>
          <c:showVal val="0"/>
          <c:showCatName val="0"/>
          <c:showSerName val="0"/>
          <c:showPercent val="0"/>
          <c:showBubbleSize val="0"/>
        </c:dLbls>
        <c:gapWidth val="150"/>
        <c:shape val="box"/>
        <c:axId val="139420160"/>
        <c:axId val="108292352"/>
        <c:axId val="0"/>
      </c:bar3DChart>
      <c:catAx>
        <c:axId val="139420160"/>
        <c:scaling>
          <c:orientation val="minMax"/>
        </c:scaling>
        <c:delete val="0"/>
        <c:axPos val="b"/>
        <c:numFmt formatCode="General" sourceLinked="1"/>
        <c:majorTickMark val="out"/>
        <c:minorTickMark val="none"/>
        <c:tickLblPos val="nextTo"/>
        <c:crossAx val="108292352"/>
        <c:crosses val="autoZero"/>
        <c:auto val="1"/>
        <c:lblAlgn val="ctr"/>
        <c:lblOffset val="100"/>
        <c:noMultiLvlLbl val="0"/>
      </c:catAx>
      <c:valAx>
        <c:axId val="108292352"/>
        <c:scaling>
          <c:orientation val="minMax"/>
        </c:scaling>
        <c:delete val="0"/>
        <c:axPos val="l"/>
        <c:majorGridlines/>
        <c:numFmt formatCode="#,##0" sourceLinked="1"/>
        <c:majorTickMark val="out"/>
        <c:minorTickMark val="none"/>
        <c:tickLblPos val="nextTo"/>
        <c:txPr>
          <a:bodyPr/>
          <a:lstStyle/>
          <a:p>
            <a:pPr>
              <a:defRPr sz="1400" b="1" i="1"/>
            </a:pPr>
            <a:endParaRPr lang="en-US"/>
          </a:p>
        </c:txPr>
        <c:crossAx val="139420160"/>
        <c:crosses val="autoZero"/>
        <c:crossBetween val="between"/>
      </c:valAx>
    </c:plotArea>
    <c:legend>
      <c:legendPos val="r"/>
      <c:legendEntry>
        <c:idx val="0"/>
        <c:txPr>
          <a:bodyPr/>
          <a:lstStyle/>
          <a:p>
            <a:pPr>
              <a:defRPr sz="1000" b="1" i="1"/>
            </a:pPr>
            <a:endParaRPr lang="en-US"/>
          </a:p>
        </c:txPr>
      </c:legendEntry>
      <c:legendEntry>
        <c:idx val="1"/>
        <c:txPr>
          <a:bodyPr/>
          <a:lstStyle/>
          <a:p>
            <a:pPr>
              <a:defRPr sz="1000" b="1" i="1"/>
            </a:pPr>
            <a:endParaRPr lang="en-US"/>
          </a:p>
        </c:txPr>
      </c:legendEntry>
      <c:legendEntry>
        <c:idx val="2"/>
        <c:delete val="1"/>
      </c:legendEntry>
      <c:layout>
        <c:manualLayout>
          <c:xMode val="edge"/>
          <c:yMode val="edge"/>
          <c:x val="0.83246051480407068"/>
          <c:y val="0.18420268023610956"/>
          <c:w val="0.15876755537136827"/>
          <c:h val="0.51168036611929379"/>
        </c:manualLayout>
      </c:layout>
      <c:overlay val="0"/>
      <c:txPr>
        <a:bodyPr/>
        <a:lstStyle/>
        <a:p>
          <a:pPr>
            <a:defRPr sz="1000" b="1"/>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10"/>
      <c:rAngAx val="1"/>
    </c:view3D>
    <c:floor>
      <c:thickness val="0"/>
    </c:floor>
    <c:sideWall>
      <c:thickness val="0"/>
    </c:sideWall>
    <c:backWall>
      <c:thickness val="0"/>
    </c:backWall>
    <c:plotArea>
      <c:layout>
        <c:manualLayout>
          <c:layoutTarget val="inner"/>
          <c:xMode val="edge"/>
          <c:yMode val="edge"/>
          <c:x val="0.12952272413316757"/>
          <c:y val="5.2000049108865298E-2"/>
          <c:w val="0.83984663079763622"/>
          <c:h val="0.789365233700838"/>
        </c:manualLayout>
      </c:layout>
      <c:bar3DChart>
        <c:barDir val="col"/>
        <c:grouping val="clustered"/>
        <c:varyColors val="0"/>
        <c:ser>
          <c:idx val="0"/>
          <c:order val="0"/>
          <c:tx>
            <c:strRef>
              <c:f>Sheet1!$B$1</c:f>
              <c:strCache>
                <c:ptCount val="1"/>
                <c:pt idx="0">
                  <c:v>2012</c:v>
                </c:pt>
              </c:strCache>
            </c:strRef>
          </c:tx>
          <c:spPr>
            <a:solidFill>
              <a:srgbClr val="FF0000"/>
            </a:solidFill>
          </c:spPr>
          <c:invertIfNegative val="0"/>
          <c:dLbls>
            <c:dLbl>
              <c:idx val="0"/>
              <c:layout>
                <c:manualLayout>
                  <c:x val="1.1695791315559239E-2"/>
                  <c:y val="-4.7619047619047616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600" b="1">
                    <a:solidFill>
                      <a:srgbClr val="FF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2013 წლიდან გაფართოვდა მომსახურების სააგენტოს სავაჭრო ობიექტების ქსელი და მაღაზიათა ქსელს შეემატა  3 მაღაზია (თბილისი, გორი და ფოთი);  სავაჭრო ობიექტებში მომხმარებლებს სასურველი ნივთის შეძენა უკვე განვადებით შეუძლიათ;
</c:v>
                </c:pt>
              </c:strCache>
            </c:strRef>
          </c:cat>
          <c:val>
            <c:numRef>
              <c:f>Sheet1!$B$2</c:f>
              <c:numCache>
                <c:formatCode>_(* #,##0_);_(* \(#,##0\);_(* "-"??_);_(@_)</c:formatCode>
                <c:ptCount val="1"/>
                <c:pt idx="0">
                  <c:v>693816</c:v>
                </c:pt>
              </c:numCache>
            </c:numRef>
          </c:val>
        </c:ser>
        <c:ser>
          <c:idx val="1"/>
          <c:order val="1"/>
          <c:tx>
            <c:strRef>
              <c:f>Sheet1!$C$1</c:f>
              <c:strCache>
                <c:ptCount val="1"/>
                <c:pt idx="0">
                  <c:v>2013</c:v>
                </c:pt>
              </c:strCache>
            </c:strRef>
          </c:tx>
          <c:spPr>
            <a:solidFill>
              <a:schemeClr val="accent1">
                <a:lumMod val="75000"/>
              </a:schemeClr>
            </a:solidFill>
          </c:spPr>
          <c:invertIfNegative val="0"/>
          <c:dLbls>
            <c:dLbl>
              <c:idx val="0"/>
              <c:layout>
                <c:manualLayout>
                  <c:x val="1.3157894736842105E-2"/>
                  <c:y val="-4.285714285714285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600" b="1">
                    <a:solidFill>
                      <a:schemeClr val="tx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2013 წლიდან გაფართოვდა მომსახურების სააგენტოს სავაჭრო ობიექტების ქსელი და მაღაზიათა ქსელს შეემატა  3 მაღაზია (თბილისი, გორი და ფოთი);  სავაჭრო ობიექტებში მომხმარებლებს სასურველი ნივთის შეძენა უკვე განვადებით შეუძლიათ;
</c:v>
                </c:pt>
              </c:strCache>
            </c:strRef>
          </c:cat>
          <c:val>
            <c:numRef>
              <c:f>Sheet1!$C$2</c:f>
              <c:numCache>
                <c:formatCode>_(* #,##0_);_(* \(#,##0\);_(* "-"??_);_(@_)</c:formatCode>
                <c:ptCount val="1"/>
                <c:pt idx="0">
                  <c:v>1448352</c:v>
                </c:pt>
              </c:numCache>
            </c:numRef>
          </c:val>
        </c:ser>
        <c:ser>
          <c:idx val="2"/>
          <c:order val="2"/>
          <c:tx>
            <c:strRef>
              <c:f>Sheet1!$D$1</c:f>
              <c:strCache>
                <c:ptCount val="1"/>
                <c:pt idx="0">
                  <c:v>2014</c:v>
                </c:pt>
              </c:strCache>
            </c:strRef>
          </c:tx>
          <c:invertIfNegative val="0"/>
          <c:cat>
            <c:strRef>
              <c:f>Sheet1!$A$2</c:f>
              <c:strCache>
                <c:ptCount val="1"/>
                <c:pt idx="0">
                  <c:v>2013 წლიდან გაფართოვდა მომსახურების სააგენტოს სავაჭრო ობიექტების ქსელი და მაღაზიათა ქსელს შეემატა  3 მაღაზია (თბილისი, გორი და ფოთი);  სავაჭრო ობიექტებში მომხმარებლებს სასურველი ნივთის შეძენა უკვე განვადებით შეუძლიათ;
</c:v>
                </c:pt>
              </c:strCache>
            </c:strRef>
          </c:cat>
          <c:val>
            <c:numRef>
              <c:f>Sheet1!$D$2</c:f>
              <c:numCache>
                <c:formatCode>#,##0</c:formatCode>
                <c:ptCount val="1"/>
                <c:pt idx="0">
                  <c:v>1720000</c:v>
                </c:pt>
              </c:numCache>
            </c:numRef>
          </c:val>
        </c:ser>
        <c:dLbls>
          <c:showLegendKey val="0"/>
          <c:showVal val="0"/>
          <c:showCatName val="0"/>
          <c:showSerName val="0"/>
          <c:showPercent val="0"/>
          <c:showBubbleSize val="0"/>
        </c:dLbls>
        <c:gapWidth val="150"/>
        <c:shape val="cylinder"/>
        <c:axId val="139855360"/>
        <c:axId val="139672896"/>
        <c:axId val="0"/>
      </c:bar3DChart>
      <c:catAx>
        <c:axId val="139855360"/>
        <c:scaling>
          <c:orientation val="minMax"/>
        </c:scaling>
        <c:delete val="1"/>
        <c:axPos val="b"/>
        <c:numFmt formatCode="General" sourceLinked="0"/>
        <c:majorTickMark val="out"/>
        <c:minorTickMark val="none"/>
        <c:tickLblPos val="nextTo"/>
        <c:crossAx val="139672896"/>
        <c:crosses val="autoZero"/>
        <c:auto val="1"/>
        <c:lblAlgn val="ctr"/>
        <c:lblOffset val="100"/>
        <c:noMultiLvlLbl val="0"/>
      </c:catAx>
      <c:valAx>
        <c:axId val="139672896"/>
        <c:scaling>
          <c:orientation val="minMax"/>
        </c:scaling>
        <c:delete val="0"/>
        <c:axPos val="l"/>
        <c:majorGridlines/>
        <c:numFmt formatCode="_(* #,##0_);_(* \(#,##0\);_(* &quot;-&quot;??_);_(@_)" sourceLinked="1"/>
        <c:majorTickMark val="out"/>
        <c:minorTickMark val="none"/>
        <c:tickLblPos val="nextTo"/>
        <c:txPr>
          <a:bodyPr/>
          <a:lstStyle/>
          <a:p>
            <a:pPr>
              <a:defRPr sz="1600" b="1"/>
            </a:pPr>
            <a:endParaRPr lang="en-US"/>
          </a:p>
        </c:txPr>
        <c:crossAx val="139855360"/>
        <c:crosses val="autoZero"/>
        <c:crossBetween val="between"/>
      </c:valAx>
    </c:plotArea>
    <c:legend>
      <c:legendPos val="r"/>
      <c:layout>
        <c:manualLayout>
          <c:xMode val="edge"/>
          <c:yMode val="edge"/>
          <c:x val="0.85775072610979741"/>
          <c:y val="0.31404179887961764"/>
          <c:w val="0.14224927389020267"/>
          <c:h val="0.19952030244686639"/>
        </c:manualLayout>
      </c:layout>
      <c:overlay val="0"/>
      <c:txPr>
        <a:bodyPr/>
        <a:lstStyle/>
        <a:p>
          <a:pPr>
            <a:defRPr sz="1600" b="1"/>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144672761906247"/>
          <c:y val="0.16278633854800886"/>
          <c:w val="0.72313626050980917"/>
          <c:h val="0.634533998776455"/>
        </c:manualLayout>
      </c:layout>
      <c:barChart>
        <c:barDir val="col"/>
        <c:grouping val="clustered"/>
        <c:varyColors val="0"/>
        <c:ser>
          <c:idx val="0"/>
          <c:order val="0"/>
          <c:tx>
            <c:strRef>
              <c:f>asignebebi!$B$4</c:f>
              <c:strCache>
                <c:ptCount val="1"/>
                <c:pt idx="0">
                  <c:v>სახელმწიფო ბიუჯეტის ასიგნებები</c:v>
                </c:pt>
              </c:strCache>
            </c:strRef>
          </c:tx>
          <c:invertIfNegative val="0"/>
          <c:dLbls>
            <c:txPr>
              <a:bodyPr/>
              <a:lstStyle/>
              <a:p>
                <a:pPr>
                  <a:defRPr b="1">
                    <a:solidFill>
                      <a:schemeClr val="tx2">
                        <a:lumMod val="75000"/>
                      </a:schemeClr>
                    </a:solidFill>
                  </a:defRPr>
                </a:pPr>
                <a:endParaRPr lang="en-US"/>
              </a:p>
            </c:txPr>
            <c:showLegendKey val="0"/>
            <c:showVal val="1"/>
            <c:showCatName val="0"/>
            <c:showSerName val="0"/>
            <c:showPercent val="0"/>
            <c:showBubbleSize val="0"/>
            <c:showLeaderLines val="0"/>
          </c:dLbls>
          <c:cat>
            <c:strRef>
              <c:f>asignebebi!$C$3:$J$3</c:f>
              <c:strCache>
                <c:ptCount val="6"/>
                <c:pt idx="0">
                  <c:v>2010 ფ</c:v>
                </c:pt>
                <c:pt idx="1">
                  <c:v>2011 ფ</c:v>
                </c:pt>
                <c:pt idx="2">
                  <c:v>2012 ფ</c:v>
                </c:pt>
                <c:pt idx="3">
                  <c:v>2013 ფ</c:v>
                </c:pt>
                <c:pt idx="4">
                  <c:v>2014 გეგმა</c:v>
                </c:pt>
                <c:pt idx="5">
                  <c:v>2015 პროექტი</c:v>
                </c:pt>
              </c:strCache>
            </c:strRef>
          </c:cat>
          <c:val>
            <c:numRef>
              <c:f>asignebebi!$C$4:$J$4</c:f>
              <c:numCache>
                <c:formatCode>#,##0.0</c:formatCode>
                <c:ptCount val="6"/>
                <c:pt idx="0">
                  <c:v>6972.3</c:v>
                </c:pt>
                <c:pt idx="1">
                  <c:v>7459.3</c:v>
                </c:pt>
                <c:pt idx="2">
                  <c:v>7806.8</c:v>
                </c:pt>
                <c:pt idx="3">
                  <c:v>8104.2</c:v>
                </c:pt>
                <c:pt idx="4">
                  <c:v>9080</c:v>
                </c:pt>
                <c:pt idx="5">
                  <c:v>9575</c:v>
                </c:pt>
              </c:numCache>
            </c:numRef>
          </c:val>
        </c:ser>
        <c:dLbls>
          <c:showLegendKey val="0"/>
          <c:showVal val="0"/>
          <c:showCatName val="0"/>
          <c:showSerName val="0"/>
          <c:showPercent val="0"/>
          <c:showBubbleSize val="0"/>
        </c:dLbls>
        <c:gapWidth val="150"/>
        <c:axId val="88961536"/>
        <c:axId val="84228288"/>
      </c:barChart>
      <c:lineChart>
        <c:grouping val="standard"/>
        <c:varyColors val="0"/>
        <c:ser>
          <c:idx val="1"/>
          <c:order val="1"/>
          <c:tx>
            <c:strRef>
              <c:f>asignebebi!$B$5</c:f>
              <c:strCache>
                <c:ptCount val="1"/>
                <c:pt idx="0">
                  <c:v>%-ულად მშპ-სთან</c:v>
                </c:pt>
              </c:strCache>
            </c:strRef>
          </c:tx>
          <c:spPr>
            <a:ln w="41275"/>
          </c:spPr>
          <c:marker>
            <c:symbol val="none"/>
          </c:marker>
          <c:dLbls>
            <c:txPr>
              <a:bodyPr/>
              <a:lstStyle/>
              <a:p>
                <a:pPr>
                  <a:defRPr b="1">
                    <a:solidFill>
                      <a:srgbClr val="C00000"/>
                    </a:solidFill>
                  </a:defRPr>
                </a:pPr>
                <a:endParaRPr lang="en-US"/>
              </a:p>
            </c:txPr>
            <c:showLegendKey val="0"/>
            <c:showVal val="1"/>
            <c:showCatName val="0"/>
            <c:showSerName val="0"/>
            <c:showPercent val="0"/>
            <c:showBubbleSize val="0"/>
            <c:showLeaderLines val="0"/>
          </c:dLbls>
          <c:cat>
            <c:strRef>
              <c:f>asignebebi!$C$3:$J$3</c:f>
              <c:strCache>
                <c:ptCount val="6"/>
                <c:pt idx="0">
                  <c:v>2010 ფ</c:v>
                </c:pt>
                <c:pt idx="1">
                  <c:v>2011 ფ</c:v>
                </c:pt>
                <c:pt idx="2">
                  <c:v>2012 ფ</c:v>
                </c:pt>
                <c:pt idx="3">
                  <c:v>2013 ფ</c:v>
                </c:pt>
                <c:pt idx="4">
                  <c:v>2014 გეგმა</c:v>
                </c:pt>
                <c:pt idx="5">
                  <c:v>2015 პროექტი</c:v>
                </c:pt>
              </c:strCache>
            </c:strRef>
          </c:cat>
          <c:val>
            <c:numRef>
              <c:f>asignebebi!$C$5:$J$5</c:f>
              <c:numCache>
                <c:formatCode>0%</c:formatCode>
                <c:ptCount val="6"/>
                <c:pt idx="0">
                  <c:v>0.33534754106290515</c:v>
                </c:pt>
                <c:pt idx="1">
                  <c:v>0.30641225764048635</c:v>
                </c:pt>
                <c:pt idx="2">
                  <c:v>0.29834182357369698</c:v>
                </c:pt>
                <c:pt idx="3">
                  <c:v>0.30211482615033047</c:v>
                </c:pt>
                <c:pt idx="4">
                  <c:v>0.31121043034781531</c:v>
                </c:pt>
                <c:pt idx="5">
                  <c:v>0.30052792477228929</c:v>
                </c:pt>
              </c:numCache>
            </c:numRef>
          </c:val>
          <c:smooth val="1"/>
        </c:ser>
        <c:dLbls>
          <c:showLegendKey val="0"/>
          <c:showVal val="0"/>
          <c:showCatName val="0"/>
          <c:showSerName val="0"/>
          <c:showPercent val="0"/>
          <c:showBubbleSize val="0"/>
        </c:dLbls>
        <c:marker val="1"/>
        <c:smooth val="0"/>
        <c:axId val="88963072"/>
        <c:axId val="84228864"/>
      </c:lineChart>
      <c:catAx>
        <c:axId val="88961536"/>
        <c:scaling>
          <c:orientation val="minMax"/>
        </c:scaling>
        <c:delete val="0"/>
        <c:axPos val="b"/>
        <c:majorTickMark val="out"/>
        <c:minorTickMark val="none"/>
        <c:tickLblPos val="nextTo"/>
        <c:crossAx val="84228288"/>
        <c:crosses val="autoZero"/>
        <c:auto val="1"/>
        <c:lblAlgn val="ctr"/>
        <c:lblOffset val="100"/>
        <c:noMultiLvlLbl val="0"/>
      </c:catAx>
      <c:valAx>
        <c:axId val="84228288"/>
        <c:scaling>
          <c:orientation val="minMax"/>
        </c:scaling>
        <c:delete val="0"/>
        <c:axPos val="l"/>
        <c:majorGridlines/>
        <c:numFmt formatCode="#,##0.0" sourceLinked="1"/>
        <c:majorTickMark val="out"/>
        <c:minorTickMark val="none"/>
        <c:tickLblPos val="nextTo"/>
        <c:crossAx val="88961536"/>
        <c:crosses val="autoZero"/>
        <c:crossBetween val="between"/>
      </c:valAx>
      <c:valAx>
        <c:axId val="84228864"/>
        <c:scaling>
          <c:orientation val="minMax"/>
        </c:scaling>
        <c:delete val="0"/>
        <c:axPos val="r"/>
        <c:numFmt formatCode="0%" sourceLinked="1"/>
        <c:majorTickMark val="out"/>
        <c:minorTickMark val="none"/>
        <c:tickLblPos val="nextTo"/>
        <c:crossAx val="88963072"/>
        <c:crosses val="max"/>
        <c:crossBetween val="between"/>
      </c:valAx>
      <c:catAx>
        <c:axId val="88963072"/>
        <c:scaling>
          <c:orientation val="minMax"/>
        </c:scaling>
        <c:delete val="1"/>
        <c:axPos val="b"/>
        <c:majorTickMark val="out"/>
        <c:minorTickMark val="none"/>
        <c:tickLblPos val="nextTo"/>
        <c:crossAx val="84228864"/>
        <c:crosses val="autoZero"/>
        <c:auto val="1"/>
        <c:lblAlgn val="ctr"/>
        <c:lblOffset val="100"/>
        <c:noMultiLvlLbl val="0"/>
      </c:catAx>
    </c:plotArea>
    <c:legend>
      <c:legendPos val="r"/>
      <c:layout>
        <c:manualLayout>
          <c:xMode val="edge"/>
          <c:yMode val="edge"/>
          <c:x val="0.10287049728541901"/>
          <c:y val="3.7263286499694542E-2"/>
          <c:w val="0.83718387997864918"/>
          <c:h val="7.3645758004566159E-2"/>
        </c:manualLayout>
      </c:layout>
      <c:overlay val="0"/>
      <c:txPr>
        <a:bodyPr/>
        <a:lstStyle/>
        <a:p>
          <a:pPr>
            <a:defRPr b="1"/>
          </a:pPr>
          <a:endParaRPr lang="en-US"/>
        </a:p>
      </c:txPr>
    </c:legend>
    <c:plotVisOnly val="1"/>
    <c:dispBlanksAs val="gap"/>
    <c:showDLblsOverMax val="0"/>
  </c:chart>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0"/>
    <c:plotArea>
      <c:layout>
        <c:manualLayout>
          <c:layoutTarget val="inner"/>
          <c:xMode val="edge"/>
          <c:yMode val="edge"/>
          <c:x val="4.7965367028463823E-2"/>
          <c:y val="2.3528012451311527E-2"/>
          <c:w val="0.88349348457544286"/>
          <c:h val="0.8009512353033571"/>
        </c:manualLayout>
      </c:layout>
      <c:barChart>
        <c:barDir val="col"/>
        <c:grouping val="clustered"/>
        <c:varyColors val="0"/>
        <c:ser>
          <c:idx val="0"/>
          <c:order val="0"/>
          <c:tx>
            <c:strRef>
              <c:f>mSp!$A$4</c:f>
              <c:strCache>
                <c:ptCount val="1"/>
                <c:pt idx="0">
                  <c:v>ნომინალური მშპ</c:v>
                </c:pt>
              </c:strCache>
            </c:strRef>
          </c:tx>
          <c:spPr>
            <a:solidFill>
              <a:schemeClr val="accent1">
                <a:lumMod val="75000"/>
              </a:schemeClr>
            </a:solidFill>
          </c:spPr>
          <c:invertIfNegative val="0"/>
          <c:dLbls>
            <c:dLbl>
              <c:idx val="0"/>
              <c:showLegendKey val="0"/>
              <c:showVal val="1"/>
              <c:showCatName val="0"/>
              <c:showSerName val="0"/>
              <c:showPercent val="0"/>
              <c:showBubbleSize val="0"/>
            </c:dLbl>
            <c:dLbl>
              <c:idx val="1"/>
              <c:showLegendKey val="0"/>
              <c:showVal val="1"/>
              <c:showCatName val="0"/>
              <c:showSerName val="0"/>
              <c:showPercent val="0"/>
              <c:showBubbleSize val="0"/>
            </c:dLbl>
            <c:dLbl>
              <c:idx val="2"/>
              <c:layout>
                <c:manualLayout>
                  <c:x val="2.6428804650137773E-3"/>
                  <c:y val="0"/>
                </c:manualLayout>
              </c:layout>
              <c:showLegendKey val="0"/>
              <c:showVal val="1"/>
              <c:showCatName val="0"/>
              <c:showSerName val="0"/>
              <c:showPercent val="0"/>
              <c:showBubbleSize val="0"/>
            </c:dLbl>
            <c:dLbl>
              <c:idx val="3"/>
              <c:showLegendKey val="0"/>
              <c:showVal val="1"/>
              <c:showCatName val="0"/>
              <c:showSerName val="0"/>
              <c:showPercent val="0"/>
              <c:showBubbleSize val="0"/>
            </c:dLbl>
            <c:showLegendKey val="0"/>
            <c:showVal val="0"/>
            <c:showCatName val="0"/>
            <c:showSerName val="0"/>
            <c:showPercent val="0"/>
            <c:showBubbleSize val="0"/>
          </c:dLbls>
          <c:cat>
            <c:numRef>
              <c:f>mSp!$B$3:$E$3</c:f>
              <c:numCache>
                <c:formatCode>General</c:formatCode>
                <c:ptCount val="4"/>
                <c:pt idx="0">
                  <c:v>2012</c:v>
                </c:pt>
                <c:pt idx="1">
                  <c:v>2013</c:v>
                </c:pt>
                <c:pt idx="2">
                  <c:v>2014</c:v>
                </c:pt>
                <c:pt idx="3">
                  <c:v>2015</c:v>
                </c:pt>
              </c:numCache>
            </c:numRef>
          </c:cat>
          <c:val>
            <c:numRef>
              <c:f>mSp!$B$4:$E$4</c:f>
              <c:numCache>
                <c:formatCode>#,##0.0</c:formatCode>
                <c:ptCount val="4"/>
                <c:pt idx="0">
                  <c:v>26167.3</c:v>
                </c:pt>
                <c:pt idx="1">
                  <c:v>26824.9</c:v>
                </c:pt>
                <c:pt idx="2">
                  <c:v>29176.400000000001</c:v>
                </c:pt>
                <c:pt idx="3">
                  <c:v>31860.6</c:v>
                </c:pt>
              </c:numCache>
            </c:numRef>
          </c:val>
        </c:ser>
        <c:dLbls>
          <c:showLegendKey val="0"/>
          <c:showVal val="0"/>
          <c:showCatName val="0"/>
          <c:showSerName val="0"/>
          <c:showPercent val="0"/>
          <c:showBubbleSize val="0"/>
        </c:dLbls>
        <c:gapWidth val="150"/>
        <c:axId val="92184064"/>
        <c:axId val="84780160"/>
      </c:barChart>
      <c:lineChart>
        <c:grouping val="standard"/>
        <c:varyColors val="0"/>
        <c:ser>
          <c:idx val="1"/>
          <c:order val="1"/>
          <c:tx>
            <c:strRef>
              <c:f>mSp!$A$5</c:f>
              <c:strCache>
                <c:ptCount val="1"/>
                <c:pt idx="0">
                  <c:v>რეალური ზრდა</c:v>
                </c:pt>
              </c:strCache>
            </c:strRef>
          </c:tx>
          <c:spPr>
            <a:ln>
              <a:solidFill>
                <a:srgbClr val="33CC33">
                  <a:alpha val="88000"/>
                </a:srgbClr>
              </a:solidFill>
            </a:ln>
          </c:spPr>
          <c:marker>
            <c:symbol val="none"/>
          </c:marker>
          <c:dLbls>
            <c:dLbl>
              <c:idx val="1"/>
              <c:layout>
                <c:manualLayout>
                  <c:x val="2.7750244882644614E-2"/>
                  <c:y val="-9.2753611091620794E-2"/>
                </c:manualLayout>
              </c:layout>
              <c:showLegendKey val="0"/>
              <c:showVal val="1"/>
              <c:showCatName val="0"/>
              <c:showSerName val="0"/>
              <c:showPercent val="0"/>
              <c:showBubbleSize val="0"/>
            </c:dLbl>
            <c:dLbl>
              <c:idx val="2"/>
              <c:layout>
                <c:manualLayout>
                  <c:x val="3.3036005812672214E-2"/>
                  <c:y val="-5.3002063480926169E-2"/>
                </c:manualLayout>
              </c:layout>
              <c:showLegendKey val="0"/>
              <c:showVal val="1"/>
              <c:showCatName val="0"/>
              <c:showSerName val="0"/>
              <c:showPercent val="0"/>
              <c:showBubbleSize val="0"/>
            </c:dLbl>
            <c:dLbl>
              <c:idx val="3"/>
              <c:layout>
                <c:manualLayout>
                  <c:x val="3.3036005812672312E-2"/>
                  <c:y val="-4.9689434513368311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mSp!$B$3:$E$3</c:f>
              <c:numCache>
                <c:formatCode>General</c:formatCode>
                <c:ptCount val="4"/>
                <c:pt idx="0">
                  <c:v>2012</c:v>
                </c:pt>
                <c:pt idx="1">
                  <c:v>2013</c:v>
                </c:pt>
                <c:pt idx="2">
                  <c:v>2014</c:v>
                </c:pt>
                <c:pt idx="3">
                  <c:v>2015</c:v>
                </c:pt>
              </c:numCache>
            </c:numRef>
          </c:cat>
          <c:val>
            <c:numRef>
              <c:f>mSp!$B$5:$E$5</c:f>
              <c:numCache>
                <c:formatCode>0.0%</c:formatCode>
                <c:ptCount val="4"/>
                <c:pt idx="0">
                  <c:v>6.2E-2</c:v>
                </c:pt>
                <c:pt idx="1">
                  <c:v>3.2000000000000001E-2</c:v>
                </c:pt>
                <c:pt idx="2">
                  <c:v>0.05</c:v>
                </c:pt>
                <c:pt idx="3">
                  <c:v>0.05</c:v>
                </c:pt>
              </c:numCache>
            </c:numRef>
          </c:val>
          <c:smooth val="1"/>
        </c:ser>
        <c:dLbls>
          <c:showLegendKey val="0"/>
          <c:showVal val="0"/>
          <c:showCatName val="0"/>
          <c:showSerName val="0"/>
          <c:showPercent val="0"/>
          <c:showBubbleSize val="0"/>
        </c:dLbls>
        <c:marker val="1"/>
        <c:smooth val="0"/>
        <c:axId val="92201984"/>
        <c:axId val="84780736"/>
      </c:lineChart>
      <c:catAx>
        <c:axId val="92184064"/>
        <c:scaling>
          <c:orientation val="minMax"/>
        </c:scaling>
        <c:delete val="0"/>
        <c:axPos val="b"/>
        <c:numFmt formatCode="General" sourceLinked="1"/>
        <c:majorTickMark val="out"/>
        <c:minorTickMark val="none"/>
        <c:tickLblPos val="nextTo"/>
        <c:crossAx val="84780160"/>
        <c:crosses val="autoZero"/>
        <c:auto val="1"/>
        <c:lblAlgn val="ctr"/>
        <c:lblOffset val="100"/>
        <c:noMultiLvlLbl val="0"/>
      </c:catAx>
      <c:valAx>
        <c:axId val="84780160"/>
        <c:scaling>
          <c:orientation val="minMax"/>
        </c:scaling>
        <c:delete val="0"/>
        <c:axPos val="l"/>
        <c:majorGridlines/>
        <c:numFmt formatCode="#,##0.0" sourceLinked="1"/>
        <c:majorTickMark val="out"/>
        <c:minorTickMark val="none"/>
        <c:tickLblPos val="nextTo"/>
        <c:crossAx val="92184064"/>
        <c:crosses val="autoZero"/>
        <c:crossBetween val="between"/>
      </c:valAx>
      <c:valAx>
        <c:axId val="84780736"/>
        <c:scaling>
          <c:orientation val="minMax"/>
        </c:scaling>
        <c:delete val="0"/>
        <c:axPos val="r"/>
        <c:numFmt formatCode="0.0%" sourceLinked="1"/>
        <c:majorTickMark val="out"/>
        <c:minorTickMark val="none"/>
        <c:tickLblPos val="nextTo"/>
        <c:crossAx val="92201984"/>
        <c:crosses val="max"/>
        <c:crossBetween val="between"/>
      </c:valAx>
      <c:catAx>
        <c:axId val="92201984"/>
        <c:scaling>
          <c:orientation val="minMax"/>
        </c:scaling>
        <c:delete val="1"/>
        <c:axPos val="b"/>
        <c:numFmt formatCode="General" sourceLinked="1"/>
        <c:majorTickMark val="out"/>
        <c:minorTickMark val="none"/>
        <c:tickLblPos val="nextTo"/>
        <c:crossAx val="84780736"/>
        <c:crosses val="autoZero"/>
        <c:auto val="1"/>
        <c:lblAlgn val="ctr"/>
        <c:lblOffset val="100"/>
        <c:noMultiLvlLbl val="0"/>
      </c:catAx>
    </c:plotArea>
    <c:legend>
      <c:legendPos val="r"/>
      <c:layout>
        <c:manualLayout>
          <c:xMode val="edge"/>
          <c:yMode val="edge"/>
          <c:x val="0.13302375335920205"/>
          <c:y val="0.8946534676223713"/>
          <c:w val="0.79364858252251314"/>
          <c:h val="0.10309630347585901"/>
        </c:manualLayout>
      </c:layout>
      <c:overlay val="0"/>
    </c:legend>
    <c:plotVisOnly val="1"/>
    <c:dispBlanksAs val="gap"/>
    <c:showDLblsOverMax val="0"/>
  </c:chart>
  <c:txPr>
    <a:bodyPr/>
    <a:lstStyle/>
    <a:p>
      <a:pPr>
        <a:defRPr sz="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ka-GE" sz="1800" b="1" i="0" baseline="0">
                <a:effectLst/>
              </a:rPr>
              <a:t>რეალური ეკონომიკური ზრდა თვეების მიხედვით</a:t>
            </a:r>
            <a:endParaRPr lang="en-US">
              <a:effectLst/>
            </a:endParaRPr>
          </a:p>
        </c:rich>
      </c:tx>
      <c:overlay val="0"/>
    </c:title>
    <c:autoTitleDeleted val="0"/>
    <c:plotArea>
      <c:layout/>
      <c:lineChart>
        <c:grouping val="standard"/>
        <c:varyColors val="0"/>
        <c:ser>
          <c:idx val="1"/>
          <c:order val="0"/>
          <c:tx>
            <c:strRef>
              <c:f>Sheet1!$B$5</c:f>
              <c:strCache>
                <c:ptCount val="1"/>
                <c:pt idx="0">
                  <c:v>2012</c:v>
                </c:pt>
              </c:strCache>
            </c:strRef>
          </c:tx>
          <c:spPr>
            <a:ln w="47625">
              <a:solidFill>
                <a:srgbClr val="0070C0"/>
              </a:solidFill>
            </a:ln>
          </c:spPr>
          <c:marker>
            <c:symbol val="none"/>
          </c:marker>
          <c:cat>
            <c:strRef>
              <c:f>Sheet1!$C$3:$N$3</c:f>
              <c:strCache>
                <c:ptCount val="12"/>
                <c:pt idx="0">
                  <c:v>I </c:v>
                </c:pt>
                <c:pt idx="1">
                  <c:v>II</c:v>
                </c:pt>
                <c:pt idx="2">
                  <c:v>III</c:v>
                </c:pt>
                <c:pt idx="3">
                  <c:v>IV</c:v>
                </c:pt>
                <c:pt idx="4">
                  <c:v>V</c:v>
                </c:pt>
                <c:pt idx="5">
                  <c:v>VI</c:v>
                </c:pt>
                <c:pt idx="6">
                  <c:v>VII</c:v>
                </c:pt>
                <c:pt idx="7">
                  <c:v>VIII</c:v>
                </c:pt>
                <c:pt idx="8">
                  <c:v>IX</c:v>
                </c:pt>
                <c:pt idx="9">
                  <c:v>X</c:v>
                </c:pt>
                <c:pt idx="10">
                  <c:v>XI</c:v>
                </c:pt>
                <c:pt idx="11">
                  <c:v>XII</c:v>
                </c:pt>
              </c:strCache>
            </c:strRef>
          </c:cat>
          <c:val>
            <c:numRef>
              <c:f>Sheet1!$C$5:$N$5</c:f>
              <c:numCache>
                <c:formatCode>General</c:formatCode>
                <c:ptCount val="12"/>
                <c:pt idx="0">
                  <c:v>6.3857883823250177</c:v>
                </c:pt>
                <c:pt idx="1">
                  <c:v>7.3270257281712361</c:v>
                </c:pt>
                <c:pt idx="2">
                  <c:v>5.9114724159398122</c:v>
                </c:pt>
                <c:pt idx="3">
                  <c:v>6.9257103706574696</c:v>
                </c:pt>
                <c:pt idx="4">
                  <c:v>8.5394866972666676</c:v>
                </c:pt>
                <c:pt idx="5">
                  <c:v>9.0919244725587305</c:v>
                </c:pt>
                <c:pt idx="6">
                  <c:v>8.7732320289228198</c:v>
                </c:pt>
                <c:pt idx="7">
                  <c:v>6.4630852554055451</c:v>
                </c:pt>
                <c:pt idx="8">
                  <c:v>7.0028269443431697</c:v>
                </c:pt>
                <c:pt idx="9">
                  <c:v>5.3113597631186167</c:v>
                </c:pt>
                <c:pt idx="10">
                  <c:v>3.2126950879448373</c:v>
                </c:pt>
                <c:pt idx="11">
                  <c:v>-0.53188861247299712</c:v>
                </c:pt>
              </c:numCache>
            </c:numRef>
          </c:val>
          <c:smooth val="1"/>
        </c:ser>
        <c:ser>
          <c:idx val="2"/>
          <c:order val="1"/>
          <c:tx>
            <c:strRef>
              <c:f>Sheet1!$B$6</c:f>
              <c:strCache>
                <c:ptCount val="1"/>
                <c:pt idx="0">
                  <c:v>2013</c:v>
                </c:pt>
              </c:strCache>
            </c:strRef>
          </c:tx>
          <c:spPr>
            <a:ln w="47625">
              <a:solidFill>
                <a:schemeClr val="accent6">
                  <a:lumMod val="75000"/>
                </a:schemeClr>
              </a:solidFill>
            </a:ln>
          </c:spPr>
          <c:marker>
            <c:symbol val="none"/>
          </c:marker>
          <c:cat>
            <c:strRef>
              <c:f>Sheet1!$C$3:$N$3</c:f>
              <c:strCache>
                <c:ptCount val="12"/>
                <c:pt idx="0">
                  <c:v>I </c:v>
                </c:pt>
                <c:pt idx="1">
                  <c:v>II</c:v>
                </c:pt>
                <c:pt idx="2">
                  <c:v>III</c:v>
                </c:pt>
                <c:pt idx="3">
                  <c:v>IV</c:v>
                </c:pt>
                <c:pt idx="4">
                  <c:v>V</c:v>
                </c:pt>
                <c:pt idx="5">
                  <c:v>VI</c:v>
                </c:pt>
                <c:pt idx="6">
                  <c:v>VII</c:v>
                </c:pt>
                <c:pt idx="7">
                  <c:v>VIII</c:v>
                </c:pt>
                <c:pt idx="8">
                  <c:v>IX</c:v>
                </c:pt>
                <c:pt idx="9">
                  <c:v>X</c:v>
                </c:pt>
                <c:pt idx="10">
                  <c:v>XI</c:v>
                </c:pt>
                <c:pt idx="11">
                  <c:v>XII</c:v>
                </c:pt>
              </c:strCache>
            </c:strRef>
          </c:cat>
          <c:val>
            <c:numRef>
              <c:f>Sheet1!$C$6:$N$6</c:f>
              <c:numCache>
                <c:formatCode>General</c:formatCode>
                <c:ptCount val="12"/>
                <c:pt idx="0">
                  <c:v>3.5513599461407779</c:v>
                </c:pt>
                <c:pt idx="1">
                  <c:v>2.8718772338382905</c:v>
                </c:pt>
                <c:pt idx="2">
                  <c:v>1.0055820858288769</c:v>
                </c:pt>
                <c:pt idx="3">
                  <c:v>4.5762145462043691</c:v>
                </c:pt>
                <c:pt idx="4">
                  <c:v>0.27576450999714552</c:v>
                </c:pt>
                <c:pt idx="5">
                  <c:v>-0.59486565820310489</c:v>
                </c:pt>
                <c:pt idx="6">
                  <c:v>0.89539917638076361</c:v>
                </c:pt>
                <c:pt idx="7">
                  <c:v>1.2950319145437845</c:v>
                </c:pt>
                <c:pt idx="8">
                  <c:v>1.5601183924274125</c:v>
                </c:pt>
                <c:pt idx="9">
                  <c:v>4.3851951447290531</c:v>
                </c:pt>
                <c:pt idx="10">
                  <c:v>8.0315325825411321</c:v>
                </c:pt>
                <c:pt idx="11">
                  <c:v>8.8222433178058566</c:v>
                </c:pt>
              </c:numCache>
            </c:numRef>
          </c:val>
          <c:smooth val="1"/>
        </c:ser>
        <c:ser>
          <c:idx val="3"/>
          <c:order val="2"/>
          <c:tx>
            <c:strRef>
              <c:f>Sheet1!$B$7</c:f>
              <c:strCache>
                <c:ptCount val="1"/>
                <c:pt idx="0">
                  <c:v>2014</c:v>
                </c:pt>
              </c:strCache>
            </c:strRef>
          </c:tx>
          <c:spPr>
            <a:ln w="47625">
              <a:solidFill>
                <a:srgbClr val="00B050"/>
              </a:solidFill>
            </a:ln>
          </c:spPr>
          <c:marker>
            <c:symbol val="none"/>
          </c:marker>
          <c:dLbls>
            <c:numFmt formatCode="#,##0.0" sourceLinked="0"/>
            <c:txPr>
              <a:bodyPr/>
              <a:lstStyle/>
              <a:p>
                <a:pPr>
                  <a:defRPr b="1"/>
                </a:pPr>
                <a:endParaRPr lang="en-US"/>
              </a:p>
            </c:txPr>
            <c:dLblPos val="b"/>
            <c:showLegendKey val="0"/>
            <c:showVal val="1"/>
            <c:showCatName val="0"/>
            <c:showSerName val="0"/>
            <c:showPercent val="0"/>
            <c:showBubbleSize val="0"/>
            <c:showLeaderLines val="0"/>
          </c:dLbls>
          <c:cat>
            <c:strRef>
              <c:f>Sheet1!$C$3:$N$3</c:f>
              <c:strCache>
                <c:ptCount val="12"/>
                <c:pt idx="0">
                  <c:v>I </c:v>
                </c:pt>
                <c:pt idx="1">
                  <c:v>II</c:v>
                </c:pt>
                <c:pt idx="2">
                  <c:v>III</c:v>
                </c:pt>
                <c:pt idx="3">
                  <c:v>IV</c:v>
                </c:pt>
                <c:pt idx="4">
                  <c:v>V</c:v>
                </c:pt>
                <c:pt idx="5">
                  <c:v>VI</c:v>
                </c:pt>
                <c:pt idx="6">
                  <c:v>VII</c:v>
                </c:pt>
                <c:pt idx="7">
                  <c:v>VIII</c:v>
                </c:pt>
                <c:pt idx="8">
                  <c:v>IX</c:v>
                </c:pt>
                <c:pt idx="9">
                  <c:v>X</c:v>
                </c:pt>
                <c:pt idx="10">
                  <c:v>XI</c:v>
                </c:pt>
                <c:pt idx="11">
                  <c:v>XII</c:v>
                </c:pt>
              </c:strCache>
            </c:strRef>
          </c:cat>
          <c:val>
            <c:numRef>
              <c:f>Sheet1!$C$7:$N$7</c:f>
              <c:numCache>
                <c:formatCode>General</c:formatCode>
                <c:ptCount val="12"/>
                <c:pt idx="0">
                  <c:v>8.1869062123887062</c:v>
                </c:pt>
                <c:pt idx="1">
                  <c:v>5.6465885644569767</c:v>
                </c:pt>
                <c:pt idx="2">
                  <c:v>8.3287833830590188</c:v>
                </c:pt>
                <c:pt idx="3">
                  <c:v>2.654037061364761</c:v>
                </c:pt>
                <c:pt idx="4">
                  <c:v>6.2600193540005193</c:v>
                </c:pt>
                <c:pt idx="5">
                  <c:v>6.2370643601772713</c:v>
                </c:pt>
                <c:pt idx="6">
                  <c:v>7.2188265335884125</c:v>
                </c:pt>
                <c:pt idx="7">
                  <c:v>5.2184094786789785</c:v>
                </c:pt>
                <c:pt idx="8">
                  <c:v>4.0882238223553173</c:v>
                </c:pt>
                <c:pt idx="9">
                  <c:v>3.5</c:v>
                </c:pt>
              </c:numCache>
            </c:numRef>
          </c:val>
          <c:smooth val="1"/>
        </c:ser>
        <c:dLbls>
          <c:showLegendKey val="0"/>
          <c:showVal val="0"/>
          <c:showCatName val="0"/>
          <c:showSerName val="0"/>
          <c:showPercent val="0"/>
          <c:showBubbleSize val="0"/>
        </c:dLbls>
        <c:marker val="1"/>
        <c:smooth val="0"/>
        <c:axId val="92202496"/>
        <c:axId val="84782464"/>
      </c:lineChart>
      <c:catAx>
        <c:axId val="92202496"/>
        <c:scaling>
          <c:orientation val="minMax"/>
        </c:scaling>
        <c:delete val="0"/>
        <c:axPos val="b"/>
        <c:majorTickMark val="out"/>
        <c:minorTickMark val="none"/>
        <c:tickLblPos val="low"/>
        <c:txPr>
          <a:bodyPr/>
          <a:lstStyle/>
          <a:p>
            <a:pPr>
              <a:defRPr b="1"/>
            </a:pPr>
            <a:endParaRPr lang="en-US"/>
          </a:p>
        </c:txPr>
        <c:crossAx val="84782464"/>
        <c:crosses val="autoZero"/>
        <c:auto val="1"/>
        <c:lblAlgn val="ctr"/>
        <c:lblOffset val="100"/>
        <c:noMultiLvlLbl val="0"/>
      </c:catAx>
      <c:valAx>
        <c:axId val="84782464"/>
        <c:scaling>
          <c:orientation val="minMax"/>
          <c:max val="10"/>
        </c:scaling>
        <c:delete val="0"/>
        <c:axPos val="l"/>
        <c:numFmt formatCode="#,##0.0" sourceLinked="0"/>
        <c:majorTickMark val="out"/>
        <c:minorTickMark val="none"/>
        <c:tickLblPos val="nextTo"/>
        <c:txPr>
          <a:bodyPr/>
          <a:lstStyle/>
          <a:p>
            <a:pPr>
              <a:defRPr b="1"/>
            </a:pPr>
            <a:endParaRPr lang="en-US"/>
          </a:p>
        </c:txPr>
        <c:crossAx val="92202496"/>
        <c:crosses val="autoZero"/>
        <c:crossBetween val="between"/>
      </c:valAx>
      <c:spPr>
        <a:noFill/>
        <a:ln w="25400">
          <a:noFill/>
        </a:ln>
      </c:spPr>
    </c:plotArea>
    <c:legend>
      <c:legendPos val="b"/>
      <c:overlay val="0"/>
    </c:legend>
    <c:plotVisOnly val="1"/>
    <c:dispBlanksAs val="gap"/>
    <c:showDLblsOverMax val="0"/>
  </c:chart>
  <c:spPr>
    <a:ln>
      <a:noFill/>
    </a:ln>
  </c:spPr>
  <c:txPr>
    <a:bodyPr/>
    <a:lstStyle/>
    <a:p>
      <a:pPr>
        <a:defRPr sz="1100">
          <a:latin typeface="BPG Glaho (Body)"/>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809444924840177E-2"/>
          <c:y val="7.6481467793979865E-2"/>
          <c:w val="0.82180370086080023"/>
          <c:h val="0.734995689388247"/>
        </c:manualLayout>
      </c:layout>
      <c:barChart>
        <c:barDir val="col"/>
        <c:grouping val="clustered"/>
        <c:varyColors val="0"/>
        <c:ser>
          <c:idx val="0"/>
          <c:order val="0"/>
          <c:tx>
            <c:strRef>
              <c:f>'sagad.Semos Naerti'!$B$4:$B$5</c:f>
              <c:strCache>
                <c:ptCount val="1"/>
                <c:pt idx="0">
                  <c:v>გადასახადები (მლნ ლარი) გადასახადები % მშპ-სთან</c:v>
                </c:pt>
              </c:strCache>
            </c:strRef>
          </c:tx>
          <c:spPr>
            <a:solidFill>
              <a:srgbClr val="00B050"/>
            </a:solidFill>
            <a:ln w="66675" cmpd="sng"/>
          </c:spPr>
          <c:invertIfNegative val="0"/>
          <c:dLbls>
            <c:dLbl>
              <c:idx val="0"/>
              <c:layout>
                <c:manualLayout>
                  <c:x val="-9.81691707320341E-3"/>
                  <c:y val="5.8789764100284619E-3"/>
                </c:manualLayout>
              </c:layout>
              <c:showLegendKey val="0"/>
              <c:showVal val="1"/>
              <c:showCatName val="0"/>
              <c:showSerName val="0"/>
              <c:showPercent val="0"/>
              <c:showBubbleSize val="0"/>
            </c:dLbl>
            <c:txPr>
              <a:bodyPr/>
              <a:lstStyle/>
              <a:p>
                <a:pPr>
                  <a:defRPr sz="800" b="1">
                    <a:solidFill>
                      <a:srgbClr val="33CC33"/>
                    </a:solidFill>
                  </a:defRPr>
                </a:pPr>
                <a:endParaRPr lang="en-US"/>
              </a:p>
            </c:txPr>
            <c:showLegendKey val="0"/>
            <c:showVal val="1"/>
            <c:showCatName val="0"/>
            <c:showSerName val="0"/>
            <c:showPercent val="0"/>
            <c:showBubbleSize val="0"/>
            <c:showLeaderLines val="0"/>
          </c:dLbls>
          <c:cat>
            <c:strRef>
              <c:f>'sagad.Semos Naerti'!$C$3:$I$3</c:f>
              <c:strCache>
                <c:ptCount val="7"/>
                <c:pt idx="0">
                  <c:v>2009 ფ</c:v>
                </c:pt>
                <c:pt idx="1">
                  <c:v>2010 ფ</c:v>
                </c:pt>
                <c:pt idx="2">
                  <c:v>2011 ფ</c:v>
                </c:pt>
                <c:pt idx="3">
                  <c:v>2012 ფ</c:v>
                </c:pt>
                <c:pt idx="4">
                  <c:v>2013 ფ</c:v>
                </c:pt>
                <c:pt idx="5">
                  <c:v>2014 პ</c:v>
                </c:pt>
                <c:pt idx="6">
                  <c:v>2015 პ</c:v>
                </c:pt>
              </c:strCache>
            </c:strRef>
          </c:cat>
          <c:val>
            <c:numRef>
              <c:f>'sagad.Semos Naerti'!$C$4:$I$4</c:f>
              <c:numCache>
                <c:formatCode>#,##0.0</c:formatCode>
                <c:ptCount val="7"/>
                <c:pt idx="0">
                  <c:v>4388.8999999999996</c:v>
                </c:pt>
                <c:pt idx="1">
                  <c:v>4867.4405007992</c:v>
                </c:pt>
                <c:pt idx="2">
                  <c:v>5930</c:v>
                </c:pt>
                <c:pt idx="3">
                  <c:v>6671</c:v>
                </c:pt>
                <c:pt idx="4">
                  <c:v>6659.3</c:v>
                </c:pt>
                <c:pt idx="5">
                  <c:v>7230</c:v>
                </c:pt>
                <c:pt idx="6">
                  <c:v>8030</c:v>
                </c:pt>
              </c:numCache>
            </c:numRef>
          </c:val>
        </c:ser>
        <c:dLbls>
          <c:showLegendKey val="0"/>
          <c:showVal val="0"/>
          <c:showCatName val="0"/>
          <c:showSerName val="0"/>
          <c:showPercent val="0"/>
          <c:showBubbleSize val="0"/>
        </c:dLbls>
        <c:gapWidth val="150"/>
        <c:axId val="84488192"/>
        <c:axId val="84785344"/>
      </c:barChart>
      <c:lineChart>
        <c:grouping val="standard"/>
        <c:varyColors val="0"/>
        <c:ser>
          <c:idx val="1"/>
          <c:order val="1"/>
          <c:tx>
            <c:strRef>
              <c:f>'sagad.Semos Naerti'!$B$5</c:f>
              <c:strCache>
                <c:ptCount val="1"/>
                <c:pt idx="0">
                  <c:v>გადასახადები % მშპ-სთან</c:v>
                </c:pt>
              </c:strCache>
            </c:strRef>
          </c:tx>
          <c:spPr>
            <a:ln w="47625">
              <a:solidFill>
                <a:schemeClr val="accent1">
                  <a:lumMod val="75000"/>
                </a:schemeClr>
              </a:solidFill>
            </a:ln>
          </c:spPr>
          <c:marker>
            <c:symbol val="none"/>
          </c:marker>
          <c:dLbls>
            <c:dLbl>
              <c:idx val="0"/>
              <c:layout>
                <c:manualLayout>
                  <c:x val="-1.7997681300872918E-2"/>
                  <c:y val="-2.9394882050142578E-2"/>
                </c:manualLayout>
              </c:layout>
              <c:showLegendKey val="0"/>
              <c:showVal val="1"/>
              <c:showCatName val="0"/>
              <c:showSerName val="0"/>
              <c:showPercent val="0"/>
              <c:showBubbleSize val="0"/>
            </c:dLbl>
            <c:dLbl>
              <c:idx val="1"/>
              <c:layout>
                <c:manualLayout>
                  <c:x val="2.1269986991940722E-2"/>
                  <c:y val="-0.14697441025071289"/>
                </c:manualLayout>
              </c:layout>
              <c:showLegendKey val="0"/>
              <c:showVal val="1"/>
              <c:showCatName val="0"/>
              <c:showSerName val="0"/>
              <c:showPercent val="0"/>
              <c:showBubbleSize val="0"/>
            </c:dLbl>
            <c:dLbl>
              <c:idx val="3"/>
              <c:layout>
                <c:manualLayout>
                  <c:x val="5.9991577975081683E-17"/>
                  <c:y val="-5.8789764100285156E-2"/>
                </c:manualLayout>
              </c:layout>
              <c:showLegendKey val="0"/>
              <c:showVal val="1"/>
              <c:showCatName val="0"/>
              <c:showSerName val="0"/>
              <c:showPercent val="0"/>
              <c:showBubbleSize val="0"/>
            </c:dLbl>
            <c:dLbl>
              <c:idx val="4"/>
              <c:layout>
                <c:manualLayout>
                  <c:x val="1.370589258950974E-2"/>
                  <c:y val="-2.5369969205023914E-2"/>
                </c:manualLayout>
              </c:layout>
              <c:showLegendKey val="0"/>
              <c:showVal val="1"/>
              <c:showCatName val="0"/>
              <c:showSerName val="0"/>
              <c:showPercent val="0"/>
              <c:showBubbleSize val="0"/>
            </c:dLbl>
            <c:dLbl>
              <c:idx val="5"/>
              <c:layout>
                <c:manualLayout>
                  <c:x val="1.5187878658267061E-2"/>
                  <c:y val="-8.9153519979261561E-2"/>
                </c:manualLayout>
              </c:layout>
              <c:showLegendKey val="0"/>
              <c:showVal val="1"/>
              <c:showCatName val="0"/>
              <c:showSerName val="0"/>
              <c:showPercent val="0"/>
              <c:showBubbleSize val="0"/>
            </c:dLbl>
            <c:txPr>
              <a:bodyPr/>
              <a:lstStyle/>
              <a:p>
                <a:pPr>
                  <a:defRPr sz="800" b="1">
                    <a:solidFill>
                      <a:schemeClr val="tx2">
                        <a:lumMod val="75000"/>
                      </a:schemeClr>
                    </a:solidFill>
                  </a:defRPr>
                </a:pPr>
                <a:endParaRPr lang="en-US"/>
              </a:p>
            </c:txPr>
            <c:showLegendKey val="0"/>
            <c:showVal val="1"/>
            <c:showCatName val="0"/>
            <c:showSerName val="0"/>
            <c:showPercent val="0"/>
            <c:showBubbleSize val="0"/>
            <c:showLeaderLines val="0"/>
          </c:dLbls>
          <c:cat>
            <c:strRef>
              <c:f>'sagad.Semos Naerti'!$D$3:$I$3</c:f>
              <c:strCache>
                <c:ptCount val="6"/>
                <c:pt idx="0">
                  <c:v>2010 ფ</c:v>
                </c:pt>
                <c:pt idx="1">
                  <c:v>2011 ფ</c:v>
                </c:pt>
                <c:pt idx="2">
                  <c:v>2012 ფ</c:v>
                </c:pt>
                <c:pt idx="3">
                  <c:v>2013 ფ</c:v>
                </c:pt>
                <c:pt idx="4">
                  <c:v>2014 პ</c:v>
                </c:pt>
                <c:pt idx="5">
                  <c:v>2015 პ</c:v>
                </c:pt>
              </c:strCache>
            </c:strRef>
          </c:cat>
          <c:val>
            <c:numRef>
              <c:f>'sagad.Semos Naerti'!$C$5:$I$5</c:f>
              <c:numCache>
                <c:formatCode>0.0%</c:formatCode>
                <c:ptCount val="7"/>
                <c:pt idx="0">
                  <c:v>0.24399999999999999</c:v>
                </c:pt>
                <c:pt idx="1">
                  <c:v>0.23410986377709037</c:v>
                </c:pt>
                <c:pt idx="2">
                  <c:v>0.24359185014788037</c:v>
                </c:pt>
                <c:pt idx="3">
                  <c:v>0.25493650472154178</c:v>
                </c:pt>
                <c:pt idx="4">
                  <c:v>0.248250692453653</c:v>
                </c:pt>
                <c:pt idx="5">
                  <c:v>0.24801042810098792</c:v>
                </c:pt>
                <c:pt idx="6">
                  <c:v>0.252</c:v>
                </c:pt>
              </c:numCache>
            </c:numRef>
          </c:val>
          <c:smooth val="1"/>
        </c:ser>
        <c:dLbls>
          <c:showLegendKey val="0"/>
          <c:showVal val="0"/>
          <c:showCatName val="0"/>
          <c:showSerName val="0"/>
          <c:showPercent val="0"/>
          <c:showBubbleSize val="0"/>
        </c:dLbls>
        <c:marker val="1"/>
        <c:smooth val="0"/>
        <c:axId val="92204544"/>
        <c:axId val="84785920"/>
      </c:lineChart>
      <c:catAx>
        <c:axId val="84488192"/>
        <c:scaling>
          <c:orientation val="minMax"/>
        </c:scaling>
        <c:delete val="0"/>
        <c:axPos val="b"/>
        <c:majorTickMark val="out"/>
        <c:minorTickMark val="none"/>
        <c:tickLblPos val="nextTo"/>
        <c:txPr>
          <a:bodyPr/>
          <a:lstStyle/>
          <a:p>
            <a:pPr>
              <a:defRPr b="1"/>
            </a:pPr>
            <a:endParaRPr lang="en-US"/>
          </a:p>
        </c:txPr>
        <c:crossAx val="84785344"/>
        <c:crosses val="autoZero"/>
        <c:auto val="1"/>
        <c:lblAlgn val="ctr"/>
        <c:lblOffset val="100"/>
        <c:noMultiLvlLbl val="0"/>
      </c:catAx>
      <c:valAx>
        <c:axId val="84785344"/>
        <c:scaling>
          <c:orientation val="minMax"/>
        </c:scaling>
        <c:delete val="0"/>
        <c:axPos val="l"/>
        <c:majorGridlines>
          <c:spPr>
            <a:ln cap="rnd"/>
          </c:spPr>
        </c:majorGridlines>
        <c:numFmt formatCode="#,##0.0" sourceLinked="1"/>
        <c:majorTickMark val="out"/>
        <c:minorTickMark val="none"/>
        <c:tickLblPos val="nextTo"/>
        <c:crossAx val="84488192"/>
        <c:crosses val="autoZero"/>
        <c:crossBetween val="between"/>
      </c:valAx>
      <c:valAx>
        <c:axId val="84785920"/>
        <c:scaling>
          <c:orientation val="minMax"/>
        </c:scaling>
        <c:delete val="0"/>
        <c:axPos val="r"/>
        <c:numFmt formatCode="0.0%" sourceLinked="1"/>
        <c:majorTickMark val="out"/>
        <c:minorTickMark val="none"/>
        <c:tickLblPos val="nextTo"/>
        <c:crossAx val="92204544"/>
        <c:crosses val="max"/>
        <c:crossBetween val="between"/>
      </c:valAx>
      <c:catAx>
        <c:axId val="92204544"/>
        <c:scaling>
          <c:orientation val="minMax"/>
        </c:scaling>
        <c:delete val="1"/>
        <c:axPos val="b"/>
        <c:majorTickMark val="out"/>
        <c:minorTickMark val="none"/>
        <c:tickLblPos val="nextTo"/>
        <c:crossAx val="84785920"/>
        <c:crosses val="autoZero"/>
        <c:auto val="1"/>
        <c:lblAlgn val="ctr"/>
        <c:lblOffset val="100"/>
        <c:noMultiLvlLbl val="0"/>
      </c:catAx>
    </c:plotArea>
    <c:legend>
      <c:legendPos val="r"/>
      <c:layout>
        <c:manualLayout>
          <c:xMode val="edge"/>
          <c:yMode val="edge"/>
          <c:x val="0.13465331789251661"/>
          <c:y val="0.90433263679584064"/>
          <c:w val="0.78939144261142369"/>
          <c:h val="9.566736320415925E-2"/>
        </c:manualLayout>
      </c:layout>
      <c:overlay val="0"/>
      <c:txPr>
        <a:bodyPr/>
        <a:lstStyle/>
        <a:p>
          <a:pPr>
            <a:defRPr b="1"/>
          </a:pPr>
          <a:endParaRPr lang="en-US"/>
        </a:p>
      </c:txPr>
    </c:legend>
    <c:plotVisOnly val="1"/>
    <c:dispBlanksAs val="gap"/>
    <c:showDLblsOverMax val="0"/>
  </c:chart>
  <c:externalData r:id="rId1">
    <c:autoUpdate val="0"/>
  </c:externalData>
  <c:userShapes r:id="rId2"/>
</c:chartSpace>
</file>

<file path=ppt/drawings/_rels/drawing4.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0.68282</cdr:x>
      <cdr:y>0.69097</cdr:y>
    </cdr:from>
    <cdr:to>
      <cdr:x>0.96073</cdr:x>
      <cdr:y>0.94432</cdr:y>
    </cdr:to>
    <cdr:sp macro="" textlink="">
      <cdr:nvSpPr>
        <cdr:cNvPr id="2" name="TextBox 1"/>
        <cdr:cNvSpPr txBox="1"/>
      </cdr:nvSpPr>
      <cdr:spPr>
        <a:xfrm xmlns:a="http://schemas.openxmlformats.org/drawingml/2006/main">
          <a:off x="3892337" y="2160240"/>
          <a:ext cx="1584176" cy="7920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ka-GE" sz="700" dirty="0"/>
            <a:t>2012 წლის დეკემბერში</a:t>
          </a:r>
          <a:r>
            <a:rPr lang="ka-GE" sz="700" baseline="0" dirty="0"/>
            <a:t> საქართველოს სოფლის მეურნეობის სამინისტროს ასიგნებები გაიზრდა 80.0 მლნ ლარით)</a:t>
          </a:r>
          <a:endParaRPr lang="en-US" sz="700" dirty="0"/>
        </a:p>
      </cdr:txBody>
    </cdr:sp>
  </cdr:relSizeAnchor>
</c:userShapes>
</file>

<file path=ppt/drawings/drawing10.xml><?xml version="1.0" encoding="utf-8"?>
<c:userShapes xmlns:c="http://schemas.openxmlformats.org/drawingml/2006/chart">
  <cdr:relSizeAnchor xmlns:cdr="http://schemas.openxmlformats.org/drawingml/2006/chartDrawing">
    <cdr:from>
      <cdr:x>0.11652</cdr:x>
      <cdr:y>0.02096</cdr:y>
    </cdr:from>
    <cdr:to>
      <cdr:x>0.85103</cdr:x>
      <cdr:y>0.13229</cdr:y>
    </cdr:to>
    <cdr:sp macro="" textlink="">
      <cdr:nvSpPr>
        <cdr:cNvPr id="2" name="Rectangle 1"/>
        <cdr:cNvSpPr/>
      </cdr:nvSpPr>
      <cdr:spPr>
        <a:xfrm xmlns:a="http://schemas.openxmlformats.org/drawingml/2006/main">
          <a:off x="692548" y="75456"/>
          <a:ext cx="4365634" cy="40079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rtl="0" fontAlgn="auto"/>
          <a:r>
            <a:rPr lang="en-US"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sisxlissamarTlebrivi devna</a:t>
          </a:r>
          <a:endParaRPr lang="en-US" sz="1000">
            <a:latin typeface="Grigolia" pitchFamily="2" charset="0"/>
          </a:endParaRPr>
        </a:p>
        <a:p xmlns:a="http://schemas.openxmlformats.org/drawingml/2006/main">
          <a:pPr algn="ctr" rtl="0" fontAlgn="base"/>
          <a:r>
            <a:rPr lang="en-US"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sagadasaxado sfero</a:t>
          </a:r>
        </a:p>
      </cdr:txBody>
    </cdr:sp>
  </cdr:relSizeAnchor>
</c:userShapes>
</file>

<file path=ppt/drawings/drawing11.xml><?xml version="1.0" encoding="utf-8"?>
<c:userShapes xmlns:c="http://schemas.openxmlformats.org/drawingml/2006/chart">
  <cdr:relSizeAnchor xmlns:cdr="http://schemas.openxmlformats.org/drawingml/2006/chartDrawing">
    <cdr:from>
      <cdr:x>0.11652</cdr:x>
      <cdr:y>0.02096</cdr:y>
    </cdr:from>
    <cdr:to>
      <cdr:x>0.85103</cdr:x>
      <cdr:y>0.15287</cdr:y>
    </cdr:to>
    <cdr:sp macro="" textlink="">
      <cdr:nvSpPr>
        <cdr:cNvPr id="2" name="Rectangle 1"/>
        <cdr:cNvSpPr/>
      </cdr:nvSpPr>
      <cdr:spPr>
        <a:xfrm xmlns:a="http://schemas.openxmlformats.org/drawingml/2006/main">
          <a:off x="692548" y="67910"/>
          <a:ext cx="4365634" cy="42739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rtl="0" fontAlgn="auto"/>
          <a:r>
            <a:rPr lang="en-US"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winaswari gamoZiebis dawyeba</a:t>
          </a:r>
          <a:endParaRPr lang="en-US" sz="1000">
            <a:solidFill>
              <a:schemeClr val="dk1"/>
            </a:solidFill>
            <a:latin typeface="Grigolia" pitchFamily="2" charset="0"/>
            <a:ea typeface="+mn-ea"/>
            <a:cs typeface="+mn-cs"/>
          </a:endParaRPr>
        </a:p>
        <a:p xmlns:a="http://schemas.openxmlformats.org/drawingml/2006/main">
          <a:pPr algn="ctr" rtl="0" fontAlgn="base"/>
          <a:r>
            <a:rPr lang="af-ZA"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momxmarebelTa uflebebis dacva</a:t>
          </a:r>
          <a:endParaRPr lang="en-US" sz="1000" b="1" i="0" baseline="0">
            <a:solidFill>
              <a:schemeClr val="dk1"/>
            </a:solidFill>
            <a:effectLst>
              <a:outerShdw blurRad="50800" dist="38100" algn="tr" rotWithShape="0">
                <a:prstClr val="black">
                  <a:alpha val="40000"/>
                </a:prstClr>
              </a:outerShdw>
            </a:effectLst>
            <a:latin typeface="Grigolia" pitchFamily="2" charset="0"/>
            <a:ea typeface="+mn-ea"/>
            <a:cs typeface="+mn-cs"/>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0.11652</cdr:x>
      <cdr:y>0.00628</cdr:y>
    </cdr:from>
    <cdr:to>
      <cdr:x>0.85103</cdr:x>
      <cdr:y>0.14405</cdr:y>
    </cdr:to>
    <cdr:sp macro="" textlink="">
      <cdr:nvSpPr>
        <cdr:cNvPr id="2" name="Rectangle 1"/>
        <cdr:cNvSpPr/>
      </cdr:nvSpPr>
      <cdr:spPr>
        <a:xfrm xmlns:a="http://schemas.openxmlformats.org/drawingml/2006/main">
          <a:off x="692548" y="20347"/>
          <a:ext cx="4365634" cy="44637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rtl="0" fontAlgn="auto"/>
          <a:r>
            <a:rPr lang="en-US"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sisxlissamarTlebrivi devna</a:t>
          </a:r>
          <a:endParaRPr lang="en-US" sz="1000">
            <a:latin typeface="Grigolia" pitchFamily="2" charset="0"/>
          </a:endParaRPr>
        </a:p>
        <a:p xmlns:a="http://schemas.openxmlformats.org/drawingml/2006/main">
          <a:pPr algn="ctr" rtl="0" fontAlgn="base"/>
          <a:r>
            <a:rPr lang="af-ZA"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momxmarebelTa uflebebis dacva</a:t>
          </a:r>
          <a:endParaRPr lang="en-US" sz="1000" b="1" i="0" baseline="0">
            <a:solidFill>
              <a:schemeClr val="dk1"/>
            </a:solidFill>
            <a:effectLst>
              <a:outerShdw blurRad="50800" dist="38100" algn="tr" rotWithShape="0">
                <a:prstClr val="black">
                  <a:alpha val="40000"/>
                </a:prstClr>
              </a:outerShdw>
            </a:effectLst>
            <a:latin typeface="Grigolia" pitchFamily="2" charset="0"/>
            <a:ea typeface="+mn-ea"/>
            <a:cs typeface="+mn-cs"/>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cdr:x>
      <cdr:y>0</cdr:y>
    </cdr:from>
    <cdr:to>
      <cdr:x>0.99931</cdr:x>
      <cdr:y>0.13221</cdr:y>
    </cdr:to>
    <cdr:sp macro="" textlink="">
      <cdr:nvSpPr>
        <cdr:cNvPr id="2" name="Rectangle 1"/>
        <cdr:cNvSpPr/>
      </cdr:nvSpPr>
      <cdr:spPr>
        <a:xfrm xmlns:a="http://schemas.openxmlformats.org/drawingml/2006/main">
          <a:off x="0" y="0"/>
          <a:ext cx="4676775" cy="523874"/>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ctr" rtl="0" fontAlgn="auto"/>
          <a:r>
            <a:rPr lang="en-US" sz="1000" b="1" i="0" baseline="0">
              <a:solidFill>
                <a:sysClr val="windowText" lastClr="000000"/>
              </a:solidFill>
              <a:effectLst>
                <a:outerShdw blurRad="50800" dist="38100" algn="tr" rotWithShape="0">
                  <a:prstClr val="black">
                    <a:alpha val="40000"/>
                  </a:prstClr>
                </a:outerShdw>
              </a:effectLst>
              <a:latin typeface="Grigolia" pitchFamily="2" charset="0"/>
            </a:rPr>
            <a:t>winaswari gamoZiebis dawyeba</a:t>
          </a:r>
          <a:endParaRPr lang="en-US" sz="1000">
            <a:solidFill>
              <a:sysClr val="windowText" lastClr="000000"/>
            </a:solidFill>
            <a:latin typeface="Grigolia" pitchFamily="2" charset="0"/>
          </a:endParaRPr>
        </a:p>
        <a:p xmlns:a="http://schemas.openxmlformats.org/drawingml/2006/main">
          <a:pPr algn="ctr" rtl="0" fontAlgn="base"/>
          <a:r>
            <a:rPr lang="af-ZA" sz="1000" b="1" i="0" baseline="0">
              <a:solidFill>
                <a:sysClr val="windowText" lastClr="000000"/>
              </a:solidFill>
              <a:effectLst>
                <a:outerShdw blurRad="50800" dist="38100" algn="tr" rotWithShape="0">
                  <a:prstClr val="black">
                    <a:alpha val="40000"/>
                  </a:prstClr>
                </a:outerShdw>
              </a:effectLst>
              <a:latin typeface="Grigolia" pitchFamily="2" charset="0"/>
            </a:rPr>
            <a:t>kontrabanda da ukanono samewarmeo saqmianoba</a:t>
          </a:r>
          <a:endParaRPr lang="en-US" sz="1000" b="1" i="0" baseline="0">
            <a:solidFill>
              <a:sysClr val="windowText" lastClr="000000"/>
            </a:solidFill>
            <a:effectLst>
              <a:outerShdw blurRad="50800" dist="38100" algn="tr" rotWithShape="0">
                <a:prstClr val="black">
                  <a:alpha val="40000"/>
                </a:prstClr>
              </a:outerShdw>
            </a:effectLst>
            <a:latin typeface="Grigolia" pitchFamily="2" charset="0"/>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cdr:x>
      <cdr:y>0.01683</cdr:y>
    </cdr:from>
    <cdr:to>
      <cdr:x>0.99931</cdr:x>
      <cdr:y>0.13702</cdr:y>
    </cdr:to>
    <cdr:sp macro="" textlink="">
      <cdr:nvSpPr>
        <cdr:cNvPr id="2" name="Rectangle 1"/>
        <cdr:cNvSpPr/>
      </cdr:nvSpPr>
      <cdr:spPr>
        <a:xfrm xmlns:a="http://schemas.openxmlformats.org/drawingml/2006/main">
          <a:off x="0" y="66676"/>
          <a:ext cx="4676774" cy="47625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rtl="0" fontAlgn="auto"/>
          <a:r>
            <a:rPr lang="en-US"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sisxlissamarTlebrivi devna</a:t>
          </a:r>
          <a:endParaRPr lang="en-US" sz="1000">
            <a:latin typeface="Grigolia" pitchFamily="2" charset="0"/>
          </a:endParaRPr>
        </a:p>
        <a:p xmlns:a="http://schemas.openxmlformats.org/drawingml/2006/main">
          <a:pPr algn="ctr" rtl="0" fontAlgn="base"/>
          <a:r>
            <a:rPr lang="af-ZA" sz="1000" b="1" i="0" baseline="0">
              <a:solidFill>
                <a:sysClr val="windowText" lastClr="000000"/>
              </a:solidFill>
              <a:effectLst>
                <a:outerShdw blurRad="50800" dist="38100" algn="tr" rotWithShape="0">
                  <a:prstClr val="black">
                    <a:alpha val="40000"/>
                  </a:prstClr>
                </a:outerShdw>
              </a:effectLst>
              <a:latin typeface="Grigolia" pitchFamily="2" charset="0"/>
            </a:rPr>
            <a:t>kontrabanda da ukanono samewarmeo saqmianoba</a:t>
          </a:r>
          <a:endParaRPr lang="en-US" sz="1000" b="1" i="0" baseline="0">
            <a:solidFill>
              <a:sysClr val="windowText" lastClr="000000"/>
            </a:solidFill>
            <a:effectLst>
              <a:outerShdw blurRad="50800" dist="38100" algn="tr" rotWithShape="0">
                <a:prstClr val="black">
                  <a:alpha val="40000"/>
                </a:prstClr>
              </a:outerShdw>
            </a:effectLst>
            <a:latin typeface="Grigolia" pitchFamily="2" charset="0"/>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0.11652</cdr:x>
      <cdr:y>0.02096</cdr:y>
    </cdr:from>
    <cdr:to>
      <cdr:x>0.85103</cdr:x>
      <cdr:y>0.15081</cdr:y>
    </cdr:to>
    <cdr:sp macro="" textlink="">
      <cdr:nvSpPr>
        <cdr:cNvPr id="2" name="Rectangle 1"/>
        <cdr:cNvSpPr/>
      </cdr:nvSpPr>
      <cdr:spPr>
        <a:xfrm xmlns:a="http://schemas.openxmlformats.org/drawingml/2006/main">
          <a:off x="692548" y="75455"/>
          <a:ext cx="4365634" cy="46746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rtl="0" fontAlgn="auto"/>
          <a:r>
            <a:rPr lang="en-US"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winaswari gamoZiebis dawyeba</a:t>
          </a:r>
          <a:endParaRPr lang="en-US" sz="1000">
            <a:solidFill>
              <a:schemeClr val="dk1"/>
            </a:solidFill>
            <a:latin typeface="Grigolia" pitchFamily="2" charset="0"/>
            <a:ea typeface="+mn-ea"/>
            <a:cs typeface="+mn-cs"/>
          </a:endParaRPr>
        </a:p>
        <a:p xmlns:a="http://schemas.openxmlformats.org/drawingml/2006/main">
          <a:pPr algn="ctr" rtl="0" fontAlgn="base"/>
          <a:r>
            <a:rPr lang="en-US"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Qqonebrivi danaSauli</a:t>
          </a:r>
          <a:endParaRPr lang="en-US" sz="1000">
            <a:latin typeface="Grigolia" pitchFamily="2" charset="0"/>
          </a:endParaRPr>
        </a:p>
      </cdr:txBody>
    </cdr:sp>
  </cdr:relSizeAnchor>
</c:userShapes>
</file>

<file path=ppt/drawings/drawing16.xml><?xml version="1.0" encoding="utf-8"?>
<c:userShapes xmlns:c="http://schemas.openxmlformats.org/drawingml/2006/chart">
  <cdr:relSizeAnchor xmlns:cdr="http://schemas.openxmlformats.org/drawingml/2006/chartDrawing">
    <cdr:from>
      <cdr:x>0.11652</cdr:x>
      <cdr:y>0.02096</cdr:y>
    </cdr:from>
    <cdr:to>
      <cdr:x>0.85103</cdr:x>
      <cdr:y>0.1614</cdr:y>
    </cdr:to>
    <cdr:sp macro="" textlink="">
      <cdr:nvSpPr>
        <cdr:cNvPr id="2" name="Rectangle 1"/>
        <cdr:cNvSpPr/>
      </cdr:nvSpPr>
      <cdr:spPr>
        <a:xfrm xmlns:a="http://schemas.openxmlformats.org/drawingml/2006/main">
          <a:off x="692548" y="75455"/>
          <a:ext cx="4365634" cy="50556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rtl="0" fontAlgn="auto"/>
          <a:r>
            <a:rPr lang="en-US"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sisxlissamarTlebrivi devna</a:t>
          </a:r>
          <a:endParaRPr lang="en-US" sz="1000">
            <a:latin typeface="Grigolia" pitchFamily="2" charset="0"/>
          </a:endParaRPr>
        </a:p>
        <a:p xmlns:a="http://schemas.openxmlformats.org/drawingml/2006/main">
          <a:pPr algn="ctr" rtl="0" fontAlgn="base"/>
          <a:r>
            <a:rPr lang="en-US"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Qqonebrivi danaSauli</a:t>
          </a:r>
        </a:p>
      </cdr:txBody>
    </cdr:sp>
  </cdr:relSizeAnchor>
</c:userShapes>
</file>

<file path=ppt/drawings/drawing17.xml><?xml version="1.0" encoding="utf-8"?>
<c:userShapes xmlns:c="http://schemas.openxmlformats.org/drawingml/2006/chart">
  <cdr:relSizeAnchor xmlns:cdr="http://schemas.openxmlformats.org/drawingml/2006/chartDrawing">
    <cdr:from>
      <cdr:x>1.09721E-16</cdr:x>
      <cdr:y>0.02306</cdr:y>
    </cdr:from>
    <cdr:to>
      <cdr:x>1</cdr:x>
      <cdr:y>0.12579</cdr:y>
    </cdr:to>
    <cdr:sp macro="" textlink="">
      <cdr:nvSpPr>
        <cdr:cNvPr id="3" name="Rectangle 2"/>
        <cdr:cNvSpPr/>
      </cdr:nvSpPr>
      <cdr:spPr>
        <a:xfrm xmlns:a="http://schemas.openxmlformats.org/drawingml/2006/main">
          <a:off x="9525" y="104775"/>
          <a:ext cx="5591175" cy="466746"/>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ctr" rtl="0" fontAlgn="auto"/>
          <a:r>
            <a:rPr lang="en-US" sz="1000" b="1" i="0" baseline="0">
              <a:solidFill>
                <a:sysClr val="windowText" lastClr="000000"/>
              </a:solidFill>
              <a:effectLst>
                <a:outerShdw blurRad="50800" dist="38100" algn="tr" rotWithShape="0">
                  <a:prstClr val="black">
                    <a:alpha val="40000"/>
                  </a:prstClr>
                </a:outerShdw>
              </a:effectLst>
              <a:latin typeface="Grigolia" pitchFamily="2" charset="0"/>
            </a:rPr>
            <a:t>winaswari gamoZiebis dawyeba</a:t>
          </a:r>
        </a:p>
        <a:p xmlns:a="http://schemas.openxmlformats.org/drawingml/2006/main">
          <a:pPr algn="ctr" rtl="0" fontAlgn="auto"/>
          <a:r>
            <a:rPr lang="en-US" sz="1000" b="1" i="0" baseline="0">
              <a:solidFill>
                <a:sysClr val="windowText" lastClr="000000"/>
              </a:solidFill>
              <a:effectLst>
                <a:outerShdw blurRad="50800" dist="38100" algn="tr" rotWithShape="0">
                  <a:prstClr val="black">
                    <a:alpha val="40000"/>
                  </a:prstClr>
                </a:outerShdw>
              </a:effectLst>
              <a:latin typeface="Grigolia" pitchFamily="2" charset="0"/>
              <a:ea typeface="+mn-ea"/>
              <a:cs typeface="+mn-cs"/>
            </a:rPr>
            <a:t>fulad-sakredito sisteba</a:t>
          </a:r>
          <a:endParaRPr lang="en-US" sz="1000">
            <a:latin typeface="Grigolia" pitchFamily="2" charset="0"/>
          </a:endParaRPr>
        </a:p>
      </cdr:txBody>
    </cdr:sp>
  </cdr:relSizeAnchor>
</c:userShapes>
</file>

<file path=ppt/drawings/drawing18.xml><?xml version="1.0" encoding="utf-8"?>
<c:userShapes xmlns:c="http://schemas.openxmlformats.org/drawingml/2006/chart">
  <cdr:relSizeAnchor xmlns:cdr="http://schemas.openxmlformats.org/drawingml/2006/chartDrawing">
    <cdr:from>
      <cdr:x>0.13356</cdr:x>
      <cdr:y>0.01467</cdr:y>
    </cdr:from>
    <cdr:to>
      <cdr:x>0.86807</cdr:x>
      <cdr:y>0.125</cdr:y>
    </cdr:to>
    <cdr:sp macro="" textlink="">
      <cdr:nvSpPr>
        <cdr:cNvPr id="2" name="Rectangle 1"/>
        <cdr:cNvSpPr/>
      </cdr:nvSpPr>
      <cdr:spPr>
        <a:xfrm xmlns:a="http://schemas.openxmlformats.org/drawingml/2006/main">
          <a:off x="625061" y="58128"/>
          <a:ext cx="3437507" cy="43717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rtl="0" fontAlgn="auto"/>
          <a:r>
            <a:rPr lang="en-US"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sisxlissamarTlebrivi devna</a:t>
          </a:r>
        </a:p>
        <a:p xmlns:a="http://schemas.openxmlformats.org/drawingml/2006/main">
          <a:pPr algn="ctr" rtl="0" fontAlgn="auto"/>
          <a:r>
            <a:rPr lang="en-US"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fulad-sakredito sisteba</a:t>
          </a:r>
        </a:p>
      </cdr:txBody>
    </cdr:sp>
  </cdr:relSizeAnchor>
</c:userShapes>
</file>

<file path=ppt/drawings/drawing19.xml><?xml version="1.0" encoding="utf-8"?>
<c:userShapes xmlns:c="http://schemas.openxmlformats.org/drawingml/2006/chart">
  <cdr:relSizeAnchor xmlns:cdr="http://schemas.openxmlformats.org/drawingml/2006/chartDrawing">
    <cdr:from>
      <cdr:x>0.2136</cdr:x>
      <cdr:y>0.10033</cdr:y>
    </cdr:from>
    <cdr:to>
      <cdr:x>0.82148</cdr:x>
      <cdr:y>0.21432</cdr:y>
    </cdr:to>
    <cdr:sp macro="" textlink="">
      <cdr:nvSpPr>
        <cdr:cNvPr id="2" name="Rectangle 1"/>
        <cdr:cNvSpPr/>
      </cdr:nvSpPr>
      <cdr:spPr>
        <a:xfrm xmlns:a="http://schemas.openxmlformats.org/drawingml/2006/main">
          <a:off x="998959" y="433447"/>
          <a:ext cx="2842918" cy="49239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rtl="0" fontAlgn="auto"/>
          <a:r>
            <a:rPr lang="en-US"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winaswari gamoZiebis dawyeba</a:t>
          </a:r>
          <a:endParaRPr lang="en-US" sz="1000">
            <a:solidFill>
              <a:schemeClr val="dk1"/>
            </a:solidFill>
            <a:latin typeface="Grigolia" pitchFamily="2" charset="0"/>
            <a:ea typeface="+mn-ea"/>
            <a:cs typeface="+mn-cs"/>
          </a:endParaRPr>
        </a:p>
        <a:p xmlns:a="http://schemas.openxmlformats.org/drawingml/2006/main">
          <a:pPr algn="ctr"/>
          <a:r>
            <a:rPr lang="fi-FI"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korufciuli da samoxeleo danaSauli</a:t>
          </a:r>
          <a:endParaRPr lang="ru-RU" sz="1000">
            <a:solidFill>
              <a:schemeClr val="dk1"/>
            </a:solidFill>
            <a:latin typeface="+mn-lt"/>
            <a:ea typeface="+mn-ea"/>
            <a:cs typeface="+mn-cs"/>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0.00386</cdr:x>
      <cdr:y>0.38891</cdr:y>
    </cdr:from>
    <cdr:to>
      <cdr:x>0.04826</cdr:x>
      <cdr:y>0.6324</cdr:y>
    </cdr:to>
    <cdr:sp macro="" textlink="">
      <cdr:nvSpPr>
        <cdr:cNvPr id="2" name="TextBox 1"/>
        <cdr:cNvSpPr txBox="1"/>
      </cdr:nvSpPr>
      <cdr:spPr>
        <a:xfrm xmlns:a="http://schemas.openxmlformats.org/drawingml/2006/main" rot="16200000">
          <a:off x="-267892" y="1660922"/>
          <a:ext cx="857250" cy="27384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ka-GE" sz="1100" b="1"/>
            <a:t>მლნ</a:t>
          </a:r>
          <a:r>
            <a:rPr lang="ka-GE" sz="1100" baseline="0"/>
            <a:t> </a:t>
          </a:r>
          <a:r>
            <a:rPr lang="ka-GE" sz="1100" b="1" baseline="0"/>
            <a:t>ლარი</a:t>
          </a:r>
          <a:endParaRPr lang="en-US" sz="1100" b="1"/>
        </a:p>
      </cdr:txBody>
    </cdr:sp>
  </cdr:relSizeAnchor>
  <cdr:relSizeAnchor xmlns:cdr="http://schemas.openxmlformats.org/drawingml/2006/chartDrawing">
    <cdr:from>
      <cdr:x>0.94015</cdr:x>
      <cdr:y>0.35847</cdr:y>
    </cdr:from>
    <cdr:to>
      <cdr:x>1</cdr:x>
      <cdr:y>0.58843</cdr:y>
    </cdr:to>
    <cdr:sp macro="" textlink="">
      <cdr:nvSpPr>
        <cdr:cNvPr id="4" name="TextBox 3"/>
        <cdr:cNvSpPr txBox="1"/>
      </cdr:nvSpPr>
      <cdr:spPr>
        <a:xfrm xmlns:a="http://schemas.openxmlformats.org/drawingml/2006/main" rot="16200000">
          <a:off x="5578076" y="1482326"/>
          <a:ext cx="809625" cy="3690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ka-GE" sz="1100" b="1"/>
            <a:t>%</a:t>
          </a:r>
          <a:r>
            <a:rPr lang="ka-GE" sz="1100" b="1" baseline="0"/>
            <a:t> მშპ</a:t>
          </a:r>
          <a:endParaRPr lang="en-US" sz="1100" b="1"/>
        </a:p>
      </cdr:txBody>
    </cdr:sp>
  </cdr:relSizeAnchor>
</c:userShapes>
</file>

<file path=ppt/drawings/drawing20.xml><?xml version="1.0" encoding="utf-8"?>
<c:userShapes xmlns:c="http://schemas.openxmlformats.org/drawingml/2006/chart">
  <cdr:relSizeAnchor xmlns:cdr="http://schemas.openxmlformats.org/drawingml/2006/chartDrawing">
    <cdr:from>
      <cdr:x>0.21767</cdr:x>
      <cdr:y>0.10915</cdr:y>
    </cdr:from>
    <cdr:to>
      <cdr:x>0.82555</cdr:x>
      <cdr:y>0.22842</cdr:y>
    </cdr:to>
    <cdr:sp macro="" textlink="">
      <cdr:nvSpPr>
        <cdr:cNvPr id="2" name="Rectangle 1"/>
        <cdr:cNvSpPr/>
      </cdr:nvSpPr>
      <cdr:spPr>
        <a:xfrm xmlns:a="http://schemas.openxmlformats.org/drawingml/2006/main">
          <a:off x="1018009" y="471547"/>
          <a:ext cx="2842918" cy="51524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rtl="0" fontAlgn="auto"/>
          <a:r>
            <a:rPr lang="en-US"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sisxlissamarTlebrivi devna</a:t>
          </a:r>
          <a:endParaRPr lang="en-US" sz="1000">
            <a:latin typeface="Grigolia" pitchFamily="2" charset="0"/>
          </a:endParaRPr>
        </a:p>
        <a:p xmlns:a="http://schemas.openxmlformats.org/drawingml/2006/main">
          <a:pPr algn="ctr"/>
          <a:r>
            <a:rPr lang="fi-FI"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korufciuli da samoxeleo danaSauli</a:t>
          </a:r>
          <a:endParaRPr lang="ru-RU" sz="1000">
            <a:solidFill>
              <a:schemeClr val="dk1"/>
            </a:solidFill>
            <a:latin typeface="+mn-lt"/>
            <a:ea typeface="+mn-ea"/>
            <a:cs typeface="+mn-cs"/>
          </a:endParaRPr>
        </a:p>
      </cdr:txBody>
    </cdr:sp>
  </cdr:relSizeAnchor>
</c:userShapes>
</file>

<file path=ppt/drawings/drawing21.xml><?xml version="1.0" encoding="utf-8"?>
<c:userShapes xmlns:c="http://schemas.openxmlformats.org/drawingml/2006/chart">
  <cdr:relSizeAnchor xmlns:cdr="http://schemas.openxmlformats.org/drawingml/2006/chartDrawing">
    <cdr:from>
      <cdr:x>0.52706</cdr:x>
      <cdr:y>0.22517</cdr:y>
    </cdr:from>
    <cdr:to>
      <cdr:x>0.60601</cdr:x>
      <cdr:y>0.33865</cdr:y>
    </cdr:to>
    <cdr:sp macro="" textlink="">
      <cdr:nvSpPr>
        <cdr:cNvPr id="2" name="TextBox 6"/>
        <cdr:cNvSpPr txBox="1"/>
      </cdr:nvSpPr>
      <cdr:spPr>
        <a:xfrm xmlns:a="http://schemas.openxmlformats.org/drawingml/2006/main">
          <a:off x="3833192" y="1038201"/>
          <a:ext cx="574189" cy="52323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b="1" i="0" dirty="0" smtClean="0">
              <a:solidFill>
                <a:schemeClr val="accent2">
                  <a:lumMod val="75000"/>
                </a:schemeClr>
              </a:solidFill>
            </a:rPr>
            <a:t>43</a:t>
          </a:r>
          <a:r>
            <a:rPr lang="ka-GE" sz="1400" b="1" i="0" dirty="0" smtClean="0">
              <a:solidFill>
                <a:schemeClr val="accent2">
                  <a:lumMod val="75000"/>
                </a:schemeClr>
              </a:solidFill>
            </a:rPr>
            <a:t>%</a:t>
          </a:r>
        </a:p>
        <a:p xmlns:a="http://schemas.openxmlformats.org/drawingml/2006/main">
          <a:endParaRPr lang="en-US" sz="1400" b="1" i="0" dirty="0">
            <a:solidFill>
              <a:schemeClr val="accent2">
                <a:lumMod val="75000"/>
              </a:schemeClr>
            </a:solidFill>
          </a:endParaRPr>
        </a:p>
      </cdr:txBody>
    </cdr:sp>
  </cdr:relSizeAnchor>
  <cdr:relSizeAnchor xmlns:cdr="http://schemas.openxmlformats.org/drawingml/2006/chartDrawing">
    <cdr:from>
      <cdr:x>0.65279</cdr:x>
      <cdr:y>0.45653</cdr:y>
    </cdr:from>
    <cdr:to>
      <cdr:x>0.73174</cdr:x>
      <cdr:y>0.57001</cdr:y>
    </cdr:to>
    <cdr:sp macro="" textlink="">
      <cdr:nvSpPr>
        <cdr:cNvPr id="3" name="TextBox 6"/>
        <cdr:cNvSpPr txBox="1"/>
      </cdr:nvSpPr>
      <cdr:spPr>
        <a:xfrm xmlns:a="http://schemas.openxmlformats.org/drawingml/2006/main">
          <a:off x="4747592" y="2105001"/>
          <a:ext cx="574188" cy="52323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i="0" dirty="0" smtClean="0">
              <a:solidFill>
                <a:schemeClr val="accent3">
                  <a:lumMod val="75000"/>
                </a:schemeClr>
              </a:solidFill>
            </a:rPr>
            <a:t>17</a:t>
          </a:r>
          <a:r>
            <a:rPr lang="ka-GE" sz="1400" b="1" i="0" dirty="0" smtClean="0">
              <a:solidFill>
                <a:schemeClr val="accent3">
                  <a:lumMod val="75000"/>
                </a:schemeClr>
              </a:solidFill>
            </a:rPr>
            <a:t>%</a:t>
          </a:r>
        </a:p>
        <a:p xmlns:a="http://schemas.openxmlformats.org/drawingml/2006/main">
          <a:endParaRPr lang="en-US" sz="1400" b="1" i="0" dirty="0">
            <a:solidFill>
              <a:schemeClr val="accent3">
                <a:lumMod val="75000"/>
              </a:schemeClr>
            </a:solidFill>
          </a:endParaRPr>
        </a:p>
      </cdr:txBody>
    </cdr:sp>
  </cdr:relSizeAnchor>
</c:userShapes>
</file>

<file path=ppt/drawings/drawing22.xml><?xml version="1.0" encoding="utf-8"?>
<c:userShapes xmlns:c="http://schemas.openxmlformats.org/drawingml/2006/chart">
  <cdr:relSizeAnchor xmlns:cdr="http://schemas.openxmlformats.org/drawingml/2006/chartDrawing">
    <cdr:from>
      <cdr:x>0.42228</cdr:x>
      <cdr:y>0.24169</cdr:y>
    </cdr:from>
    <cdr:to>
      <cdr:x>0.50123</cdr:x>
      <cdr:y>0.49534</cdr:y>
    </cdr:to>
    <cdr:sp macro="" textlink="">
      <cdr:nvSpPr>
        <cdr:cNvPr id="2" name="TextBox 6"/>
        <cdr:cNvSpPr txBox="1"/>
      </cdr:nvSpPr>
      <cdr:spPr>
        <a:xfrm xmlns:a="http://schemas.openxmlformats.org/drawingml/2006/main">
          <a:off x="3071161" y="1114392"/>
          <a:ext cx="574189" cy="116955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sz="1400" b="1" dirty="0" smtClean="0">
            <a:solidFill>
              <a:schemeClr val="accent2">
                <a:lumMod val="75000"/>
              </a:schemeClr>
            </a:solidFill>
          </a:endParaRPr>
        </a:p>
        <a:p xmlns:a="http://schemas.openxmlformats.org/drawingml/2006/main">
          <a:endParaRPr lang="en-US" sz="1400" b="1" dirty="0">
            <a:solidFill>
              <a:schemeClr val="accent2">
                <a:lumMod val="75000"/>
              </a:schemeClr>
            </a:solidFill>
          </a:endParaRPr>
        </a:p>
        <a:p xmlns:a="http://schemas.openxmlformats.org/drawingml/2006/main">
          <a:endParaRPr lang="en-US" sz="1400" b="1" dirty="0" smtClean="0">
            <a:solidFill>
              <a:schemeClr val="accent2">
                <a:lumMod val="75000"/>
              </a:schemeClr>
            </a:solidFill>
          </a:endParaRPr>
        </a:p>
        <a:p xmlns:a="http://schemas.openxmlformats.org/drawingml/2006/main">
          <a:r>
            <a:rPr lang="en-US" sz="1400" b="1" dirty="0" smtClean="0">
              <a:solidFill>
                <a:schemeClr val="accent2">
                  <a:lumMod val="75000"/>
                </a:schemeClr>
              </a:solidFill>
            </a:rPr>
            <a:t>27</a:t>
          </a:r>
          <a:r>
            <a:rPr lang="ka-GE" sz="1400" b="1" i="0" dirty="0" smtClean="0">
              <a:solidFill>
                <a:schemeClr val="accent2">
                  <a:lumMod val="75000"/>
                </a:schemeClr>
              </a:solidFill>
            </a:rPr>
            <a:t>%</a:t>
          </a:r>
        </a:p>
        <a:p xmlns:a="http://schemas.openxmlformats.org/drawingml/2006/main">
          <a:endParaRPr lang="en-US" sz="1400" b="1" i="0" dirty="0">
            <a:solidFill>
              <a:schemeClr val="accent2">
                <a:lumMod val="75000"/>
              </a:schemeClr>
            </a:solidFill>
          </a:endParaRPr>
        </a:p>
      </cdr:txBody>
    </cdr:sp>
  </cdr:relSizeAnchor>
  <cdr:relSizeAnchor xmlns:cdr="http://schemas.openxmlformats.org/drawingml/2006/chartDrawing">
    <cdr:from>
      <cdr:x>0.55849</cdr:x>
      <cdr:y>0.42348</cdr:y>
    </cdr:from>
    <cdr:to>
      <cdr:x>0.63744</cdr:x>
      <cdr:y>0.67713</cdr:y>
    </cdr:to>
    <cdr:sp macro="" textlink="">
      <cdr:nvSpPr>
        <cdr:cNvPr id="3" name="TextBox 6"/>
        <cdr:cNvSpPr txBox="1"/>
      </cdr:nvSpPr>
      <cdr:spPr>
        <a:xfrm xmlns:a="http://schemas.openxmlformats.org/drawingml/2006/main">
          <a:off x="4061791" y="1952595"/>
          <a:ext cx="574188" cy="116955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400" b="1" dirty="0" smtClean="0">
            <a:solidFill>
              <a:schemeClr val="accent3">
                <a:lumMod val="75000"/>
              </a:schemeClr>
            </a:solidFill>
          </a:endParaRPr>
        </a:p>
        <a:p xmlns:a="http://schemas.openxmlformats.org/drawingml/2006/main">
          <a:endParaRPr lang="en-US" sz="1400" b="1" dirty="0">
            <a:solidFill>
              <a:schemeClr val="accent3">
                <a:lumMod val="75000"/>
              </a:schemeClr>
            </a:solidFill>
          </a:endParaRPr>
        </a:p>
        <a:p xmlns:a="http://schemas.openxmlformats.org/drawingml/2006/main">
          <a:endParaRPr lang="en-US" sz="1400" b="1" dirty="0" smtClean="0">
            <a:solidFill>
              <a:schemeClr val="accent3">
                <a:lumMod val="75000"/>
              </a:schemeClr>
            </a:solidFill>
          </a:endParaRPr>
        </a:p>
        <a:p xmlns:a="http://schemas.openxmlformats.org/drawingml/2006/main">
          <a:r>
            <a:rPr lang="en-US" sz="1400" b="1" dirty="0" smtClean="0">
              <a:solidFill>
                <a:schemeClr val="accent3">
                  <a:lumMod val="75000"/>
                </a:schemeClr>
              </a:solidFill>
            </a:rPr>
            <a:t>3</a:t>
          </a:r>
          <a:r>
            <a:rPr lang="ka-GE" sz="1400" b="1" i="0" dirty="0" smtClean="0">
              <a:solidFill>
                <a:schemeClr val="accent3">
                  <a:lumMod val="75000"/>
                </a:schemeClr>
              </a:solidFill>
            </a:rPr>
            <a:t>%</a:t>
          </a:r>
        </a:p>
        <a:p xmlns:a="http://schemas.openxmlformats.org/drawingml/2006/main">
          <a:endParaRPr lang="en-US" sz="1400" b="1" i="0" dirty="0">
            <a:solidFill>
              <a:schemeClr val="accent3">
                <a:lumMod val="75000"/>
              </a:schemeClr>
            </a:solidFill>
          </a:endParaRPr>
        </a:p>
      </cdr:txBody>
    </cdr:sp>
  </cdr:relSizeAnchor>
</c:userShapes>
</file>

<file path=ppt/drawings/drawing23.xml><?xml version="1.0" encoding="utf-8"?>
<c:userShapes xmlns:c="http://schemas.openxmlformats.org/drawingml/2006/chart">
  <cdr:relSizeAnchor xmlns:cdr="http://schemas.openxmlformats.org/drawingml/2006/chartDrawing">
    <cdr:from>
      <cdr:x>0.85088</cdr:x>
      <cdr:y>0</cdr:y>
    </cdr:from>
    <cdr:to>
      <cdr:x>0.94444</cdr:x>
      <cdr:y>0.05534</cdr:y>
    </cdr:to>
    <cdr:sp macro="" textlink="">
      <cdr:nvSpPr>
        <cdr:cNvPr id="4" name="TextBox 1"/>
        <cdr:cNvSpPr txBox="1"/>
      </cdr:nvSpPr>
      <cdr:spPr>
        <a:xfrm xmlns:a="http://schemas.openxmlformats.org/drawingml/2006/main">
          <a:off x="7391400" y="-1053161"/>
          <a:ext cx="812800"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ka-GE" sz="1200" b="1" i="1" dirty="0" smtClean="0">
              <a:solidFill>
                <a:schemeClr val="tx2"/>
              </a:solidFill>
            </a:rPr>
            <a:t>ლარი</a:t>
          </a:r>
          <a:endParaRPr lang="en-US" sz="1200" b="1" i="1" dirty="0">
            <a:solidFill>
              <a:schemeClr val="tx2"/>
            </a:solidFill>
          </a:endParaRPr>
        </a:p>
      </cdr:txBody>
    </cdr:sp>
  </cdr:relSizeAnchor>
</c:userShapes>
</file>

<file path=ppt/drawings/drawing24.xml><?xml version="1.0" encoding="utf-8"?>
<c:userShapes xmlns:c="http://schemas.openxmlformats.org/drawingml/2006/chart">
  <cdr:relSizeAnchor xmlns:cdr="http://schemas.openxmlformats.org/drawingml/2006/chartDrawing">
    <cdr:from>
      <cdr:x>0.70476</cdr:x>
      <cdr:y>0.63093</cdr:y>
    </cdr:from>
    <cdr:to>
      <cdr:x>0.98095</cdr:x>
      <cdr:y>0.676</cdr:y>
    </cdr:to>
    <cdr:sp macro="" textlink="">
      <cdr:nvSpPr>
        <cdr:cNvPr id="2" name="TextBox 1"/>
        <cdr:cNvSpPr txBox="1"/>
      </cdr:nvSpPr>
      <cdr:spPr>
        <a:xfrm xmlns:a="http://schemas.openxmlformats.org/drawingml/2006/main">
          <a:off x="5328592" y="3024336"/>
          <a:ext cx="2088232"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0.96909</cdr:x>
      <cdr:y>0.34894</cdr:y>
    </cdr:from>
    <cdr:to>
      <cdr:x>1</cdr:x>
      <cdr:y>0.65633</cdr:y>
    </cdr:to>
    <cdr:sp macro="" textlink="">
      <cdr:nvSpPr>
        <cdr:cNvPr id="2" name="TextBox 1"/>
        <cdr:cNvSpPr txBox="1"/>
      </cdr:nvSpPr>
      <cdr:spPr>
        <a:xfrm xmlns:a="http://schemas.openxmlformats.org/drawingml/2006/main" rot="16200000">
          <a:off x="7012782" y="1749958"/>
          <a:ext cx="1143000" cy="2381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ka-GE" sz="900" b="1"/>
            <a:t>მშპ-ს პროცენტი</a:t>
          </a:r>
          <a:endParaRPr lang="en-US" sz="900" b="1"/>
        </a:p>
      </cdr:txBody>
    </cdr:sp>
  </cdr:relSizeAnchor>
  <cdr:relSizeAnchor xmlns:cdr="http://schemas.openxmlformats.org/drawingml/2006/chartDrawing">
    <cdr:from>
      <cdr:x>0</cdr:x>
      <cdr:y>0.31724</cdr:y>
    </cdr:from>
    <cdr:to>
      <cdr:x>0.03864</cdr:x>
      <cdr:y>0.56315</cdr:y>
    </cdr:to>
    <cdr:sp macro="" textlink="">
      <cdr:nvSpPr>
        <cdr:cNvPr id="3" name="TextBox 2"/>
        <cdr:cNvSpPr txBox="1"/>
      </cdr:nvSpPr>
      <cdr:spPr>
        <a:xfrm xmlns:a="http://schemas.openxmlformats.org/drawingml/2006/main" rot="16200000">
          <a:off x="-308372" y="1488019"/>
          <a:ext cx="914400" cy="2976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ka-GE" sz="900" b="1"/>
            <a:t>მლნ ლარი</a:t>
          </a:r>
          <a:endParaRPr lang="en-US" sz="900" b="1"/>
        </a:p>
      </cdr:txBody>
    </cdr: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0.96617</cdr:x>
      <cdr:y>0.13284</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8418165" cy="819943"/>
        </a:xfrm>
        <a:prstGeom xmlns:a="http://schemas.openxmlformats.org/drawingml/2006/main" prst="rect">
          <a:avLst/>
        </a:prstGeom>
        <a:ln xmlns:a="http://schemas.openxmlformats.org/drawingml/2006/main">
          <a:noFill/>
        </a:ln>
      </cdr:spPr>
    </cdr:pic>
  </cdr:relSizeAnchor>
</c:userShapes>
</file>

<file path=ppt/drawings/drawing5.xml><?xml version="1.0" encoding="utf-8"?>
<c:userShapes xmlns:c="http://schemas.openxmlformats.org/drawingml/2006/chart">
  <cdr:relSizeAnchor xmlns:cdr="http://schemas.openxmlformats.org/drawingml/2006/chartDrawing">
    <cdr:from>
      <cdr:x>0.67408</cdr:x>
      <cdr:y>0.63027</cdr:y>
    </cdr:from>
    <cdr:to>
      <cdr:x>0.75303</cdr:x>
      <cdr:y>0.65436</cdr:y>
    </cdr:to>
    <cdr:sp macro="" textlink="">
      <cdr:nvSpPr>
        <cdr:cNvPr id="2" name="Right Arrow 1"/>
        <cdr:cNvSpPr/>
      </cdr:nvSpPr>
      <cdr:spPr>
        <a:xfrm xmlns:a="http://schemas.openxmlformats.org/drawingml/2006/main">
          <a:off x="5855568" y="3986228"/>
          <a:ext cx="685823" cy="152360"/>
        </a:xfrm>
        <a:prstGeom xmlns:a="http://schemas.openxmlformats.org/drawingml/2006/main" prst="rightArrow">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0.68858</cdr:x>
      <cdr:y>0.80882</cdr:y>
    </cdr:from>
    <cdr:to>
      <cdr:x>0.76753</cdr:x>
      <cdr:y>0.83291</cdr:y>
    </cdr:to>
    <cdr:sp macro="" textlink="">
      <cdr:nvSpPr>
        <cdr:cNvPr id="2" name="Right Arrow 1"/>
        <cdr:cNvSpPr/>
      </cdr:nvSpPr>
      <cdr:spPr>
        <a:xfrm xmlns:a="http://schemas.openxmlformats.org/drawingml/2006/main">
          <a:off x="5686436" y="3929074"/>
          <a:ext cx="651985" cy="117024"/>
        </a:xfrm>
        <a:prstGeom xmlns:a="http://schemas.openxmlformats.org/drawingml/2006/main" prst="rightArrow">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0.78374</cdr:x>
      <cdr:y>0.94298</cdr:y>
    </cdr:from>
    <cdr:to>
      <cdr:x>0.95735</cdr:x>
      <cdr:y>1</cdr:y>
    </cdr:to>
    <cdr:sp macro="" textlink="">
      <cdr:nvSpPr>
        <cdr:cNvPr id="4" name="TextBox 9"/>
        <cdr:cNvSpPr txBox="1"/>
      </cdr:nvSpPr>
      <cdr:spPr>
        <a:xfrm xmlns:a="http://schemas.openxmlformats.org/drawingml/2006/main">
          <a:off x="6472285" y="4583789"/>
          <a:ext cx="1433707"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BPG Glaho"/>
            </a:defRPr>
          </a:lvl1pPr>
          <a:lvl2pPr marL="457200" algn="l" defTabSz="914400" rtl="0" eaLnBrk="1" latinLnBrk="0" hangingPunct="1">
            <a:defRPr sz="1800" kern="1200">
              <a:solidFill>
                <a:sysClr val="windowText" lastClr="000000"/>
              </a:solidFill>
              <a:latin typeface="BPG Glaho"/>
            </a:defRPr>
          </a:lvl2pPr>
          <a:lvl3pPr marL="914400" algn="l" defTabSz="914400" rtl="0" eaLnBrk="1" latinLnBrk="0" hangingPunct="1">
            <a:defRPr sz="1800" kern="1200">
              <a:solidFill>
                <a:sysClr val="windowText" lastClr="000000"/>
              </a:solidFill>
              <a:latin typeface="BPG Glaho"/>
            </a:defRPr>
          </a:lvl3pPr>
          <a:lvl4pPr marL="1371600" algn="l" defTabSz="914400" rtl="0" eaLnBrk="1" latinLnBrk="0" hangingPunct="1">
            <a:defRPr sz="1800" kern="1200">
              <a:solidFill>
                <a:sysClr val="windowText" lastClr="000000"/>
              </a:solidFill>
              <a:latin typeface="BPG Glaho"/>
            </a:defRPr>
          </a:lvl4pPr>
          <a:lvl5pPr marL="1828800" algn="l" defTabSz="914400" rtl="0" eaLnBrk="1" latinLnBrk="0" hangingPunct="1">
            <a:defRPr sz="1800" kern="1200">
              <a:solidFill>
                <a:sysClr val="windowText" lastClr="000000"/>
              </a:solidFill>
              <a:latin typeface="BPG Glaho"/>
            </a:defRPr>
          </a:lvl5pPr>
          <a:lvl6pPr marL="2286000" algn="l" defTabSz="914400" rtl="0" eaLnBrk="1" latinLnBrk="0" hangingPunct="1">
            <a:defRPr sz="1800" kern="1200">
              <a:solidFill>
                <a:sysClr val="windowText" lastClr="000000"/>
              </a:solidFill>
              <a:latin typeface="BPG Glaho"/>
            </a:defRPr>
          </a:lvl6pPr>
          <a:lvl7pPr marL="2743200" algn="l" defTabSz="914400" rtl="0" eaLnBrk="1" latinLnBrk="0" hangingPunct="1">
            <a:defRPr sz="1800" kern="1200">
              <a:solidFill>
                <a:sysClr val="windowText" lastClr="000000"/>
              </a:solidFill>
              <a:latin typeface="BPG Glaho"/>
            </a:defRPr>
          </a:lvl7pPr>
          <a:lvl8pPr marL="3200400" algn="l" defTabSz="914400" rtl="0" eaLnBrk="1" latinLnBrk="0" hangingPunct="1">
            <a:defRPr sz="1800" kern="1200">
              <a:solidFill>
                <a:sysClr val="windowText" lastClr="000000"/>
              </a:solidFill>
              <a:latin typeface="BPG Glaho"/>
            </a:defRPr>
          </a:lvl8pPr>
          <a:lvl9pPr marL="3657600" algn="l" defTabSz="914400" rtl="0" eaLnBrk="1" latinLnBrk="0" hangingPunct="1">
            <a:defRPr sz="1800" kern="1200">
              <a:solidFill>
                <a:sysClr val="windowText" lastClr="000000"/>
              </a:solidFill>
              <a:latin typeface="BPG Glaho"/>
            </a:defRPr>
          </a:lvl9pPr>
        </a:lstStyle>
        <a:p xmlns:a="http://schemas.openxmlformats.org/drawingml/2006/main">
          <a:pPr algn="ctr"/>
          <a:r>
            <a:rPr lang="en-US" sz="1200" b="1" dirty="0" smtClean="0">
              <a:solidFill>
                <a:srgbClr val="FF0000"/>
              </a:solidFill>
            </a:rPr>
            <a:t>3208000 </a:t>
          </a:r>
          <a:r>
            <a:rPr lang="ka-GE" sz="1200" b="1" dirty="0" smtClean="0">
              <a:solidFill>
                <a:srgbClr val="FF0000"/>
              </a:solidFill>
            </a:rPr>
            <a:t>ლარი</a:t>
          </a:r>
        </a:p>
      </cdr:txBody>
    </cdr:sp>
  </cdr:relSizeAnchor>
</c:userShapes>
</file>

<file path=ppt/drawings/drawing7.xml><?xml version="1.0" encoding="utf-8"?>
<c:userShapes xmlns:c="http://schemas.openxmlformats.org/drawingml/2006/chart">
  <cdr:relSizeAnchor xmlns:cdr="http://schemas.openxmlformats.org/drawingml/2006/chartDrawing">
    <cdr:from>
      <cdr:x>0.35561</cdr:x>
      <cdr:y>0.71588</cdr:y>
    </cdr:from>
    <cdr:to>
      <cdr:x>0.43383</cdr:x>
      <cdr:y>0.79204</cdr:y>
    </cdr:to>
    <cdr:sp macro="" textlink="">
      <cdr:nvSpPr>
        <cdr:cNvPr id="2" name="TextBox 1"/>
        <cdr:cNvSpPr txBox="1"/>
      </cdr:nvSpPr>
      <cdr:spPr>
        <a:xfrm xmlns:a="http://schemas.openxmlformats.org/drawingml/2006/main">
          <a:off x="2946309" y="3384376"/>
          <a:ext cx="648051" cy="3600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rtl="0">
            <a:defRPr sz="1600" b="1" i="0" u="none" strike="noStrike" kern="1200" baseline="0">
              <a:solidFill>
                <a:srgbClr val="424456"/>
              </a:solidFill>
              <a:latin typeface="+mn-lt"/>
              <a:ea typeface="+mn-ea"/>
              <a:cs typeface="+mn-cs"/>
            </a:defRPr>
          </a:pPr>
          <a:r>
            <a:rPr lang="en-US" dirty="0" smtClean="0">
              <a:solidFill>
                <a:schemeClr val="accent3"/>
              </a:solidFill>
            </a:rPr>
            <a:t>1081 </a:t>
          </a:r>
          <a:endParaRPr lang="en-US" dirty="0">
            <a:solidFill>
              <a:schemeClr val="accent3"/>
            </a:solidFill>
          </a:endParaRPr>
        </a:p>
      </cdr:txBody>
    </cdr:sp>
  </cdr:relSizeAnchor>
  <cdr:relSizeAnchor xmlns:cdr="http://schemas.openxmlformats.org/drawingml/2006/chartDrawing">
    <cdr:from>
      <cdr:x>0.74671</cdr:x>
      <cdr:y>0.19801</cdr:y>
    </cdr:from>
    <cdr:to>
      <cdr:x>0.82493</cdr:x>
      <cdr:y>0.27417</cdr:y>
    </cdr:to>
    <cdr:sp macro="" textlink="">
      <cdr:nvSpPr>
        <cdr:cNvPr id="3" name="TextBox 1"/>
        <cdr:cNvSpPr txBox="1"/>
      </cdr:nvSpPr>
      <cdr:spPr>
        <a:xfrm xmlns:a="http://schemas.openxmlformats.org/drawingml/2006/main">
          <a:off x="6186648" y="936104"/>
          <a:ext cx="648070" cy="3600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600" b="1" i="0" u="none" strike="noStrike" kern="1200" baseline="0">
              <a:solidFill>
                <a:srgbClr val="424456"/>
              </a:solidFill>
              <a:latin typeface="+mn-lt"/>
              <a:ea typeface="+mn-ea"/>
              <a:cs typeface="+mn-cs"/>
            </a:defRPr>
          </a:pPr>
          <a:r>
            <a:rPr lang="ka-GE" dirty="0" smtClean="0">
              <a:solidFill>
                <a:schemeClr val="accent3"/>
              </a:solidFill>
            </a:rPr>
            <a:t>6985</a:t>
          </a:r>
          <a:r>
            <a:rPr lang="en-US" dirty="0" smtClean="0">
              <a:solidFill>
                <a:schemeClr val="accent3"/>
              </a:solidFill>
            </a:rPr>
            <a:t> </a:t>
          </a:r>
          <a:endParaRPr lang="en-US" dirty="0">
            <a:solidFill>
              <a:schemeClr val="accent3"/>
            </a:solidFill>
          </a:endParaRPr>
        </a:p>
      </cdr:txBody>
    </cdr:sp>
  </cdr:relSizeAnchor>
  <cdr:relSizeAnchor xmlns:cdr="http://schemas.openxmlformats.org/drawingml/2006/chartDrawing">
    <cdr:from>
      <cdr:x>0.74671</cdr:x>
      <cdr:y>0.06093</cdr:y>
    </cdr:from>
    <cdr:to>
      <cdr:x>0.82493</cdr:x>
      <cdr:y>0.13708</cdr:y>
    </cdr:to>
    <cdr:sp macro="" textlink="">
      <cdr:nvSpPr>
        <cdr:cNvPr id="4" name="TextBox 1"/>
        <cdr:cNvSpPr txBox="1"/>
      </cdr:nvSpPr>
      <cdr:spPr>
        <a:xfrm xmlns:a="http://schemas.openxmlformats.org/drawingml/2006/main">
          <a:off x="6186648" y="288032"/>
          <a:ext cx="648051" cy="3600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600" b="1" i="0" u="none" strike="noStrike" kern="1200" baseline="0">
              <a:solidFill>
                <a:srgbClr val="424456"/>
              </a:solidFill>
              <a:latin typeface="+mn-lt"/>
              <a:ea typeface="+mn-ea"/>
              <a:cs typeface="+mn-cs"/>
            </a:defRPr>
          </a:pPr>
          <a:r>
            <a:rPr lang="en-US" dirty="0" smtClean="0">
              <a:solidFill>
                <a:schemeClr val="accent3"/>
              </a:solidFill>
            </a:rPr>
            <a:t>8730</a:t>
          </a:r>
          <a:endParaRPr lang="en-US" dirty="0">
            <a:solidFill>
              <a:schemeClr val="accent3"/>
            </a:solidFill>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0.8191</cdr:x>
      <cdr:y>0.74417</cdr:y>
    </cdr:from>
    <cdr:to>
      <cdr:x>0.89214</cdr:x>
      <cdr:y>0.8045</cdr:y>
    </cdr:to>
    <cdr:sp macro="" textlink="">
      <cdr:nvSpPr>
        <cdr:cNvPr id="5" name="TextBox 1"/>
        <cdr:cNvSpPr txBox="1"/>
      </cdr:nvSpPr>
      <cdr:spPr>
        <a:xfrm xmlns:a="http://schemas.openxmlformats.org/drawingml/2006/main">
          <a:off x="6460179" y="3552418"/>
          <a:ext cx="576060" cy="2879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600" b="1" i="0" u="none" strike="noStrike" kern="1200" baseline="0">
              <a:solidFill>
                <a:srgbClr val="424456"/>
              </a:solidFill>
              <a:latin typeface="+mn-lt"/>
              <a:ea typeface="+mn-ea"/>
              <a:cs typeface="+mn-cs"/>
            </a:defRPr>
          </a:pPr>
          <a:r>
            <a:rPr lang="ka-GE" dirty="0" smtClean="0">
              <a:solidFill>
                <a:schemeClr val="accent3"/>
              </a:solidFill>
            </a:rPr>
            <a:t>1</a:t>
          </a:r>
          <a:r>
            <a:rPr lang="en-US" dirty="0" smtClean="0">
              <a:solidFill>
                <a:schemeClr val="accent3"/>
              </a:solidFill>
            </a:rPr>
            <a:t>6 </a:t>
          </a:r>
          <a:endParaRPr lang="en-US" dirty="0">
            <a:solidFill>
              <a:schemeClr val="accent3"/>
            </a:solidFill>
          </a:endParaRPr>
        </a:p>
      </cdr:txBody>
    </cdr:sp>
  </cdr:relSizeAnchor>
  <cdr:relSizeAnchor xmlns:cdr="http://schemas.openxmlformats.org/drawingml/2006/chartDrawing">
    <cdr:from>
      <cdr:x>0.23478</cdr:x>
      <cdr:y>0.35198</cdr:y>
    </cdr:from>
    <cdr:to>
      <cdr:x>0.31695</cdr:x>
      <cdr:y>0.41232</cdr:y>
    </cdr:to>
    <cdr:sp macro="" textlink="">
      <cdr:nvSpPr>
        <cdr:cNvPr id="6" name="TextBox 1"/>
        <cdr:cNvSpPr txBox="1"/>
      </cdr:nvSpPr>
      <cdr:spPr>
        <a:xfrm xmlns:a="http://schemas.openxmlformats.org/drawingml/2006/main">
          <a:off x="1851667" y="1680210"/>
          <a:ext cx="648067" cy="2880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600" b="1" i="0" u="none" strike="noStrike" kern="1200" baseline="0">
              <a:solidFill>
                <a:srgbClr val="424456"/>
              </a:solidFill>
              <a:latin typeface="+mn-lt"/>
              <a:ea typeface="+mn-ea"/>
              <a:cs typeface="+mn-cs"/>
            </a:defRPr>
          </a:pPr>
          <a:r>
            <a:rPr lang="ka-GE" dirty="0" smtClean="0">
              <a:solidFill>
                <a:schemeClr val="accent3"/>
              </a:solidFill>
            </a:rPr>
            <a:t>134</a:t>
          </a:r>
          <a:endParaRPr lang="en-US" dirty="0">
            <a:solidFill>
              <a:schemeClr val="accent3"/>
            </a:solidFill>
          </a:endParaRPr>
        </a:p>
      </cdr:txBody>
    </cdr:sp>
  </cdr:relSizeAnchor>
  <cdr:relSizeAnchor xmlns:cdr="http://schemas.openxmlformats.org/drawingml/2006/chartDrawing">
    <cdr:from>
      <cdr:x>0.51781</cdr:x>
      <cdr:y>0.08046</cdr:y>
    </cdr:from>
    <cdr:to>
      <cdr:x>0.59998</cdr:x>
      <cdr:y>0.1408</cdr:y>
    </cdr:to>
    <cdr:sp macro="" textlink="">
      <cdr:nvSpPr>
        <cdr:cNvPr id="7" name="TextBox 1"/>
        <cdr:cNvSpPr txBox="1"/>
      </cdr:nvSpPr>
      <cdr:spPr>
        <a:xfrm xmlns:a="http://schemas.openxmlformats.org/drawingml/2006/main">
          <a:off x="4083915" y="384066"/>
          <a:ext cx="648067" cy="2880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600" b="1" i="0" u="none" strike="noStrike" kern="1200" baseline="0">
              <a:solidFill>
                <a:srgbClr val="424456"/>
              </a:solidFill>
              <a:latin typeface="+mn-lt"/>
              <a:ea typeface="+mn-ea"/>
              <a:cs typeface="+mn-cs"/>
            </a:defRPr>
          </a:pPr>
          <a:r>
            <a:rPr lang="ka-GE" dirty="0" smtClean="0">
              <a:solidFill>
                <a:schemeClr val="accent3"/>
              </a:solidFill>
            </a:rPr>
            <a:t>219</a:t>
          </a:r>
          <a:endParaRPr lang="en-US" dirty="0">
            <a:solidFill>
              <a:schemeClr val="accent3"/>
            </a:solidFill>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0.11652</cdr:x>
      <cdr:y>0.02096</cdr:y>
    </cdr:from>
    <cdr:to>
      <cdr:x>0.85103</cdr:x>
      <cdr:y>0.14552</cdr:y>
    </cdr:to>
    <cdr:sp macro="" textlink="">
      <cdr:nvSpPr>
        <cdr:cNvPr id="2" name="Rectangle 1"/>
        <cdr:cNvSpPr/>
      </cdr:nvSpPr>
      <cdr:spPr>
        <a:xfrm xmlns:a="http://schemas.openxmlformats.org/drawingml/2006/main">
          <a:off x="692548" y="75455"/>
          <a:ext cx="4365634" cy="44842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rtl="0" fontAlgn="auto"/>
          <a:r>
            <a:rPr lang="en-US"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winaswari gamoZiebis dawyeba</a:t>
          </a:r>
          <a:endParaRPr lang="en-US" sz="1000">
            <a:solidFill>
              <a:schemeClr val="dk1"/>
            </a:solidFill>
            <a:latin typeface="Grigolia" pitchFamily="2" charset="0"/>
            <a:ea typeface="+mn-ea"/>
            <a:cs typeface="+mn-cs"/>
          </a:endParaRPr>
        </a:p>
        <a:p xmlns:a="http://schemas.openxmlformats.org/drawingml/2006/main">
          <a:pPr algn="ctr"/>
          <a:r>
            <a:rPr lang="en-US" sz="1000" b="1" i="0" baseline="0">
              <a:solidFill>
                <a:schemeClr val="dk1"/>
              </a:solidFill>
              <a:effectLst>
                <a:outerShdw blurRad="50800" dist="38100" algn="tr" rotWithShape="0">
                  <a:prstClr val="black">
                    <a:alpha val="40000"/>
                  </a:prstClr>
                </a:outerShdw>
              </a:effectLst>
              <a:latin typeface="Grigolia" pitchFamily="2" charset="0"/>
              <a:ea typeface="+mn-ea"/>
              <a:cs typeface="+mn-cs"/>
            </a:rPr>
            <a:t>sagadasaxado sfero</a:t>
          </a:r>
          <a:endParaRPr lang="ru-RU" sz="1000">
            <a:effectLs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75AEB1-D22D-44CA-ADF8-F96FE90092BA}" type="datetimeFigureOut">
              <a:rPr lang="en-US" smtClean="0"/>
              <a:pPr/>
              <a:t>12/3/2014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BBC1B8-77F3-4E93-A61E-7C0AB846B114}" type="slidenum">
              <a:rPr lang="en-US" smtClean="0"/>
              <a:pPr/>
              <a:t>‹#›</a:t>
            </a:fld>
            <a:endParaRPr lang="en-US"/>
          </a:p>
        </p:txBody>
      </p:sp>
    </p:spTree>
    <p:extLst>
      <p:ext uri="{BB962C8B-B14F-4D97-AF65-F5344CB8AC3E}">
        <p14:creationId xmlns:p14="http://schemas.microsoft.com/office/powerpoint/2010/main" val="3035154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DEBBC1B8-77F3-4E93-A61E-7C0AB846B11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3202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10</a:t>
            </a:fld>
            <a:endParaRPr lang="en-US"/>
          </a:p>
        </p:txBody>
      </p:sp>
    </p:spTree>
    <p:extLst>
      <p:ext uri="{BB962C8B-B14F-4D97-AF65-F5344CB8AC3E}">
        <p14:creationId xmlns:p14="http://schemas.microsoft.com/office/powerpoint/2010/main" val="1140610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11</a:t>
            </a:fld>
            <a:endParaRPr lang="en-US"/>
          </a:p>
        </p:txBody>
      </p:sp>
    </p:spTree>
    <p:extLst>
      <p:ext uri="{BB962C8B-B14F-4D97-AF65-F5344CB8AC3E}">
        <p14:creationId xmlns:p14="http://schemas.microsoft.com/office/powerpoint/2010/main" val="3261884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12</a:t>
            </a:fld>
            <a:endParaRPr lang="en-US"/>
          </a:p>
        </p:txBody>
      </p:sp>
    </p:spTree>
    <p:extLst>
      <p:ext uri="{BB962C8B-B14F-4D97-AF65-F5344CB8AC3E}">
        <p14:creationId xmlns:p14="http://schemas.microsoft.com/office/powerpoint/2010/main" val="2221503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13</a:t>
            </a:fld>
            <a:endParaRPr lang="en-US"/>
          </a:p>
        </p:txBody>
      </p:sp>
    </p:spTree>
    <p:extLst>
      <p:ext uri="{BB962C8B-B14F-4D97-AF65-F5344CB8AC3E}">
        <p14:creationId xmlns:p14="http://schemas.microsoft.com/office/powerpoint/2010/main" val="3934666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buNone/>
            </a:pPr>
            <a:r>
              <a:rPr lang="ka-GE" b="1" dirty="0" smtClean="0"/>
              <a:t>სახელმწიფო ვალი მდგრადობით გამოირჩევა:</a:t>
            </a:r>
          </a:p>
          <a:p>
            <a:pPr marL="0" lvl="0" indent="0" algn="just">
              <a:buNone/>
            </a:pPr>
            <a:r>
              <a:rPr lang="ka-GE" dirty="0" smtClean="0"/>
              <a:t>სახელმწიფო ვალის 74 პროცენტი უცხოურ ვალუტაშია და არის შეღავათიანი. მისი 74 პროცენტი არის ფიქსირებულ პროცენტში, რაც იმას ნიშნავს რომ </a:t>
            </a:r>
            <a:r>
              <a:rPr lang="ka-GE" dirty="0" err="1" smtClean="0"/>
              <a:t>საპროცენტო</a:t>
            </a:r>
            <a:r>
              <a:rPr lang="ka-GE" dirty="0" smtClean="0"/>
              <a:t> განაკვეთის ცვლილების რისკი დაბალია;</a:t>
            </a:r>
          </a:p>
          <a:p>
            <a:pPr marL="0" lvl="0" indent="0" algn="just">
              <a:buNone/>
            </a:pPr>
            <a:r>
              <a:rPr lang="ka-GE" dirty="0" smtClean="0"/>
              <a:t>საგარეო ვალის საშუალო შეწონილი </a:t>
            </a:r>
            <a:r>
              <a:rPr lang="ka-GE" dirty="0" err="1" smtClean="0"/>
              <a:t>საპროცენტო</a:t>
            </a:r>
            <a:r>
              <a:rPr lang="ka-GE" dirty="0" smtClean="0"/>
              <a:t> განაკვეთი 1.96%-ია. საშუალო ვადიანობა 23 წელია. ამასთან ვალუტების მიხედვით საკმაოდ დივერსიფიცირებულია და ამდენად გაცვლითი კურსის რისკი მაღალი არაა. </a:t>
            </a:r>
          </a:p>
          <a:p>
            <a:pPr marL="0" lvl="0" indent="0" algn="just">
              <a:buNone/>
            </a:pPr>
            <a:endParaRPr lang="en-US" dirty="0"/>
          </a:p>
        </p:txBody>
      </p:sp>
      <p:sp>
        <p:nvSpPr>
          <p:cNvPr id="4" name="Slide Number Placeholder 3"/>
          <p:cNvSpPr>
            <a:spLocks noGrp="1"/>
          </p:cNvSpPr>
          <p:nvPr>
            <p:ph type="sldNum" sz="quarter" idx="10"/>
          </p:nvPr>
        </p:nvSpPr>
        <p:spPr/>
        <p:txBody>
          <a:bodyPr/>
          <a:lstStyle/>
          <a:p>
            <a:fld id="{DEBBC1B8-77F3-4E93-A61E-7C0AB846B114}" type="slidenum">
              <a:rPr lang="en-US" smtClean="0"/>
              <a:pPr/>
              <a:t>14</a:t>
            </a:fld>
            <a:endParaRPr lang="en-US"/>
          </a:p>
        </p:txBody>
      </p:sp>
    </p:spTree>
    <p:extLst>
      <p:ext uri="{BB962C8B-B14F-4D97-AF65-F5344CB8AC3E}">
        <p14:creationId xmlns:p14="http://schemas.microsoft.com/office/powerpoint/2010/main" val="1838190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ცენტრალური და აღმოსავლეთ ევროპის ქვეყნების სახელმწიფო</a:t>
            </a:r>
            <a:r>
              <a:rPr lang="ka-GE" baseline="0" dirty="0" smtClean="0"/>
              <a:t> ვალის სტრუქტურებთან შედარებით </a:t>
            </a:r>
            <a:r>
              <a:rPr lang="ka-GE" dirty="0" smtClean="0"/>
              <a:t>ეროვნულ ვალუტაში დენომინირებული ვალის მოცულობა</a:t>
            </a:r>
            <a:r>
              <a:rPr lang="ka-GE" baseline="0" dirty="0" smtClean="0"/>
              <a:t> </a:t>
            </a:r>
            <a:r>
              <a:rPr lang="ka-GE" dirty="0" smtClean="0"/>
              <a:t>საქართველოს ვალის პორტფელში</a:t>
            </a:r>
            <a:r>
              <a:rPr lang="ka-GE" baseline="0" dirty="0" smtClean="0"/>
              <a:t> </a:t>
            </a:r>
            <a:r>
              <a:rPr lang="ka-GE" dirty="0" smtClean="0"/>
              <a:t>მცირეა. შესაბამისად, სახელმწიფო ვალის მოცულობაში</a:t>
            </a:r>
            <a:r>
              <a:rPr lang="ka-GE" baseline="0" dirty="0" smtClean="0"/>
              <a:t> </a:t>
            </a:r>
            <a:r>
              <a:rPr lang="ka-GE" dirty="0" smtClean="0"/>
              <a:t>მისი წილი </a:t>
            </a:r>
            <a:r>
              <a:rPr lang="ka-GE" baseline="0" dirty="0" smtClean="0"/>
              <a:t>ემისიების ზრდით უნდა შეიცვალოს</a:t>
            </a:r>
            <a:endParaRPr lang="en-US" dirty="0"/>
          </a:p>
        </p:txBody>
      </p:sp>
      <p:sp>
        <p:nvSpPr>
          <p:cNvPr id="4" name="Slide Number Placeholder 3"/>
          <p:cNvSpPr>
            <a:spLocks noGrp="1"/>
          </p:cNvSpPr>
          <p:nvPr>
            <p:ph type="sldNum" sz="quarter" idx="10"/>
          </p:nvPr>
        </p:nvSpPr>
        <p:spPr/>
        <p:txBody>
          <a:bodyPr/>
          <a:lstStyle/>
          <a:p>
            <a:fld id="{DEBBC1B8-77F3-4E93-A61E-7C0AB846B114}" type="slidenum">
              <a:rPr lang="en-US" smtClean="0"/>
              <a:pPr/>
              <a:t>15</a:t>
            </a:fld>
            <a:endParaRPr lang="en-US"/>
          </a:p>
        </p:txBody>
      </p:sp>
    </p:spTree>
    <p:extLst>
      <p:ext uri="{BB962C8B-B14F-4D97-AF65-F5344CB8AC3E}">
        <p14:creationId xmlns:p14="http://schemas.microsoft.com/office/powerpoint/2010/main" val="2303423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a-GE" sz="1200" b="0" i="0" u="none" strike="noStrike" kern="1200" cap="none" spc="0" normalizeH="0" baseline="0" noProof="0" dirty="0" smtClean="0">
                <a:ln>
                  <a:noFill/>
                </a:ln>
                <a:solidFill>
                  <a:prstClr val="black"/>
                </a:solidFill>
                <a:effectLst/>
                <a:uLnTx/>
                <a:uFillTx/>
                <a:ea typeface="+mn-ea"/>
                <a:cs typeface="+mn-cs"/>
              </a:rPr>
              <a:t>ვალის მომსახურების პიკი 2013-2015 წლებზე მოდის, რაც ძირითადად განპირობებულია </a:t>
            </a:r>
            <a:r>
              <a:rPr kumimoji="0" lang="ka-GE" sz="1200" b="0" i="0" u="none" strike="noStrike" kern="1200" cap="none" spc="0" normalizeH="0" baseline="0" noProof="0" dirty="0" err="1" smtClean="0">
                <a:ln>
                  <a:noFill/>
                </a:ln>
                <a:solidFill>
                  <a:prstClr val="black"/>
                </a:solidFill>
                <a:effectLst/>
                <a:uLnTx/>
                <a:uFillTx/>
                <a:ea typeface="+mn-ea"/>
                <a:cs typeface="+mn-cs"/>
              </a:rPr>
              <a:t>სსფ</a:t>
            </a:r>
            <a:r>
              <a:rPr kumimoji="0" lang="ka-GE" sz="1200" b="0" i="0" u="none" strike="noStrike" kern="1200" cap="none" spc="0" normalizeH="0" baseline="0" noProof="0" dirty="0" smtClean="0">
                <a:ln>
                  <a:noFill/>
                </a:ln>
                <a:solidFill>
                  <a:prstClr val="black"/>
                </a:solidFill>
                <a:effectLst/>
                <a:uLnTx/>
                <a:uFillTx/>
                <a:ea typeface="+mn-ea"/>
                <a:cs typeface="+mn-cs"/>
              </a:rPr>
              <a:t>-ის სესხების მომსახურებით</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EBBC1B8-77F3-4E93-A61E-7C0AB846B114}" type="slidenum">
              <a:rPr lang="en-US" smtClean="0"/>
              <a:pPr/>
              <a:t>16</a:t>
            </a:fld>
            <a:endParaRPr lang="en-US"/>
          </a:p>
        </p:txBody>
      </p:sp>
    </p:spTree>
    <p:extLst>
      <p:ext uri="{BB962C8B-B14F-4D97-AF65-F5344CB8AC3E}">
        <p14:creationId xmlns:p14="http://schemas.microsoft.com/office/powerpoint/2010/main" val="948184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BC1B8-77F3-4E93-A61E-7C0AB846B114}" type="slidenum">
              <a:rPr lang="en-US" smtClean="0"/>
              <a:pPr/>
              <a:t>17</a:t>
            </a:fld>
            <a:endParaRPr lang="en-US"/>
          </a:p>
        </p:txBody>
      </p:sp>
    </p:spTree>
    <p:extLst>
      <p:ext uri="{BB962C8B-B14F-4D97-AF65-F5344CB8AC3E}">
        <p14:creationId xmlns:p14="http://schemas.microsoft.com/office/powerpoint/2010/main" val="1105637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a-GE" dirty="0" smtClean="0"/>
          </a:p>
          <a:p>
            <a:r>
              <a:rPr lang="ka-GE" dirty="0" smtClean="0"/>
              <a:t>საქართველო აგრძელებს თანამშრომლობას დონორ ორგანიზაციებთან.</a:t>
            </a:r>
            <a:r>
              <a:rPr lang="ka-GE" baseline="0" dirty="0" smtClean="0"/>
              <a:t> მათთან თანამშრომლობა მნიშვნელოვანია როგორც დაფინანსების მოზიდვის, ასევე განსახორციელებელი პროექტების ხარისხის ამაღლების თვალსაზრისით.</a:t>
            </a:r>
            <a:endParaRPr lang="en-US" dirty="0"/>
          </a:p>
        </p:txBody>
      </p:sp>
      <p:sp>
        <p:nvSpPr>
          <p:cNvPr id="4" name="Slide Number Placeholder 3"/>
          <p:cNvSpPr>
            <a:spLocks noGrp="1"/>
          </p:cNvSpPr>
          <p:nvPr>
            <p:ph type="sldNum" sz="quarter" idx="10"/>
          </p:nvPr>
        </p:nvSpPr>
        <p:spPr/>
        <p:txBody>
          <a:bodyPr/>
          <a:lstStyle/>
          <a:p>
            <a:fld id="{DEBBC1B8-77F3-4E93-A61E-7C0AB846B114}" type="slidenum">
              <a:rPr lang="en-US" smtClean="0"/>
              <a:pPr/>
              <a:t>18</a:t>
            </a:fld>
            <a:endParaRPr lang="en-US"/>
          </a:p>
        </p:txBody>
      </p:sp>
    </p:spTree>
    <p:extLst>
      <p:ext uri="{BB962C8B-B14F-4D97-AF65-F5344CB8AC3E}">
        <p14:creationId xmlns:p14="http://schemas.microsoft.com/office/powerpoint/2010/main" val="3230503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a-GE" sz="1200" b="0" i="0" u="none" strike="noStrike" kern="1200" cap="none" spc="0" normalizeH="0" baseline="0" noProof="0" dirty="0" smtClean="0">
                <a:ln>
                  <a:noFill/>
                </a:ln>
                <a:solidFill>
                  <a:prstClr val="black"/>
                </a:solidFill>
                <a:effectLst/>
                <a:uLnTx/>
                <a:uFillTx/>
                <a:latin typeface="+mn-lt"/>
                <a:ea typeface="+mn-ea"/>
                <a:cs typeface="+mn-cs"/>
              </a:rPr>
              <a:t>დონორების ფინანსური მხარდაჭერით ხორციელდება ისეთი  მნიშვნელოვანი პროექტები როგორიც არის  აღმოსავლეთ - დასავლეთის ავტომაგისტრალი, მათ შორის ქუთაისისა და ქობულეთის შემოვლითი გზის მშენებლობა; აგარა-ზემო ოსიაურის მონაკვეთი. საქართველოს სხვადასხვა რეგიონში მიმდინარეობს შიდასახელმწიფოებრივი და ადგილობრივი გზების რეაბილიტაცია. სულ მალე აქტიურ ფაზაში შევა  საქართველოს სხვადასხვა რეგიონში დამატებით დაახლოებით 200 კმ საერთო სიგრძის შიდასახელმწიფოებრივი და ადგილობრივი გზების რეაბილიტაცია; მიმდინარეობს თბილისი - რუსთავის გზის მშენებლობა/რეაბილიტაცია; ჭიათურაში იწყება საბაგირო გზების რეაბილიტაცია; დაიწყო საირიგაციო არხების რეაბილიტაცია, მათ შორის კახეთში (ქვემო სამგორი), ქვემო ქართლში (თბილისი კუმისი) და შიდა ქართლში (ზედა რუ); ეწყობა ახალი ნაგავსაყრელები, მათ შორის ქუთაისისათვის, რომელიც ასევე მოემსახურება მიმდებარე რაიონებს; მიმდინარეობს ანაკლიის </a:t>
            </a:r>
            <a:r>
              <a:rPr kumimoji="0" lang="ka-GE" sz="1200" b="0" i="0" u="none" strike="noStrike" kern="1200" cap="none" spc="0" normalizeH="0" baseline="0" noProof="0" dirty="0" err="1" smtClean="0">
                <a:ln>
                  <a:noFill/>
                </a:ln>
                <a:solidFill>
                  <a:prstClr val="black"/>
                </a:solidFill>
                <a:effectLst/>
                <a:uLnTx/>
                <a:uFillTx/>
                <a:latin typeface="+mn-lt"/>
                <a:ea typeface="+mn-ea"/>
                <a:cs typeface="+mn-cs"/>
              </a:rPr>
              <a:t>ნაპირდაცვითი</a:t>
            </a:r>
            <a:r>
              <a:rPr kumimoji="0" lang="ka-GE" sz="1200" b="0" i="0" u="none" strike="noStrike" kern="1200" cap="none" spc="0" normalizeH="0" baseline="0" noProof="0" dirty="0" smtClean="0">
                <a:ln>
                  <a:noFill/>
                </a:ln>
                <a:solidFill>
                  <a:prstClr val="black"/>
                </a:solidFill>
                <a:effectLst/>
                <a:uLnTx/>
                <a:uFillTx/>
                <a:latin typeface="+mn-lt"/>
                <a:ea typeface="+mn-ea"/>
                <a:cs typeface="+mn-cs"/>
              </a:rPr>
              <a:t> სამუშაოები; მთელი ქვეყნის მასშტაბით მიმდინარეობს და ასევე დაგეგმილია წყლისა და კანალიზაციის სისტემების, გამწმენდი ნაგებობების მშენებლობა/რეაბილიტაცია, მათ შორის ბათუმში, ქუთაისში, ურეკში, მესტიაში, ზუგდიდში, ზესტაფონში; მიმდინარეობს ქუჩების რეაბილიტაცია და კეთილმოწყობა; საბავშვო ბაღების და სკოლების რეაბილიტაცია; მაღალი ძაბვის ელექტროგადამცემი ხაზის მშენებლობა (142 კმ) ახალციხიდან ბათუმამდე; ახალი ქვესადგურების მშენებლობა ჯვარში და </a:t>
            </a:r>
            <a:r>
              <a:rPr kumimoji="0" lang="ka-GE" sz="1200" b="0" i="0" u="none" strike="noStrike" kern="1200" cap="none" spc="0" normalizeH="0" baseline="0" noProof="0" dirty="0" err="1" smtClean="0">
                <a:ln>
                  <a:noFill/>
                </a:ln>
                <a:solidFill>
                  <a:prstClr val="black"/>
                </a:solidFill>
                <a:effectLst/>
                <a:uLnTx/>
                <a:uFillTx/>
                <a:latin typeface="+mn-lt"/>
                <a:ea typeface="+mn-ea"/>
                <a:cs typeface="+mn-cs"/>
              </a:rPr>
              <a:t>ხორგაში</a:t>
            </a:r>
            <a:r>
              <a:rPr kumimoji="0" lang="ka-GE" sz="1200" b="0" i="0" u="none" strike="noStrike" kern="1200" cap="none" spc="0" normalizeH="0" baseline="0" noProof="0" dirty="0" smtClean="0">
                <a:ln>
                  <a:noFill/>
                </a:ln>
                <a:solidFill>
                  <a:prstClr val="black"/>
                </a:solidFill>
                <a:effectLst/>
                <a:uLnTx/>
                <a:uFillTx/>
                <a:latin typeface="+mn-lt"/>
                <a:ea typeface="+mn-ea"/>
                <a:cs typeface="+mn-cs"/>
              </a:rPr>
              <a:t>; ქსანის, მარნეულის და მენჯის არსებული ქვესადგურების რეაბილიტაცია და სხვა.</a:t>
            </a:r>
            <a:endParaRPr kumimoji="0" lang="ka-GE" sz="1200" b="0" i="0" u="none" strike="noStrike" kern="1200" cap="none" spc="0" normalizeH="0" baseline="0" noProof="0" dirty="0" smtClean="0">
              <a:ln>
                <a:noFill/>
              </a:ln>
              <a:solidFill>
                <a:prstClr val="black"/>
              </a:solidFill>
              <a:effectLst/>
              <a:uLnTx/>
              <a:uFillTx/>
              <a:ea typeface="+mn-ea"/>
              <a:cs typeface="+mn-cs"/>
            </a:endParaRPr>
          </a:p>
          <a:p>
            <a:endParaRPr lang="ka-GE" dirty="0"/>
          </a:p>
        </p:txBody>
      </p:sp>
      <p:sp>
        <p:nvSpPr>
          <p:cNvPr id="4" name="Slide Number Placeholder 3"/>
          <p:cNvSpPr>
            <a:spLocks noGrp="1"/>
          </p:cNvSpPr>
          <p:nvPr>
            <p:ph type="sldNum" sz="quarter" idx="10"/>
          </p:nvPr>
        </p:nvSpPr>
        <p:spPr/>
        <p:txBody>
          <a:bodyPr/>
          <a:lstStyle/>
          <a:p>
            <a:fld id="{DEBBC1B8-77F3-4E93-A61E-7C0AB846B114}" type="slidenum">
              <a:rPr lang="en-US" smtClean="0"/>
              <a:pPr/>
              <a:t>19</a:t>
            </a:fld>
            <a:endParaRPr lang="en-US"/>
          </a:p>
        </p:txBody>
      </p:sp>
    </p:spTree>
    <p:extLst>
      <p:ext uri="{BB962C8B-B14F-4D97-AF65-F5344CB8AC3E}">
        <p14:creationId xmlns:p14="http://schemas.microsoft.com/office/powerpoint/2010/main" val="2077581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2</a:t>
            </a:fld>
            <a:endParaRPr lang="en-US"/>
          </a:p>
        </p:txBody>
      </p:sp>
    </p:spTree>
    <p:extLst>
      <p:ext uri="{BB962C8B-B14F-4D97-AF65-F5344CB8AC3E}">
        <p14:creationId xmlns:p14="http://schemas.microsoft.com/office/powerpoint/2010/main" val="4033641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ka-GE" dirty="0" smtClean="0"/>
          </a:p>
          <a:p>
            <a:r>
              <a:rPr lang="ka-GE" dirty="0" smtClean="0"/>
              <a:t>2013 წლის მაისის ბოლოს გაიმართა მსოფლიო ბანკის და საერთაშორისო სავალუტო ფონდის ჰოლანდია-ბელგიის ჯგუფის წევრი ქვეყნების ყოველწლიური შეხვედრა (</a:t>
            </a:r>
            <a:r>
              <a:rPr lang="en-US" dirty="0" smtClean="0"/>
              <a:t>Constituency Meeting). </a:t>
            </a:r>
            <a:r>
              <a:rPr lang="ka-GE" dirty="0" smtClean="0"/>
              <a:t>შეხვედრაში მონაწილეობა მიიღეს მსოფლიო ბანკისა და საერთაშორისო სავალუტო ფონდის აღმასრულებელმა დირექტორებმა, 15 ქვეყნის ფინანსთა და ეკონომიკის სამინისტროების წარმომადგენლებმა და ცენტრალური ბანკების მმართველებმა, ასევე მონაწილება მიიღეს მსოფლიო ბანკის და საერთაშორისო სავალუტო ფონდის და სხვადასხვა საელჩოს ადილობრივმა წარმომადგენლებმა (დაახლოებით 100 მონაწილე);</a:t>
            </a:r>
          </a:p>
          <a:p>
            <a:endParaRPr lang="ka-G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ka-GE" sz="1200" dirty="0" smtClean="0">
                <a:solidFill>
                  <a:schemeClr val="tx1"/>
                </a:solidFill>
              </a:rPr>
              <a:t>2014 წლის 30 ივლისს, საქართველოს ხელისუფლების ეკონომიკური განვითარების პროგრამის მხარდაჭერის მიზნით, საერთაშორისო სავალუტო ფონდის აღმასრულებელ დირექტორთა საბჭომ საქართველოსთვის დაამტკიცა ახალი პროგრამა. სსფ-ის მხრიდან პროგრამის დამტკიცება ნიშნავს, რომ სსფ მხარს უჭერს საქართველოს ხელისუფლების ეკონომიკურ კურსს, რაც თავის მხრივ დადებით სიგნალს წარმოადგენს ინვესტორებისთვის. პროგრამის ფარგლებში გათვალისწინებულია 100 მლნ SDR-ის ოდენობის (დაახლოებით 15</a:t>
            </a:r>
            <a:r>
              <a:rPr lang="en-US" sz="1200" dirty="0" smtClean="0">
                <a:solidFill>
                  <a:schemeClr val="tx1"/>
                </a:solidFill>
              </a:rPr>
              <a:t>0</a:t>
            </a:r>
            <a:r>
              <a:rPr lang="ka-GE" sz="1200" dirty="0" smtClean="0">
                <a:solidFill>
                  <a:schemeClr val="tx1"/>
                </a:solidFill>
              </a:rPr>
              <a:t> მილიონი აშშ დოლარი) ტრანშების მიღება.</a:t>
            </a:r>
            <a:endParaRPr lang="en-US" sz="1200" dirty="0" smtClean="0">
              <a:solidFill>
                <a:srgbClr val="FF0000"/>
              </a:solidFill>
            </a:endParaRPr>
          </a:p>
          <a:p>
            <a:endParaRPr lang="ka-GE" dirty="0" smtClean="0"/>
          </a:p>
          <a:p>
            <a:r>
              <a:rPr lang="ka-GE" dirty="0" smtClean="0"/>
              <a:t>2014 წლის აპრილში აზიის განვითარების ბანკთან (</a:t>
            </a:r>
            <a:r>
              <a:rPr lang="en-US" dirty="0" smtClean="0"/>
              <a:t>ADB) </a:t>
            </a:r>
            <a:r>
              <a:rPr lang="ka-GE" dirty="0" smtClean="0"/>
              <a:t>ერთობლივად საქართველოში პირველად ჩატარდა  „სახელმწიფო ვალის მართვის რეგიონალური ფორუმი“. ფორუმში მონაწილეობა მიიღეს </a:t>
            </a:r>
            <a:r>
              <a:rPr lang="en-US" dirty="0" smtClean="0"/>
              <a:t>ADB-</a:t>
            </a:r>
            <a:r>
              <a:rPr lang="ka-GE" dirty="0" smtClean="0"/>
              <a:t>ს წევრი ქვეყნების უმეტესობამ, საერთაშორისო საფინანსო ინსტიტუტებმა და იმ კომპანიების წარმომადგენლებმა, ვისაც გამოცდილება აქვს ამ სფეროში (დაახლოებით 120 მონაწილე);</a:t>
            </a:r>
          </a:p>
          <a:p>
            <a:endParaRPr lang="ka-GE" dirty="0" smtClean="0"/>
          </a:p>
          <a:p>
            <a:r>
              <a:rPr lang="ka-GE" dirty="0" smtClean="0"/>
              <a:t>2015 წელს (მაისი) საქართველო იქნება ევროპის რეკონსტრუქციისა და განვითარების ბანკის (</a:t>
            </a:r>
            <a:r>
              <a:rPr lang="en-US" dirty="0" smtClean="0"/>
              <a:t>EBRD) </a:t>
            </a:r>
            <a:r>
              <a:rPr lang="ka-GE" dirty="0" smtClean="0"/>
              <a:t>წლიური შეხვედრის მასპინძელი ქვეყანა. </a:t>
            </a:r>
            <a:r>
              <a:rPr lang="en-US" dirty="0" smtClean="0"/>
              <a:t>EBRD </a:t>
            </a:r>
            <a:r>
              <a:rPr lang="ka-GE" dirty="0" smtClean="0"/>
              <a:t>არის მნიშვნელოვანი პარტნიორი როგორც ფინანსური თანამშრომლობის კუთხით, ასევე ევროპასთან ურთიერთობის გაღრმავების და ევროპული ინვესტიციების მოზიდვის კონტექსტში. აღნიშნულ შეხვედრებზე იკრიბება მაღალი რანგის სამთავრობო დელეგაციები და თანმდევ ბიზნეს ფორუმებში მონაწილეობას იღებენ ბიზნესების წარმომადგენლები (სტუმრების სავარაუდო რაოდენობა - 1200 კაცი);</a:t>
            </a:r>
          </a:p>
          <a:p>
            <a:endParaRPr lang="ka-GE" dirty="0" smtClean="0"/>
          </a:p>
          <a:p>
            <a:r>
              <a:rPr lang="ka-GE" dirty="0" smtClean="0"/>
              <a:t>2015 წელს (ივნისი) იგეგმება შავი ზღვის ვაჭრობისა და განვითარების ბანკის (</a:t>
            </a:r>
            <a:r>
              <a:rPr lang="en-US" dirty="0" smtClean="0"/>
              <a:t>BSTDB)  </a:t>
            </a:r>
            <a:r>
              <a:rPr lang="ka-GE" dirty="0" smtClean="0"/>
              <a:t>წლიური შეხვედრის გამართვა, რომელსაც თან სდევს ბიზნეს ფორუმი (დაახლოებით 200-300 სტუმარი). ბანკის საკრედიტო ხაზებით უკვე სარგებლობენ ქართული კომერციული ბანკები და ვფიქრობთ, რომ ეს იქნება კიდევ ერთი საშუალება საქართველოში ბანკის პორტფელის გაზრდის  რეგიონული პროექტებისა და პროგრამების დაფინანსების კუთხით და ასევე, ხელს შეუწყობს წევრ სახელმწიფოებთან სავაჭრო ურთიერთობების გაფართოებას.</a:t>
            </a:r>
          </a:p>
          <a:p>
            <a:endParaRPr lang="en-US" dirty="0"/>
          </a:p>
        </p:txBody>
      </p:sp>
      <p:sp>
        <p:nvSpPr>
          <p:cNvPr id="4" name="Slide Number Placeholder 3"/>
          <p:cNvSpPr>
            <a:spLocks noGrp="1"/>
          </p:cNvSpPr>
          <p:nvPr>
            <p:ph type="sldNum" sz="quarter" idx="10"/>
          </p:nvPr>
        </p:nvSpPr>
        <p:spPr/>
        <p:txBody>
          <a:bodyPr/>
          <a:lstStyle/>
          <a:p>
            <a:fld id="{DEBBC1B8-77F3-4E93-A61E-7C0AB846B114}" type="slidenum">
              <a:rPr lang="en-US" smtClean="0"/>
              <a:pPr/>
              <a:t>20</a:t>
            </a:fld>
            <a:endParaRPr lang="en-US"/>
          </a:p>
        </p:txBody>
      </p:sp>
    </p:spTree>
    <p:extLst>
      <p:ext uri="{BB962C8B-B14F-4D97-AF65-F5344CB8AC3E}">
        <p14:creationId xmlns:p14="http://schemas.microsoft.com/office/powerpoint/2010/main" val="888359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a-GE" sz="1200" b="0" i="0" u="none" strike="noStrike" kern="1200" cap="none" spc="0" normalizeH="0" baseline="0" noProof="0" dirty="0" smtClean="0">
                <a:ln>
                  <a:noFill/>
                </a:ln>
                <a:solidFill>
                  <a:prstClr val="black"/>
                </a:solidFill>
                <a:effectLst/>
                <a:uLnTx/>
                <a:uFillTx/>
                <a:ea typeface="+mn-ea"/>
                <a:cs typeface="+mn-cs"/>
              </a:rPr>
              <a:t>საქართველო აგრძელებს თანამშრომლობას საერთაშორისო სარეიტინგო კომპანიებთან - Standard &amp; </a:t>
            </a:r>
            <a:r>
              <a:rPr kumimoji="0" lang="ka-GE" sz="1200" b="0" i="0" u="none" strike="noStrike" kern="1200" cap="none" spc="0" normalizeH="0" baseline="0" noProof="0" dirty="0" err="1" smtClean="0">
                <a:ln>
                  <a:noFill/>
                </a:ln>
                <a:solidFill>
                  <a:prstClr val="black"/>
                </a:solidFill>
                <a:effectLst/>
                <a:uLnTx/>
                <a:uFillTx/>
                <a:ea typeface="+mn-ea"/>
                <a:cs typeface="+mn-cs"/>
              </a:rPr>
              <a:t>Poor’s</a:t>
            </a:r>
            <a:r>
              <a:rPr kumimoji="0" lang="ka-GE" sz="1200" b="0" i="0" u="none" strike="noStrike" kern="1200" cap="none" spc="0" normalizeH="0" baseline="0" noProof="0" dirty="0" smtClean="0">
                <a:ln>
                  <a:noFill/>
                </a:ln>
                <a:solidFill>
                  <a:prstClr val="black"/>
                </a:solidFill>
                <a:effectLst/>
                <a:uLnTx/>
                <a:uFillTx/>
                <a:ea typeface="+mn-ea"/>
                <a:cs typeface="+mn-cs"/>
              </a:rPr>
              <a:t>, </a:t>
            </a:r>
            <a:r>
              <a:rPr kumimoji="0" lang="ka-GE" sz="1200" b="0" i="0" u="none" strike="noStrike" kern="1200" cap="none" spc="0" normalizeH="0" baseline="0" noProof="0" dirty="0" err="1" smtClean="0">
                <a:ln>
                  <a:noFill/>
                </a:ln>
                <a:solidFill>
                  <a:prstClr val="black"/>
                </a:solidFill>
                <a:effectLst/>
                <a:uLnTx/>
                <a:uFillTx/>
                <a:ea typeface="+mn-ea"/>
                <a:cs typeface="+mn-cs"/>
              </a:rPr>
              <a:t>Fitch</a:t>
            </a:r>
            <a:r>
              <a:rPr kumimoji="0" lang="ka-GE" sz="1200" b="0" i="0" u="none" strike="noStrike" kern="1200" cap="none" spc="0" normalizeH="0" baseline="0" noProof="0" dirty="0" smtClean="0">
                <a:ln>
                  <a:noFill/>
                </a:ln>
                <a:solidFill>
                  <a:prstClr val="black"/>
                </a:solidFill>
                <a:effectLst/>
                <a:uLnTx/>
                <a:uFillTx/>
                <a:ea typeface="+mn-ea"/>
                <a:cs typeface="+mn-cs"/>
              </a:rPr>
              <a:t> და </a:t>
            </a:r>
            <a:r>
              <a:rPr kumimoji="0" lang="ka-GE" sz="1200" b="0" i="0" u="none" strike="noStrike" kern="1200" cap="none" spc="0" normalizeH="0" baseline="0" noProof="0" dirty="0" err="1" smtClean="0">
                <a:ln>
                  <a:noFill/>
                </a:ln>
                <a:solidFill>
                  <a:prstClr val="black"/>
                </a:solidFill>
                <a:effectLst/>
                <a:uLnTx/>
                <a:uFillTx/>
                <a:ea typeface="+mn-ea"/>
                <a:cs typeface="+mn-cs"/>
              </a:rPr>
              <a:t>Moody’s</a:t>
            </a:r>
            <a:r>
              <a:rPr kumimoji="0" lang="ka-GE" sz="1200" b="0" i="0" u="none" strike="noStrike" kern="1200" cap="none" spc="0" normalizeH="0" baseline="0" noProof="0" dirty="0" smtClean="0">
                <a:ln>
                  <a:noFill/>
                </a:ln>
                <a:solidFill>
                  <a:prstClr val="black"/>
                </a:solidFill>
                <a:effectLst/>
                <a:uLnTx/>
                <a:uFillTx/>
                <a:ea typeface="+mn-ea"/>
                <a:cs typeface="+mn-cs"/>
              </a:rPr>
              <a:t>. ამჟამად საქართველოს Standard &amp; </a:t>
            </a:r>
            <a:r>
              <a:rPr kumimoji="0" lang="ka-GE" sz="1200" b="0" i="0" u="none" strike="noStrike" kern="1200" cap="none" spc="0" normalizeH="0" baseline="0" noProof="0" dirty="0" err="1" smtClean="0">
                <a:ln>
                  <a:noFill/>
                </a:ln>
                <a:solidFill>
                  <a:prstClr val="black"/>
                </a:solidFill>
                <a:effectLst/>
                <a:uLnTx/>
                <a:uFillTx/>
                <a:ea typeface="+mn-ea"/>
                <a:cs typeface="+mn-cs"/>
              </a:rPr>
              <a:t>Poor’s</a:t>
            </a:r>
            <a:r>
              <a:rPr kumimoji="0" lang="ka-GE" sz="1200" b="0" i="0" u="none" strike="noStrike" kern="1200" cap="none" spc="0" normalizeH="0" baseline="0" noProof="0" dirty="0" smtClean="0">
                <a:ln>
                  <a:noFill/>
                </a:ln>
                <a:solidFill>
                  <a:prstClr val="black"/>
                </a:solidFill>
                <a:effectLst/>
                <a:uLnTx/>
                <a:uFillTx/>
                <a:ea typeface="+mn-ea"/>
                <a:cs typeface="+mn-cs"/>
              </a:rPr>
              <a:t>-ის შეფასებით ,,BB- სტაბილური“ რეიტინგი აქვს მინიჭებული. ხოლო საერთაშორისო სარეიტინგო კომპანია </a:t>
            </a:r>
            <a:r>
              <a:rPr kumimoji="0" lang="ka-GE" sz="1200" b="0" i="0" u="none" strike="noStrike" kern="1200" cap="none" spc="0" normalizeH="0" baseline="0" noProof="0" dirty="0" err="1" smtClean="0">
                <a:ln>
                  <a:noFill/>
                </a:ln>
                <a:solidFill>
                  <a:prstClr val="black"/>
                </a:solidFill>
                <a:effectLst/>
                <a:uLnTx/>
                <a:uFillTx/>
                <a:ea typeface="+mn-ea"/>
                <a:cs typeface="+mn-cs"/>
              </a:rPr>
              <a:t>Moody's</a:t>
            </a:r>
            <a:r>
              <a:rPr kumimoji="0" lang="ka-GE" sz="1200" b="0" i="0" u="none" strike="noStrike" kern="1200" cap="none" spc="0" normalizeH="0" baseline="0" noProof="0" dirty="0" smtClean="0">
                <a:ln>
                  <a:noFill/>
                </a:ln>
                <a:solidFill>
                  <a:prstClr val="black"/>
                </a:solidFill>
                <a:effectLst/>
                <a:uLnTx/>
                <a:uFillTx/>
                <a:ea typeface="+mn-ea"/>
                <a:cs typeface="+mn-cs"/>
              </a:rPr>
              <a:t>-მა 2014 წლის აგვისტოს შეფასებით პირველად შეცვალა საქართველოს პერსპექტივა (Outlook) „სტაბილური“ „პოზიტიურით“ და რეიტინგი "Ba3“  (რაც სხვა რეიტინგების  „BB-" შესაბამისია) უცვლელი დატოვა და ასევე, </a:t>
            </a:r>
            <a:r>
              <a:rPr kumimoji="0" lang="ka-GE" sz="1200" b="0" i="0" u="none" strike="noStrike" kern="1200" cap="none" spc="0" normalizeH="0" baseline="0" noProof="0" dirty="0" err="1" smtClean="0">
                <a:ln>
                  <a:noFill/>
                </a:ln>
                <a:solidFill>
                  <a:prstClr val="black"/>
                </a:solidFill>
                <a:effectLst/>
                <a:uLnTx/>
                <a:uFillTx/>
                <a:ea typeface="+mn-ea"/>
                <a:cs typeface="+mn-cs"/>
              </a:rPr>
              <a:t>Fitch</a:t>
            </a:r>
            <a:r>
              <a:rPr kumimoji="0" lang="ka-GE" sz="1200" b="0" i="0" u="none" strike="noStrike" kern="1200" cap="none" spc="0" normalizeH="0" baseline="0" noProof="0" dirty="0" smtClean="0">
                <a:ln>
                  <a:noFill/>
                </a:ln>
                <a:solidFill>
                  <a:prstClr val="black"/>
                </a:solidFill>
                <a:effectLst/>
                <a:uLnTx/>
                <a:uFillTx/>
                <a:ea typeface="+mn-ea"/>
                <a:cs typeface="+mn-cs"/>
              </a:rPr>
              <a:t>-მა მიმდინარე წლის ოქტომბერში პირველად შეცვალა შეფასება ,,BB- სტაბილური“ ,,BB- პოზიტიურით“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a-GE" sz="1200" b="0" i="0" u="none" strike="noStrike" kern="1200" cap="none" spc="0" normalizeH="0" baseline="0" noProof="0" dirty="0" smtClean="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ka-GE" sz="1200" b="0" i="0" u="none" strike="noStrike" kern="1200" cap="none" spc="0" normalizeH="0" baseline="0" noProof="0" dirty="0" smtClean="0">
                <a:ln>
                  <a:noFill/>
                </a:ln>
                <a:solidFill>
                  <a:prstClr val="black"/>
                </a:solidFill>
                <a:effectLst/>
                <a:uLnTx/>
                <a:uFillTx/>
                <a:ea typeface="+mn-ea"/>
                <a:cs typeface="+mn-cs"/>
              </a:rPr>
              <a:t>2014 წელს ევროპის რეკონსტრუქციისა და განვითარების ბანკმა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EBRD) </a:t>
            </a:r>
            <a:r>
              <a:rPr kumimoji="0" lang="ka-GE" sz="1200" b="0" i="0" u="none" strike="noStrike" kern="1200" cap="none" spc="0" normalizeH="0" baseline="0" noProof="0" dirty="0" smtClean="0">
                <a:ln>
                  <a:noFill/>
                </a:ln>
                <a:solidFill>
                  <a:prstClr val="black"/>
                </a:solidFill>
                <a:effectLst/>
                <a:uLnTx/>
                <a:uFillTx/>
                <a:ea typeface="+mn-ea"/>
                <a:cs typeface="+mn-cs"/>
              </a:rPr>
              <a:t>გამოუშვა ლარში დენომინირებული ობლიგაციები, ასევე  საერთაშორისო საფინანსო კორპორაცია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IFC) </a:t>
            </a:r>
            <a:r>
              <a:rPr kumimoji="0" lang="ka-GE" sz="1200" b="0" i="0" u="none" strike="noStrike" kern="1200" cap="none" spc="0" normalizeH="0" baseline="0" noProof="0" dirty="0" smtClean="0">
                <a:ln>
                  <a:noFill/>
                </a:ln>
                <a:solidFill>
                  <a:prstClr val="black"/>
                </a:solidFill>
                <a:effectLst/>
                <a:uLnTx/>
                <a:uFillTx/>
                <a:ea typeface="+mn-ea"/>
                <a:cs typeface="+mn-cs"/>
              </a:rPr>
              <a:t>და აზიის განვითარების ბანკი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ADB) </a:t>
            </a:r>
            <a:r>
              <a:rPr kumimoji="0" lang="ka-GE" sz="1200" b="0" i="0" u="none" strike="noStrike" kern="1200" cap="none" spc="0" normalizeH="0" baseline="0" noProof="0" dirty="0" smtClean="0">
                <a:ln>
                  <a:noFill/>
                </a:ln>
                <a:solidFill>
                  <a:prstClr val="black"/>
                </a:solidFill>
                <a:effectLst/>
                <a:uLnTx/>
                <a:uFillTx/>
                <a:ea typeface="+mn-ea"/>
                <a:cs typeface="+mn-cs"/>
              </a:rPr>
              <a:t>გეგმავენ ანალოგიური ქმედების განხორციელებას. საერთაშორისო საფინანსო ინსტიტუტებთან ამ სფეროში თანამშრომლობა კაპიტალის ბაზრის განვითარების გრძელვადიანი გეგმის ნაწილია. საერთაშორისო საფინანსო ინსტიტუტების ფასიანი ქაღალდების ჩვენს ბაზარზე არსებობა ზრდის ბაზრის მიმზიდველობას და კომერციულ ბანკებს პორტფელის დივერსიფიკაციის საშუალებას აძლევს;</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a-GE" sz="1200" b="0" i="0" u="none" strike="noStrike" kern="1200" cap="none" spc="0" normalizeH="0" baseline="0" noProof="0" dirty="0" smtClean="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ka-GE" sz="1200" b="0" i="0" u="none" strike="noStrike" kern="1200" cap="none" spc="0" normalizeH="0" baseline="0" noProof="0" dirty="0" smtClean="0">
                <a:ln>
                  <a:noFill/>
                </a:ln>
                <a:solidFill>
                  <a:prstClr val="black"/>
                </a:solidFill>
                <a:effectLst/>
                <a:uLnTx/>
                <a:uFillTx/>
                <a:ea typeface="+mn-ea"/>
                <a:cs typeface="+mn-cs"/>
              </a:rPr>
              <a:t>2014 წელს საფრანგეთის მთავრობასთან გაფორმდა შეთანხმება საქართველოში საფრანგეთის განვითარების სააგენტოსა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AFD) </a:t>
            </a:r>
            <a:r>
              <a:rPr kumimoji="0" lang="ka-GE" sz="1200" b="0" i="0" u="none" strike="noStrike" kern="1200" cap="none" spc="0" normalizeH="0" baseline="0" noProof="0" dirty="0" smtClean="0">
                <a:ln>
                  <a:noFill/>
                </a:ln>
                <a:solidFill>
                  <a:prstClr val="black"/>
                </a:solidFill>
                <a:effectLst/>
                <a:uLnTx/>
                <a:uFillTx/>
                <a:ea typeface="+mn-ea"/>
                <a:cs typeface="+mn-cs"/>
              </a:rPr>
              <a:t>და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PROPARCO-</a:t>
            </a:r>
            <a:r>
              <a:rPr kumimoji="0" lang="ka-GE" sz="1200" b="0" i="0" u="none" strike="noStrike" kern="1200" cap="none" spc="0" normalizeH="0" baseline="0" noProof="0" dirty="0" smtClean="0">
                <a:ln>
                  <a:noFill/>
                </a:ln>
                <a:solidFill>
                  <a:prstClr val="black"/>
                </a:solidFill>
                <a:effectLst/>
                <a:uLnTx/>
                <a:uFillTx/>
                <a:ea typeface="+mn-ea"/>
                <a:cs typeface="+mn-cs"/>
              </a:rPr>
              <a:t>ს დაფუძნებისა და საქმიანობის შესახებ. რის საფუძველზე წლის ბოლომდე იგეგმება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AFD </a:t>
            </a:r>
            <a:r>
              <a:rPr kumimoji="0" lang="ka-GE" sz="1200" b="0" i="0" u="none" strike="noStrike" kern="1200" cap="none" spc="0" normalizeH="0" baseline="0" noProof="0" dirty="0" smtClean="0">
                <a:ln>
                  <a:noFill/>
                </a:ln>
                <a:solidFill>
                  <a:prstClr val="black"/>
                </a:solidFill>
                <a:effectLst/>
                <a:uLnTx/>
                <a:uFillTx/>
                <a:ea typeface="+mn-ea"/>
                <a:cs typeface="+mn-cs"/>
              </a:rPr>
              <a:t>ჯგუფის მიერ თბილისში წარმომადგენლობითი ოფისის დაარსება, რომელიც საქართველოს გარდა რეგიონის სხვა ქვეყნებსაც მოემსახურება. </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a-GE" sz="1200" b="0" i="0" u="none" strike="noStrike" kern="1200" cap="none" spc="0" normalizeH="0" baseline="0" noProof="0" dirty="0" smtClean="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ka-GE" sz="1200" b="0" i="0" u="none" strike="noStrike" kern="1200" cap="none" spc="0" normalizeH="0" baseline="0" noProof="0" dirty="0" smtClean="0">
                <a:ln>
                  <a:noFill/>
                </a:ln>
                <a:solidFill>
                  <a:prstClr val="black"/>
                </a:solidFill>
                <a:effectLst/>
                <a:uLnTx/>
                <a:uFillTx/>
                <a:ea typeface="+mn-ea"/>
                <a:cs typeface="+mn-cs"/>
              </a:rPr>
              <a:t>მიმდინარეობს მუშაობა ევროპის საინვესტიციო ბანკთან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EIB</a:t>
            </a:r>
            <a:r>
              <a:rPr kumimoji="0" lang="ka-GE" sz="1200" b="0" i="0" u="none" strike="noStrike" kern="1200" cap="none" spc="0" normalizeH="0" baseline="0" noProof="0" dirty="0" smtClean="0">
                <a:ln>
                  <a:noFill/>
                </a:ln>
                <a:solidFill>
                  <a:prstClr val="black"/>
                </a:solidFill>
                <a:effectLst/>
                <a:uLnTx/>
                <a:uFillTx/>
                <a:ea typeface="+mn-ea"/>
                <a:cs typeface="+mn-cs"/>
              </a:rPr>
              <a:t>) გასაფორმებელ შეთანხმების პროექტზე, წარმომადგენლობითი ოფისის თაობაზე, რის საფუძველზეც თბილისში გაიხსნება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EIB</a:t>
            </a:r>
            <a:r>
              <a:rPr kumimoji="0" lang="ka-GE" sz="1200" b="0" i="0" u="none" strike="noStrike" kern="1200" cap="none" spc="0" normalizeH="0" baseline="0" noProof="0" dirty="0" smtClean="0">
                <a:ln>
                  <a:noFill/>
                </a:ln>
                <a:solidFill>
                  <a:prstClr val="black"/>
                </a:solidFill>
                <a:effectLst/>
                <a:uLnTx/>
                <a:uFillTx/>
                <a:ea typeface="+mn-ea"/>
                <a:cs typeface="+mn-cs"/>
              </a:rPr>
              <a:t>-ის რეგიონული ოფისი</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a-GE" sz="1200" b="0" i="0" u="none" strike="noStrike" kern="1200" cap="none" spc="0" normalizeH="0" baseline="0" noProof="0" dirty="0" smtClean="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ka-GE" sz="1200" b="0" i="0" u="none" strike="noStrike" kern="1200" cap="none" spc="0" normalizeH="0" baseline="0" noProof="0" dirty="0" smtClean="0">
                <a:ln>
                  <a:noFill/>
                </a:ln>
                <a:solidFill>
                  <a:prstClr val="black"/>
                </a:solidFill>
                <a:effectLst/>
                <a:uLnTx/>
                <a:uFillTx/>
                <a:ea typeface="+mn-ea"/>
                <a:cs typeface="+mn-cs"/>
              </a:rPr>
              <a:t>აგრეთვე, 2014 წელს გაფორმდა ჩარჩო შეთანხმება სკანდინავიურ გარემოს საფინანსო კორპორაციასთან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NEFCO). </a:t>
            </a:r>
            <a:r>
              <a:rPr kumimoji="0" lang="ka-GE" sz="1200" b="0" i="0" u="none" strike="noStrike" kern="1200" cap="none" spc="0" normalizeH="0" baseline="0" noProof="0" dirty="0" smtClean="0">
                <a:ln>
                  <a:noFill/>
                </a:ln>
                <a:solidFill>
                  <a:prstClr val="black"/>
                </a:solidFill>
                <a:effectLst/>
                <a:uLnTx/>
                <a:uFillTx/>
                <a:ea typeface="+mn-ea"/>
                <a:cs typeface="+mn-cs"/>
              </a:rPr>
              <a:t>აღნიშნული შეთანხმებების საფუძველზე საქართველოსათვის ხელმისაწვდომი იქნება დამატებითი ფინანსური რესურსი როგორც სახელმწიფო სექტორში, ასევე კერძო სექტორში.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a-GE" sz="1200" b="0" i="0" u="none" strike="noStrike" kern="1200" cap="none" spc="0" normalizeH="0" baseline="0" noProof="0" dirty="0" smtClean="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ka-GE" sz="1200" b="0" i="0" u="none" strike="noStrike" kern="1200" cap="none" spc="0" normalizeH="0" baseline="0" noProof="0" dirty="0" smtClean="0">
                <a:ln>
                  <a:noFill/>
                </a:ln>
                <a:solidFill>
                  <a:prstClr val="black"/>
                </a:solidFill>
                <a:effectLst/>
                <a:uLnTx/>
                <a:uFillTx/>
                <a:ea typeface="+mn-ea"/>
                <a:cs typeface="+mn-cs"/>
              </a:rPr>
              <a:t>ასევე, წლის ბოლომდე, იგეგმება აღმოსავლეთ ევროპის ენერგოეფექტურობისა და გარემოს დაცვის პარტნიორობაში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E5P) </a:t>
            </a:r>
            <a:r>
              <a:rPr kumimoji="0" lang="ka-GE" sz="1200" b="0" i="0" u="none" strike="noStrike" kern="1200" cap="none" spc="0" normalizeH="0" baseline="0" noProof="0" dirty="0" smtClean="0">
                <a:ln>
                  <a:noFill/>
                </a:ln>
                <a:solidFill>
                  <a:prstClr val="black"/>
                </a:solidFill>
                <a:effectLst/>
                <a:uLnTx/>
                <a:uFillTx/>
                <a:ea typeface="+mn-ea"/>
                <a:cs typeface="+mn-cs"/>
              </a:rPr>
              <a:t>მონაწილეობისათვის პროცედურების დასრულება, რომელიც არის ენერგოეფექტურობის პროექტების გრანტებით თანადაფინანსების ინსტრუმენტი. </a:t>
            </a:r>
          </a:p>
          <a:p>
            <a:pPr marL="0" marR="0" indent="0" algn="l" defTabSz="914400" rtl="0" eaLnBrk="1" fontAlgn="auto" latinLnBrk="0" hangingPunct="1">
              <a:lnSpc>
                <a:spcPct val="100000"/>
              </a:lnSpc>
              <a:spcBef>
                <a:spcPts val="0"/>
              </a:spcBef>
              <a:spcAft>
                <a:spcPts val="0"/>
              </a:spcAft>
              <a:buClrTx/>
              <a:buSzTx/>
              <a:buFontTx/>
              <a:buNone/>
              <a:tabLst/>
              <a:defRPr/>
            </a:pPr>
            <a:endParaRPr lang="ka-GE" dirty="0"/>
          </a:p>
        </p:txBody>
      </p:sp>
      <p:sp>
        <p:nvSpPr>
          <p:cNvPr id="4" name="Slide Number Placeholder 3"/>
          <p:cNvSpPr>
            <a:spLocks noGrp="1"/>
          </p:cNvSpPr>
          <p:nvPr>
            <p:ph type="sldNum" sz="quarter" idx="10"/>
          </p:nvPr>
        </p:nvSpPr>
        <p:spPr/>
        <p:txBody>
          <a:bodyPr/>
          <a:lstStyle/>
          <a:p>
            <a:fld id="{DEBBC1B8-77F3-4E93-A61E-7C0AB846B114}" type="slidenum">
              <a:rPr lang="en-US" smtClean="0"/>
              <a:pPr/>
              <a:t>21</a:t>
            </a:fld>
            <a:endParaRPr lang="en-US"/>
          </a:p>
        </p:txBody>
      </p:sp>
    </p:spTree>
    <p:extLst>
      <p:ext uri="{BB962C8B-B14F-4D97-AF65-F5344CB8AC3E}">
        <p14:creationId xmlns:p14="http://schemas.microsoft.com/office/powerpoint/2010/main" val="1612050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22</a:t>
            </a:fld>
            <a:endParaRPr lang="en-US"/>
          </a:p>
        </p:txBody>
      </p:sp>
    </p:spTree>
    <p:extLst>
      <p:ext uri="{BB962C8B-B14F-4D97-AF65-F5344CB8AC3E}">
        <p14:creationId xmlns:p14="http://schemas.microsoft.com/office/powerpoint/2010/main" val="590144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23</a:t>
            </a:fld>
            <a:endParaRPr lang="en-US"/>
          </a:p>
        </p:txBody>
      </p:sp>
    </p:spTree>
    <p:extLst>
      <p:ext uri="{BB962C8B-B14F-4D97-AF65-F5344CB8AC3E}">
        <p14:creationId xmlns:p14="http://schemas.microsoft.com/office/powerpoint/2010/main" val="967492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24</a:t>
            </a:fld>
            <a:endParaRPr lang="en-US"/>
          </a:p>
        </p:txBody>
      </p:sp>
    </p:spTree>
    <p:extLst>
      <p:ext uri="{BB962C8B-B14F-4D97-AF65-F5344CB8AC3E}">
        <p14:creationId xmlns:p14="http://schemas.microsoft.com/office/powerpoint/2010/main" val="1381370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25</a:t>
            </a:fld>
            <a:endParaRPr lang="en-US"/>
          </a:p>
        </p:txBody>
      </p:sp>
    </p:spTree>
    <p:extLst>
      <p:ext uri="{BB962C8B-B14F-4D97-AF65-F5344CB8AC3E}">
        <p14:creationId xmlns:p14="http://schemas.microsoft.com/office/powerpoint/2010/main" val="795017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26</a:t>
            </a:fld>
            <a:endParaRPr lang="en-US"/>
          </a:p>
        </p:txBody>
      </p:sp>
    </p:spTree>
    <p:extLst>
      <p:ext uri="{BB962C8B-B14F-4D97-AF65-F5344CB8AC3E}">
        <p14:creationId xmlns:p14="http://schemas.microsoft.com/office/powerpoint/2010/main" val="214860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27</a:t>
            </a:fld>
            <a:endParaRPr lang="en-US"/>
          </a:p>
        </p:txBody>
      </p:sp>
    </p:spTree>
    <p:extLst>
      <p:ext uri="{BB962C8B-B14F-4D97-AF65-F5344CB8AC3E}">
        <p14:creationId xmlns:p14="http://schemas.microsoft.com/office/powerpoint/2010/main" val="4239734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28</a:t>
            </a:fld>
            <a:endParaRPr lang="en-US"/>
          </a:p>
        </p:txBody>
      </p:sp>
    </p:spTree>
    <p:extLst>
      <p:ext uri="{BB962C8B-B14F-4D97-AF65-F5344CB8AC3E}">
        <p14:creationId xmlns:p14="http://schemas.microsoft.com/office/powerpoint/2010/main" val="2431871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29</a:t>
            </a:fld>
            <a:endParaRPr lang="en-US"/>
          </a:p>
        </p:txBody>
      </p:sp>
    </p:spTree>
    <p:extLst>
      <p:ext uri="{BB962C8B-B14F-4D97-AF65-F5344CB8AC3E}">
        <p14:creationId xmlns:p14="http://schemas.microsoft.com/office/powerpoint/2010/main" val="1031213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3</a:t>
            </a:fld>
            <a:endParaRPr lang="en-US"/>
          </a:p>
        </p:txBody>
      </p:sp>
    </p:spTree>
    <p:extLst>
      <p:ext uri="{BB962C8B-B14F-4D97-AF65-F5344CB8AC3E}">
        <p14:creationId xmlns:p14="http://schemas.microsoft.com/office/powerpoint/2010/main" val="1625572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30</a:t>
            </a:fld>
            <a:endParaRPr lang="en-US"/>
          </a:p>
        </p:txBody>
      </p:sp>
    </p:spTree>
    <p:extLst>
      <p:ext uri="{BB962C8B-B14F-4D97-AF65-F5344CB8AC3E}">
        <p14:creationId xmlns:p14="http://schemas.microsoft.com/office/powerpoint/2010/main" val="2217232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31</a:t>
            </a:fld>
            <a:endParaRPr lang="en-US"/>
          </a:p>
        </p:txBody>
      </p:sp>
    </p:spTree>
    <p:extLst>
      <p:ext uri="{BB962C8B-B14F-4D97-AF65-F5344CB8AC3E}">
        <p14:creationId xmlns:p14="http://schemas.microsoft.com/office/powerpoint/2010/main" val="3035653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32</a:t>
            </a:fld>
            <a:endParaRPr lang="en-US"/>
          </a:p>
        </p:txBody>
      </p:sp>
    </p:spTree>
    <p:extLst>
      <p:ext uri="{BB962C8B-B14F-4D97-AF65-F5344CB8AC3E}">
        <p14:creationId xmlns:p14="http://schemas.microsoft.com/office/powerpoint/2010/main" val="2716943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33</a:t>
            </a:fld>
            <a:endParaRPr lang="en-US"/>
          </a:p>
        </p:txBody>
      </p:sp>
    </p:spTree>
    <p:extLst>
      <p:ext uri="{BB962C8B-B14F-4D97-AF65-F5344CB8AC3E}">
        <p14:creationId xmlns:p14="http://schemas.microsoft.com/office/powerpoint/2010/main" val="2783330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34</a:t>
            </a:fld>
            <a:endParaRPr lang="en-US"/>
          </a:p>
        </p:txBody>
      </p:sp>
    </p:spTree>
    <p:extLst>
      <p:ext uri="{BB962C8B-B14F-4D97-AF65-F5344CB8AC3E}">
        <p14:creationId xmlns:p14="http://schemas.microsoft.com/office/powerpoint/2010/main" val="12933869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35</a:t>
            </a:fld>
            <a:endParaRPr lang="en-US"/>
          </a:p>
        </p:txBody>
      </p:sp>
    </p:spTree>
    <p:extLst>
      <p:ext uri="{BB962C8B-B14F-4D97-AF65-F5344CB8AC3E}">
        <p14:creationId xmlns:p14="http://schemas.microsoft.com/office/powerpoint/2010/main" val="134268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36</a:t>
            </a:fld>
            <a:endParaRPr lang="en-US"/>
          </a:p>
        </p:txBody>
      </p:sp>
    </p:spTree>
    <p:extLst>
      <p:ext uri="{BB962C8B-B14F-4D97-AF65-F5344CB8AC3E}">
        <p14:creationId xmlns:p14="http://schemas.microsoft.com/office/powerpoint/2010/main" val="3880771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37</a:t>
            </a:fld>
            <a:endParaRPr lang="en-US"/>
          </a:p>
        </p:txBody>
      </p:sp>
    </p:spTree>
    <p:extLst>
      <p:ext uri="{BB962C8B-B14F-4D97-AF65-F5344CB8AC3E}">
        <p14:creationId xmlns:p14="http://schemas.microsoft.com/office/powerpoint/2010/main" val="2908651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38</a:t>
            </a:fld>
            <a:endParaRPr lang="en-US"/>
          </a:p>
        </p:txBody>
      </p:sp>
    </p:spTree>
    <p:extLst>
      <p:ext uri="{BB962C8B-B14F-4D97-AF65-F5344CB8AC3E}">
        <p14:creationId xmlns:p14="http://schemas.microsoft.com/office/powerpoint/2010/main" val="3867185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b="1" dirty="0" smtClean="0">
                <a:solidFill>
                  <a:srgbClr val="0070C0"/>
                </a:solidFill>
              </a:rPr>
              <a:t>სანამ</a:t>
            </a:r>
            <a:r>
              <a:rPr lang="ka-GE" b="1" baseline="0" dirty="0" smtClean="0">
                <a:solidFill>
                  <a:srgbClr val="0070C0"/>
                </a:solidFill>
              </a:rPr>
              <a:t> სტატისტიკურ მონაცემებზე გადავიდოდე, მინდა სიამაყით განვაცხადო, რომ ჩვენი ხელისუფლების ერთ-ერთი უმნიშვნელოვანესი მიღწევა არის ის, რომ საგამოძიებო სამსახური აღარ გამოიყენება პოლიტიკური მიზნებისთვის - როგორც იარაღი ბიზნესის </a:t>
            </a:r>
            <a:r>
              <a:rPr lang="ka-GE" b="1" baseline="0" dirty="0" err="1" smtClean="0">
                <a:solidFill>
                  <a:srgbClr val="0070C0"/>
                </a:solidFill>
              </a:rPr>
              <a:t>დასატერორებლად</a:t>
            </a:r>
            <a:r>
              <a:rPr lang="ka-GE" b="1" baseline="0" dirty="0" smtClean="0">
                <a:solidFill>
                  <a:srgbClr val="0070C0"/>
                </a:solidFill>
              </a:rPr>
              <a:t>!!!</a:t>
            </a:r>
            <a:endParaRPr lang="en-US" b="1" dirty="0" smtClean="0">
              <a:solidFill>
                <a:srgbClr val="0070C0"/>
              </a:solidFill>
            </a:endParaRPr>
          </a:p>
          <a:p>
            <a:r>
              <a:rPr lang="ka-GE" dirty="0" smtClean="0"/>
              <a:t>საქართველოს ფინანსთა სამინისტროს საგამოძიებო სამსახურის მიერ 2014 წლის იანვარ-ოქტომბერში გაწეული საქმიანობის შედეგად გამოვლენილი იქნა 831 სამართალდარღვევის ფაქტი.  ხოლო 2013 წლის ანალოგიურ პერიოდში გამოვლენილი იქნა 706 სამართალდარღვევა.</a:t>
            </a:r>
            <a:endParaRPr lang="en-US" dirty="0"/>
          </a:p>
        </p:txBody>
      </p:sp>
      <p:sp>
        <p:nvSpPr>
          <p:cNvPr id="4" name="Slide Number Placeholder 3"/>
          <p:cNvSpPr>
            <a:spLocks noGrp="1"/>
          </p:cNvSpPr>
          <p:nvPr>
            <p:ph type="sldNum" sz="quarter" idx="10"/>
          </p:nvPr>
        </p:nvSpPr>
        <p:spPr/>
        <p:txBody>
          <a:bodyPr/>
          <a:lstStyle/>
          <a:p>
            <a:fld id="{DEBBC1B8-77F3-4E93-A61E-7C0AB846B114}" type="slidenum">
              <a:rPr lang="en-US" smtClean="0"/>
              <a:pPr/>
              <a:t>39</a:t>
            </a:fld>
            <a:endParaRPr lang="en-US"/>
          </a:p>
        </p:txBody>
      </p:sp>
    </p:spTree>
    <p:extLst>
      <p:ext uri="{BB962C8B-B14F-4D97-AF65-F5344CB8AC3E}">
        <p14:creationId xmlns:p14="http://schemas.microsoft.com/office/powerpoint/2010/main" val="3405941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4</a:t>
            </a:fld>
            <a:endParaRPr lang="en-US"/>
          </a:p>
        </p:txBody>
      </p:sp>
    </p:spTree>
    <p:extLst>
      <p:ext uri="{BB962C8B-B14F-4D97-AF65-F5344CB8AC3E}">
        <p14:creationId xmlns:p14="http://schemas.microsoft.com/office/powerpoint/2010/main" val="38826757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2014 წლის იანვარ-ოქტომბერში სახელმწიფო ბიუჯეტის სასარგებლოდ დარიცხულმა თანხამ შეადგინა 103 253 952 ლარი, ხოლო 2013 წლის ანალოგიურ პერიოდში 93 022831. ხოლო მობილიზებული იქნა _ 30 320 140 ლარი, 2013 წლის იანვარ-ოქტომბერში კი მობილიზებული იქნა  24 867 913</a:t>
            </a:r>
            <a:r>
              <a:rPr lang="en-US" baseline="0" dirty="0" smtClean="0"/>
              <a:t> </a:t>
            </a:r>
            <a:r>
              <a:rPr lang="ka-GE" baseline="0" dirty="0" smtClean="0"/>
              <a:t>ლარი</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EBBC1B8-77F3-4E93-A61E-7C0AB846B114}" type="slidenum">
              <a:rPr lang="en-US" smtClean="0"/>
              <a:pPr/>
              <a:t>40</a:t>
            </a:fld>
            <a:endParaRPr lang="en-US"/>
          </a:p>
        </p:txBody>
      </p:sp>
    </p:spTree>
    <p:extLst>
      <p:ext uri="{BB962C8B-B14F-4D97-AF65-F5344CB8AC3E}">
        <p14:creationId xmlns:p14="http://schemas.microsoft.com/office/powerpoint/2010/main" val="21981270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kern="1200" dirty="0" smtClean="0">
                <a:solidFill>
                  <a:schemeClr val="tx1"/>
                </a:solidFill>
                <a:effectLst/>
                <a:latin typeface="Grigolia" pitchFamily="2" charset="0"/>
                <a:ea typeface="+mn-ea"/>
                <a:cs typeface="+mn-cs"/>
              </a:rPr>
              <a:t>2014 წლის იანვარ-ოქტომბერში ძირითად მიმართულებას წარმოადგენდა სამეწარმეო და ფისკალურ სფეროში ჩადენილ დანაშაულობათა გამოვლენა და მათი გამომწვევი მიზეზების აღმოფხვრა.</a:t>
            </a:r>
          </a:p>
          <a:p>
            <a:r>
              <a:rPr lang="ka-GE" sz="1200" kern="1200" dirty="0" smtClean="0">
                <a:solidFill>
                  <a:schemeClr val="tx1"/>
                </a:solidFill>
                <a:effectLst/>
                <a:latin typeface="Grigolia" pitchFamily="2" charset="0"/>
                <a:ea typeface="+mn-ea"/>
                <a:cs typeface="+mn-cs"/>
              </a:rPr>
              <a:t>	</a:t>
            </a:r>
          </a:p>
          <a:p>
            <a:r>
              <a:rPr lang="ka-GE" sz="1200" kern="1200" dirty="0" smtClean="0">
                <a:solidFill>
                  <a:schemeClr val="tx1"/>
                </a:solidFill>
                <a:effectLst/>
                <a:latin typeface="Grigolia" pitchFamily="2" charset="0"/>
                <a:ea typeface="+mn-ea"/>
                <a:cs typeface="+mn-cs"/>
              </a:rPr>
              <a:t>საგადასახადო სფეროში დანაშაულის გამოვლენა-აღკვეთის პროცესში წინასწარი გამოძიება დაიწყო 269 სისხლის სამართლის საქმეზე, კერძოდ: გადასახადისათვის თავის არიდების _ 153, ხოლო 2013 წლის იანვარ-</a:t>
            </a:r>
            <a:r>
              <a:rPr lang="ka-GE" sz="1200" kern="1200" dirty="0" err="1" smtClean="0">
                <a:solidFill>
                  <a:schemeClr val="tx1"/>
                </a:solidFill>
                <a:effectLst/>
                <a:latin typeface="Grigolia" pitchFamily="2" charset="0"/>
                <a:ea typeface="+mn-ea"/>
                <a:cs typeface="+mn-cs"/>
              </a:rPr>
              <a:t>ოქტომბერთში</a:t>
            </a:r>
            <a:r>
              <a:rPr lang="ka-GE" sz="1200" kern="1200" dirty="0" smtClean="0">
                <a:solidFill>
                  <a:schemeClr val="tx1"/>
                </a:solidFill>
                <a:effectLst/>
                <a:latin typeface="Grigolia" pitchFamily="2" charset="0"/>
                <a:ea typeface="+mn-ea"/>
                <a:cs typeface="+mn-cs"/>
              </a:rPr>
              <a:t> 94 ფაქტი. ყალბი საკრედიტო ან საანგარიშსწორებო ბარათის დამზადება, გასაღება, ან გამოყენების – 116,  2013 წლის ანალოგიურ </a:t>
            </a:r>
            <a:r>
              <a:rPr lang="ka-GE" sz="1200" kern="1200" dirty="0" err="1" smtClean="0">
                <a:solidFill>
                  <a:schemeClr val="tx1"/>
                </a:solidFill>
                <a:effectLst/>
                <a:latin typeface="Grigolia" pitchFamily="2" charset="0"/>
                <a:ea typeface="+mn-ea"/>
                <a:cs typeface="+mn-cs"/>
              </a:rPr>
              <a:t>პერიოდთანში</a:t>
            </a:r>
            <a:r>
              <a:rPr lang="ka-GE" sz="1200" kern="1200" dirty="0" smtClean="0">
                <a:solidFill>
                  <a:schemeClr val="tx1"/>
                </a:solidFill>
                <a:effectLst/>
                <a:latin typeface="Grigolia" pitchFamily="2" charset="0"/>
                <a:ea typeface="+mn-ea"/>
                <a:cs typeface="+mn-cs"/>
              </a:rPr>
              <a:t> კი 111 ფაქტი. სისხლისსამართლებრივი დევნა დაიწყო 155 პირის მიმართ.</a:t>
            </a:r>
            <a:endParaRPr lang="en-US" dirty="0">
              <a:latin typeface="AcadNusx" pitchFamily="2" charset="0"/>
            </a:endParaRPr>
          </a:p>
        </p:txBody>
      </p:sp>
      <p:sp>
        <p:nvSpPr>
          <p:cNvPr id="4" name="Slide Number Placeholder 3"/>
          <p:cNvSpPr>
            <a:spLocks noGrp="1"/>
          </p:cNvSpPr>
          <p:nvPr>
            <p:ph type="sldNum" sz="quarter" idx="10"/>
          </p:nvPr>
        </p:nvSpPr>
        <p:spPr/>
        <p:txBody>
          <a:bodyPr/>
          <a:lstStyle/>
          <a:p>
            <a:fld id="{DEBBC1B8-77F3-4E93-A61E-7C0AB846B114}" type="slidenum">
              <a:rPr lang="en-US" smtClean="0"/>
              <a:pPr/>
              <a:t>41</a:t>
            </a:fld>
            <a:endParaRPr lang="en-US"/>
          </a:p>
        </p:txBody>
      </p:sp>
    </p:spTree>
    <p:extLst>
      <p:ext uri="{BB962C8B-B14F-4D97-AF65-F5344CB8AC3E}">
        <p14:creationId xmlns:p14="http://schemas.microsoft.com/office/powerpoint/2010/main" val="16601978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latin typeface="AcadNusx" pitchFamily="2" charset="0"/>
              </a:rPr>
              <a:t>2014 წლის იანვარ-ოქტომბერში მომხმარებელთა უფლებების დაცვის საკითხებთან დაკავშირებით გატარებული ოპერატიული ღონისძიებების შედეგად გამოვლინდა ფალსიფიცირებული პროდუქციის დამზადებისა და რეალიზაციის 9 ფაქტი, ხოლო 3 შემთხვევაში გამოვლინდა ადამიანის სიცოცხლისათვის ან ჯანმრთელობისათვის საშიში პროდუქციის დამზადება, შემოტანა ან რეალიზაციის ფაქტი, ხოლო სისხლისსამართლებრივი დევნა დაიწყო 27 პირის მიმართ.</a:t>
            </a:r>
            <a:endParaRPr lang="en-US" dirty="0">
              <a:latin typeface="AcadNusx" pitchFamily="2" charset="0"/>
            </a:endParaRPr>
          </a:p>
        </p:txBody>
      </p:sp>
      <p:sp>
        <p:nvSpPr>
          <p:cNvPr id="4" name="Slide Number Placeholder 3"/>
          <p:cNvSpPr>
            <a:spLocks noGrp="1"/>
          </p:cNvSpPr>
          <p:nvPr>
            <p:ph type="sldNum" sz="quarter" idx="10"/>
          </p:nvPr>
        </p:nvSpPr>
        <p:spPr/>
        <p:txBody>
          <a:bodyPr/>
          <a:lstStyle/>
          <a:p>
            <a:fld id="{DEBBC1B8-77F3-4E93-A61E-7C0AB846B114}" type="slidenum">
              <a:rPr lang="en-US" smtClean="0"/>
              <a:pPr/>
              <a:t>42</a:t>
            </a:fld>
            <a:endParaRPr lang="en-US"/>
          </a:p>
        </p:txBody>
      </p:sp>
    </p:spTree>
    <p:extLst>
      <p:ext uri="{BB962C8B-B14F-4D97-AF65-F5344CB8AC3E}">
        <p14:creationId xmlns:p14="http://schemas.microsoft.com/office/powerpoint/2010/main" val="16601978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latin typeface="AcadNusx" pitchFamily="2" charset="0"/>
              </a:rPr>
              <a:t>2014 წლის იანვარ-ოქტომბერში 71 ფაქტზე დაიწყო წინასწარი გამოძიება საქართველოს საბაჟო საზღვარზე საქონლის გადაადგილებასთან დაკავშირებული წესის დარღვევის ფაქტზე, რაც შეადგენს სისხლის სამართლის საქმეთა საერთო რაოდენობის დაახლოებით 8.54%-ს, ხოლო სისხლისსამართლებრივი დევნა დაიწყო 47 პირის მიმართ. </a:t>
            </a:r>
          </a:p>
          <a:p>
            <a:r>
              <a:rPr lang="ka-GE" dirty="0" smtClean="0">
                <a:latin typeface="AcadNusx" pitchFamily="2" charset="0"/>
              </a:rPr>
              <a:t>     	გამოვლენილია უკანონო სამეწარმეო საქმიანობის 29 ფაქტი, ხოლო დაწყებულია დევნა 30 პირის მიმართ.</a:t>
            </a:r>
          </a:p>
          <a:p>
            <a:r>
              <a:rPr lang="ka-GE" dirty="0" smtClean="0">
                <a:latin typeface="AcadNusx" pitchFamily="2" charset="0"/>
              </a:rPr>
              <a:t>2013 წელს ანალოგიური დანაშაულის 57 შემთხვევა დაფიქსირდა. </a:t>
            </a:r>
          </a:p>
          <a:p>
            <a:endParaRPr lang="en-US" dirty="0">
              <a:latin typeface="AcadNusx" pitchFamily="2" charset="0"/>
            </a:endParaRPr>
          </a:p>
        </p:txBody>
      </p:sp>
      <p:sp>
        <p:nvSpPr>
          <p:cNvPr id="4" name="Slide Number Placeholder 3"/>
          <p:cNvSpPr>
            <a:spLocks noGrp="1"/>
          </p:cNvSpPr>
          <p:nvPr>
            <p:ph type="sldNum" sz="quarter" idx="10"/>
          </p:nvPr>
        </p:nvSpPr>
        <p:spPr/>
        <p:txBody>
          <a:bodyPr/>
          <a:lstStyle/>
          <a:p>
            <a:fld id="{DEBBC1B8-77F3-4E93-A61E-7C0AB846B114}" type="slidenum">
              <a:rPr lang="en-US" smtClean="0"/>
              <a:pPr/>
              <a:t>43</a:t>
            </a:fld>
            <a:endParaRPr lang="en-US"/>
          </a:p>
        </p:txBody>
      </p:sp>
    </p:spTree>
    <p:extLst>
      <p:ext uri="{BB962C8B-B14F-4D97-AF65-F5344CB8AC3E}">
        <p14:creationId xmlns:p14="http://schemas.microsoft.com/office/powerpoint/2010/main" val="16601978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latin typeface="AcadNusx" pitchFamily="2" charset="0"/>
              </a:rPr>
              <a:t>2014 წლის იანვარ-ოქტომბერში ქონებრივი დანაშაულის წინააღმდეგ ბრძოლის კუთხით წინასწარი გამოძიება დაიწყო 279 ფაქტზე, კერძოდ: თაღლითობა _ 67, ხოლო მითვისება ან გაფლანგვა _ 212, ხოლო სისხლისსამართლებრივი დევნა დაიწყო 261 პირის მიმართ. </a:t>
            </a:r>
          </a:p>
          <a:p>
            <a:endParaRPr lang="en-US" dirty="0">
              <a:latin typeface="AcadNusx" pitchFamily="2" charset="0"/>
            </a:endParaRPr>
          </a:p>
        </p:txBody>
      </p:sp>
      <p:sp>
        <p:nvSpPr>
          <p:cNvPr id="4" name="Slide Number Placeholder 3"/>
          <p:cNvSpPr>
            <a:spLocks noGrp="1"/>
          </p:cNvSpPr>
          <p:nvPr>
            <p:ph type="sldNum" sz="quarter" idx="10"/>
          </p:nvPr>
        </p:nvSpPr>
        <p:spPr/>
        <p:txBody>
          <a:bodyPr/>
          <a:lstStyle/>
          <a:p>
            <a:fld id="{DEBBC1B8-77F3-4E93-A61E-7C0AB846B114}" type="slidenum">
              <a:rPr lang="en-US" smtClean="0"/>
              <a:pPr/>
              <a:t>44</a:t>
            </a:fld>
            <a:endParaRPr lang="en-US"/>
          </a:p>
        </p:txBody>
      </p:sp>
    </p:spTree>
    <p:extLst>
      <p:ext uri="{BB962C8B-B14F-4D97-AF65-F5344CB8AC3E}">
        <p14:creationId xmlns:p14="http://schemas.microsoft.com/office/powerpoint/2010/main" val="1660197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latin typeface="AcadNusx" pitchFamily="2" charset="0"/>
              </a:rPr>
              <a:t>2014 წლის იანვარ-ოქტომბერში ფულად-საკრედიტო სისტემაში გამოვლენილი იქნა ყალბი ფულის გასაღების 22 ფაქტი. სისხლისსამართლებრივი დევნა დაიწყო 12 პირის მიმართ. ანალოგიური შემთხვევა 2013 წელს დაფიქსირდა 14-ჯერ.</a:t>
            </a:r>
            <a:endParaRPr lang="en-US" dirty="0">
              <a:latin typeface="AcadNusx" pitchFamily="2" charset="0"/>
            </a:endParaRPr>
          </a:p>
        </p:txBody>
      </p:sp>
      <p:sp>
        <p:nvSpPr>
          <p:cNvPr id="4" name="Slide Number Placeholder 3"/>
          <p:cNvSpPr>
            <a:spLocks noGrp="1"/>
          </p:cNvSpPr>
          <p:nvPr>
            <p:ph type="sldNum" sz="quarter" idx="10"/>
          </p:nvPr>
        </p:nvSpPr>
        <p:spPr/>
        <p:txBody>
          <a:bodyPr/>
          <a:lstStyle/>
          <a:p>
            <a:fld id="{DEBBC1B8-77F3-4E93-A61E-7C0AB846B114}" type="slidenum">
              <a:rPr lang="en-US" smtClean="0"/>
              <a:pPr/>
              <a:t>45</a:t>
            </a:fld>
            <a:endParaRPr lang="en-US"/>
          </a:p>
        </p:txBody>
      </p:sp>
    </p:spTree>
    <p:extLst>
      <p:ext uri="{BB962C8B-B14F-4D97-AF65-F5344CB8AC3E}">
        <p14:creationId xmlns:p14="http://schemas.microsoft.com/office/powerpoint/2010/main" val="16601978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latin typeface="AcadNusx" pitchFamily="2" charset="0"/>
              </a:rPr>
              <a:t>2014 წლის იანვარ-ოქტომბერში კორუფციული და სამოხელეო დანაშაულის წინააღმდეგ ბრძოლის ხაზით გამოვლენილი იქნა 55 დანაშაულებრივი ფაქტი, კერძოდ: </a:t>
            </a:r>
            <a:r>
              <a:rPr lang="ka-GE" dirty="0" err="1" smtClean="0">
                <a:latin typeface="AcadNusx" pitchFamily="2" charset="0"/>
              </a:rPr>
              <a:t>სსკ</a:t>
            </a:r>
            <a:r>
              <a:rPr lang="ka-GE" dirty="0" smtClean="0">
                <a:latin typeface="AcadNusx" pitchFamily="2" charset="0"/>
              </a:rPr>
              <a:t>-ის 332-ე მუხლით (სამსახურებრივი უფლებამოსილების ბოროტად გამოყენება) _ 9, </a:t>
            </a:r>
            <a:r>
              <a:rPr lang="ka-GE" dirty="0" err="1" smtClean="0">
                <a:latin typeface="AcadNusx" pitchFamily="2" charset="0"/>
              </a:rPr>
              <a:t>სსკ</a:t>
            </a:r>
            <a:r>
              <a:rPr lang="ka-GE" dirty="0" smtClean="0">
                <a:latin typeface="AcadNusx" pitchFamily="2" charset="0"/>
              </a:rPr>
              <a:t>-ის 338-ე მუხლით (ქრთამის აღება) _ 38, </a:t>
            </a:r>
            <a:r>
              <a:rPr lang="ka-GE" dirty="0" err="1" smtClean="0">
                <a:latin typeface="AcadNusx" pitchFamily="2" charset="0"/>
              </a:rPr>
              <a:t>სსკ</a:t>
            </a:r>
            <a:r>
              <a:rPr lang="ka-GE" dirty="0" smtClean="0">
                <a:latin typeface="AcadNusx" pitchFamily="2" charset="0"/>
              </a:rPr>
              <a:t>-ის 341-ე მუხლით (სამსახურებრივი სიყალბე) _ 3, </a:t>
            </a:r>
            <a:r>
              <a:rPr lang="ka-GE" dirty="0" err="1" smtClean="0">
                <a:latin typeface="AcadNusx" pitchFamily="2" charset="0"/>
              </a:rPr>
              <a:t>სსკ</a:t>
            </a:r>
            <a:r>
              <a:rPr lang="ka-GE" dirty="0" smtClean="0">
                <a:latin typeface="AcadNusx" pitchFamily="2" charset="0"/>
              </a:rPr>
              <a:t>-ის   342-ე მუხლით (სამსახურებრივი გულგრილობა) _ 5, ხოლო სისხლისსამართლებრივი დევნა დაიწყო 70 პირის მიმართ</a:t>
            </a:r>
            <a:r>
              <a:rPr lang="en-US" dirty="0" smtClean="0">
                <a:latin typeface="AcadNusx" pitchFamily="2" charset="0"/>
              </a:rPr>
              <a:t>.</a:t>
            </a:r>
            <a:endParaRPr lang="en-US" dirty="0">
              <a:latin typeface="AcadNusx" pitchFamily="2" charset="0"/>
            </a:endParaRPr>
          </a:p>
        </p:txBody>
      </p:sp>
      <p:sp>
        <p:nvSpPr>
          <p:cNvPr id="4" name="Slide Number Placeholder 3"/>
          <p:cNvSpPr>
            <a:spLocks noGrp="1"/>
          </p:cNvSpPr>
          <p:nvPr>
            <p:ph type="sldNum" sz="quarter" idx="10"/>
          </p:nvPr>
        </p:nvSpPr>
        <p:spPr/>
        <p:txBody>
          <a:bodyPr/>
          <a:lstStyle/>
          <a:p>
            <a:fld id="{DEBBC1B8-77F3-4E93-A61E-7C0AB846B114}" type="slidenum">
              <a:rPr lang="en-US" smtClean="0"/>
              <a:pPr/>
              <a:t>46</a:t>
            </a:fld>
            <a:endParaRPr lang="en-US"/>
          </a:p>
        </p:txBody>
      </p:sp>
    </p:spTree>
    <p:extLst>
      <p:ext uri="{BB962C8B-B14F-4D97-AF65-F5344CB8AC3E}">
        <p14:creationId xmlns:p14="http://schemas.microsoft.com/office/powerpoint/2010/main" val="16601978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47</a:t>
            </a:fld>
            <a:endParaRPr lang="en-US"/>
          </a:p>
        </p:txBody>
      </p:sp>
    </p:spTree>
    <p:extLst>
      <p:ext uri="{BB962C8B-B14F-4D97-AF65-F5344CB8AC3E}">
        <p14:creationId xmlns:p14="http://schemas.microsoft.com/office/powerpoint/2010/main" val="27923969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48</a:t>
            </a:fld>
            <a:endParaRPr lang="en-US"/>
          </a:p>
        </p:txBody>
      </p:sp>
    </p:spTree>
    <p:extLst>
      <p:ext uri="{BB962C8B-B14F-4D97-AF65-F5344CB8AC3E}">
        <p14:creationId xmlns:p14="http://schemas.microsoft.com/office/powerpoint/2010/main" val="39992712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49</a:t>
            </a:fld>
            <a:endParaRPr lang="en-US"/>
          </a:p>
        </p:txBody>
      </p:sp>
    </p:spTree>
    <p:extLst>
      <p:ext uri="{BB962C8B-B14F-4D97-AF65-F5344CB8AC3E}">
        <p14:creationId xmlns:p14="http://schemas.microsoft.com/office/powerpoint/2010/main" val="4057185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5</a:t>
            </a:fld>
            <a:endParaRPr lang="en-US"/>
          </a:p>
        </p:txBody>
      </p:sp>
    </p:spTree>
    <p:extLst>
      <p:ext uri="{BB962C8B-B14F-4D97-AF65-F5344CB8AC3E}">
        <p14:creationId xmlns:p14="http://schemas.microsoft.com/office/powerpoint/2010/main" val="1129066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50</a:t>
            </a:fld>
            <a:endParaRPr lang="en-US"/>
          </a:p>
        </p:txBody>
      </p:sp>
    </p:spTree>
    <p:extLst>
      <p:ext uri="{BB962C8B-B14F-4D97-AF65-F5344CB8AC3E}">
        <p14:creationId xmlns:p14="http://schemas.microsoft.com/office/powerpoint/2010/main" val="28233278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51</a:t>
            </a:fld>
            <a:endParaRPr lang="en-US"/>
          </a:p>
        </p:txBody>
      </p:sp>
    </p:spTree>
    <p:extLst>
      <p:ext uri="{BB962C8B-B14F-4D97-AF65-F5344CB8AC3E}">
        <p14:creationId xmlns:p14="http://schemas.microsoft.com/office/powerpoint/2010/main" val="26291561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CAE0B4-457C-4180-8A72-3C701316B30A}" type="slidenum">
              <a:rPr lang="en-US" smtClean="0"/>
              <a:t>52</a:t>
            </a:fld>
            <a:endParaRPr lang="en-US"/>
          </a:p>
        </p:txBody>
      </p:sp>
    </p:spTree>
    <p:extLst>
      <p:ext uri="{BB962C8B-B14F-4D97-AF65-F5344CB8AC3E}">
        <p14:creationId xmlns:p14="http://schemas.microsoft.com/office/powerpoint/2010/main" val="41996974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53</a:t>
            </a:fld>
            <a:endParaRPr lang="en-US"/>
          </a:p>
        </p:txBody>
      </p:sp>
    </p:spTree>
    <p:extLst>
      <p:ext uri="{BB962C8B-B14F-4D97-AF65-F5344CB8AC3E}">
        <p14:creationId xmlns:p14="http://schemas.microsoft.com/office/powerpoint/2010/main" val="3589822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54</a:t>
            </a:fld>
            <a:endParaRPr lang="en-US"/>
          </a:p>
        </p:txBody>
      </p:sp>
    </p:spTree>
    <p:extLst>
      <p:ext uri="{BB962C8B-B14F-4D97-AF65-F5344CB8AC3E}">
        <p14:creationId xmlns:p14="http://schemas.microsoft.com/office/powerpoint/2010/main" val="3451487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55</a:t>
            </a:fld>
            <a:endParaRPr lang="en-US"/>
          </a:p>
        </p:txBody>
      </p:sp>
    </p:spTree>
    <p:extLst>
      <p:ext uri="{BB962C8B-B14F-4D97-AF65-F5344CB8AC3E}">
        <p14:creationId xmlns:p14="http://schemas.microsoft.com/office/powerpoint/2010/main" val="22094044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56</a:t>
            </a:fld>
            <a:endParaRPr lang="en-US"/>
          </a:p>
        </p:txBody>
      </p:sp>
    </p:spTree>
    <p:extLst>
      <p:ext uri="{BB962C8B-B14F-4D97-AF65-F5344CB8AC3E}">
        <p14:creationId xmlns:p14="http://schemas.microsoft.com/office/powerpoint/2010/main" val="41208567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57</a:t>
            </a:fld>
            <a:endParaRPr lang="en-US"/>
          </a:p>
        </p:txBody>
      </p:sp>
    </p:spTree>
    <p:extLst>
      <p:ext uri="{BB962C8B-B14F-4D97-AF65-F5344CB8AC3E}">
        <p14:creationId xmlns:p14="http://schemas.microsoft.com/office/powerpoint/2010/main" val="38731015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58</a:t>
            </a:fld>
            <a:endParaRPr lang="en-US"/>
          </a:p>
        </p:txBody>
      </p:sp>
    </p:spTree>
    <p:extLst>
      <p:ext uri="{BB962C8B-B14F-4D97-AF65-F5344CB8AC3E}">
        <p14:creationId xmlns:p14="http://schemas.microsoft.com/office/powerpoint/2010/main" val="36052621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59</a:t>
            </a:fld>
            <a:endParaRPr lang="en-US"/>
          </a:p>
        </p:txBody>
      </p:sp>
    </p:spTree>
    <p:extLst>
      <p:ext uri="{BB962C8B-B14F-4D97-AF65-F5344CB8AC3E}">
        <p14:creationId xmlns:p14="http://schemas.microsoft.com/office/powerpoint/2010/main" val="399090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6</a:t>
            </a:fld>
            <a:endParaRPr lang="en-US"/>
          </a:p>
        </p:txBody>
      </p:sp>
    </p:spTree>
    <p:extLst>
      <p:ext uri="{BB962C8B-B14F-4D97-AF65-F5344CB8AC3E}">
        <p14:creationId xmlns:p14="http://schemas.microsoft.com/office/powerpoint/2010/main" val="16587517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60</a:t>
            </a:fld>
            <a:endParaRPr lang="en-US"/>
          </a:p>
        </p:txBody>
      </p:sp>
    </p:spTree>
    <p:extLst>
      <p:ext uri="{BB962C8B-B14F-4D97-AF65-F5344CB8AC3E}">
        <p14:creationId xmlns:p14="http://schemas.microsoft.com/office/powerpoint/2010/main" val="2256584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61</a:t>
            </a:fld>
            <a:endParaRPr lang="en-US"/>
          </a:p>
        </p:txBody>
      </p:sp>
    </p:spTree>
    <p:extLst>
      <p:ext uri="{BB962C8B-B14F-4D97-AF65-F5344CB8AC3E}">
        <p14:creationId xmlns:p14="http://schemas.microsoft.com/office/powerpoint/2010/main" val="25750321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62</a:t>
            </a:fld>
            <a:endParaRPr lang="en-US"/>
          </a:p>
        </p:txBody>
      </p:sp>
    </p:spTree>
    <p:extLst>
      <p:ext uri="{BB962C8B-B14F-4D97-AF65-F5344CB8AC3E}">
        <p14:creationId xmlns:p14="http://schemas.microsoft.com/office/powerpoint/2010/main" val="2942825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63</a:t>
            </a:fld>
            <a:endParaRPr lang="en-US"/>
          </a:p>
        </p:txBody>
      </p:sp>
    </p:spTree>
    <p:extLst>
      <p:ext uri="{BB962C8B-B14F-4D97-AF65-F5344CB8AC3E}">
        <p14:creationId xmlns:p14="http://schemas.microsoft.com/office/powerpoint/2010/main" val="31297742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64</a:t>
            </a:fld>
            <a:endParaRPr lang="en-US"/>
          </a:p>
        </p:txBody>
      </p:sp>
    </p:spTree>
    <p:extLst>
      <p:ext uri="{BB962C8B-B14F-4D97-AF65-F5344CB8AC3E}">
        <p14:creationId xmlns:p14="http://schemas.microsoft.com/office/powerpoint/2010/main" val="18730485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65</a:t>
            </a:fld>
            <a:endParaRPr lang="en-US"/>
          </a:p>
        </p:txBody>
      </p:sp>
    </p:spTree>
    <p:extLst>
      <p:ext uri="{BB962C8B-B14F-4D97-AF65-F5344CB8AC3E}">
        <p14:creationId xmlns:p14="http://schemas.microsoft.com/office/powerpoint/2010/main" val="3126223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7</a:t>
            </a:fld>
            <a:endParaRPr lang="en-US"/>
          </a:p>
        </p:txBody>
      </p:sp>
    </p:spTree>
    <p:extLst>
      <p:ext uri="{BB962C8B-B14F-4D97-AF65-F5344CB8AC3E}">
        <p14:creationId xmlns:p14="http://schemas.microsoft.com/office/powerpoint/2010/main" val="14598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8</a:t>
            </a:fld>
            <a:endParaRPr lang="en-US"/>
          </a:p>
        </p:txBody>
      </p:sp>
    </p:spTree>
    <p:extLst>
      <p:ext uri="{BB962C8B-B14F-4D97-AF65-F5344CB8AC3E}">
        <p14:creationId xmlns:p14="http://schemas.microsoft.com/office/powerpoint/2010/main" val="2410558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BC1B8-77F3-4E93-A61E-7C0AB846B114}" type="slidenum">
              <a:rPr lang="en-US" smtClean="0"/>
              <a:pPr/>
              <a:t>9</a:t>
            </a:fld>
            <a:endParaRPr lang="en-US"/>
          </a:p>
        </p:txBody>
      </p:sp>
    </p:spTree>
    <p:extLst>
      <p:ext uri="{BB962C8B-B14F-4D97-AF65-F5344CB8AC3E}">
        <p14:creationId xmlns:p14="http://schemas.microsoft.com/office/powerpoint/2010/main" val="3833868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530611"/>
            <a:ext cx="7772400" cy="1470025"/>
          </a:xfrm>
          <a:noFill/>
        </p:spPr>
        <p:txBody>
          <a:bodyPr>
            <a:normAutofit/>
          </a:bodyPr>
          <a:lstStyle>
            <a:lvl1pPr algn="ctr">
              <a:defRPr sz="4000">
                <a:solidFill>
                  <a:srgbClr val="33373D"/>
                </a:solidFill>
                <a:latin typeface="BPG Algeti Compact"/>
              </a:defRPr>
            </a:lvl1pPr>
          </a:lstStyle>
          <a:p>
            <a:r>
              <a:rPr lang="ka-GE" dirty="0" smtClean="0"/>
              <a:t>შეიყვანეთ სათაური</a:t>
            </a:r>
            <a:endParaRPr lang="en-US" dirty="0"/>
          </a:p>
        </p:txBody>
      </p:sp>
      <p:sp>
        <p:nvSpPr>
          <p:cNvPr id="3" name="Subtitle 2"/>
          <p:cNvSpPr>
            <a:spLocks noGrp="1"/>
          </p:cNvSpPr>
          <p:nvPr>
            <p:ph type="subTitle" idx="1" hasCustomPrompt="1"/>
          </p:nvPr>
        </p:nvSpPr>
        <p:spPr>
          <a:xfrm>
            <a:off x="1371600" y="4800600"/>
            <a:ext cx="6400800" cy="762000"/>
          </a:xfrm>
        </p:spPr>
        <p:txBody>
          <a:bodyPr/>
          <a:lstStyle>
            <a:lvl1pPr marL="0" indent="0" algn="ctr">
              <a:buNone/>
              <a:defRPr>
                <a:solidFill>
                  <a:srgbClr val="33373D"/>
                </a:solidFill>
                <a:latin typeface="BPG Algeti Compact" pitchFamily="2" charset="0"/>
                <a:cs typeface="BPG Algeti Compact"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a-GE" dirty="0" smtClean="0"/>
              <a:t>შეიყვანეთ ქვესათაური</a:t>
            </a:r>
            <a:endParaRPr lang="en-US" dirty="0"/>
          </a:p>
        </p:txBody>
      </p:sp>
      <p:sp>
        <p:nvSpPr>
          <p:cNvPr id="6" name="Text Placeholder 5"/>
          <p:cNvSpPr>
            <a:spLocks noGrp="1"/>
          </p:cNvSpPr>
          <p:nvPr>
            <p:ph type="body" sz="quarter" idx="10" hasCustomPrompt="1"/>
          </p:nvPr>
        </p:nvSpPr>
        <p:spPr>
          <a:xfrm>
            <a:off x="3143240" y="5676920"/>
            <a:ext cx="2857520" cy="609600"/>
          </a:xfrm>
        </p:spPr>
        <p:txBody>
          <a:bodyPr>
            <a:noAutofit/>
          </a:bodyPr>
          <a:lstStyle>
            <a:lvl1pPr algn="ctr">
              <a:buNone/>
              <a:defRPr sz="1600" b="0">
                <a:solidFill>
                  <a:srgbClr val="33373D"/>
                </a:solidFill>
                <a:latin typeface="+mj-lt"/>
              </a:defRPr>
            </a:lvl1pPr>
            <a:lvl2pPr>
              <a:buNone/>
              <a:defRPr sz="2000" b="0">
                <a:solidFill>
                  <a:schemeClr val="accent1">
                    <a:lumMod val="75000"/>
                  </a:schemeClr>
                </a:solidFill>
              </a:defRPr>
            </a:lvl2pPr>
            <a:lvl3pPr>
              <a:buNone/>
              <a:defRPr sz="1800" b="0">
                <a:solidFill>
                  <a:schemeClr val="accent1">
                    <a:lumMod val="75000"/>
                  </a:schemeClr>
                </a:solidFill>
              </a:defRPr>
            </a:lvl3pPr>
            <a:lvl4pPr>
              <a:buNone/>
              <a:defRPr sz="1600" b="0">
                <a:solidFill>
                  <a:schemeClr val="accent1">
                    <a:lumMod val="75000"/>
                  </a:schemeClr>
                </a:solidFill>
              </a:defRPr>
            </a:lvl4pPr>
            <a:lvl5pPr>
              <a:buNone/>
              <a:defRPr sz="1600" b="0">
                <a:solidFill>
                  <a:schemeClr val="accent1">
                    <a:lumMod val="75000"/>
                  </a:schemeClr>
                </a:solidFill>
              </a:defRPr>
            </a:lvl5pPr>
          </a:lstStyle>
          <a:p>
            <a:pPr lvl="0"/>
            <a:r>
              <a:rPr lang="ka-GE" dirty="0" smtClean="0"/>
              <a:t>შეიყვანეთ თქვენი სახელი და გვარი</a:t>
            </a:r>
            <a:endParaRPr lang="en-US" dirty="0"/>
          </a:p>
        </p:txBody>
      </p:sp>
      <p:sp>
        <p:nvSpPr>
          <p:cNvPr id="7" name="Text Placeholder 5"/>
          <p:cNvSpPr>
            <a:spLocks noGrp="1"/>
          </p:cNvSpPr>
          <p:nvPr>
            <p:ph type="body" sz="quarter" idx="11" hasCustomPrompt="1"/>
          </p:nvPr>
        </p:nvSpPr>
        <p:spPr>
          <a:xfrm>
            <a:off x="3143240" y="6429396"/>
            <a:ext cx="2857520" cy="352404"/>
          </a:xfrm>
        </p:spPr>
        <p:txBody>
          <a:bodyPr>
            <a:noAutofit/>
          </a:bodyPr>
          <a:lstStyle>
            <a:lvl1pPr algn="ctr">
              <a:buNone/>
              <a:defRPr sz="1600" b="0">
                <a:solidFill>
                  <a:srgbClr val="33373D"/>
                </a:solidFill>
                <a:latin typeface="+mj-lt"/>
              </a:defRPr>
            </a:lvl1pPr>
            <a:lvl2pPr>
              <a:buNone/>
              <a:defRPr sz="2000" b="0">
                <a:solidFill>
                  <a:schemeClr val="accent1">
                    <a:lumMod val="75000"/>
                  </a:schemeClr>
                </a:solidFill>
              </a:defRPr>
            </a:lvl2pPr>
            <a:lvl3pPr>
              <a:buNone/>
              <a:defRPr sz="1800" b="0">
                <a:solidFill>
                  <a:schemeClr val="accent1">
                    <a:lumMod val="75000"/>
                  </a:schemeClr>
                </a:solidFill>
              </a:defRPr>
            </a:lvl3pPr>
            <a:lvl4pPr>
              <a:buNone/>
              <a:defRPr sz="1600" b="0">
                <a:solidFill>
                  <a:schemeClr val="accent1">
                    <a:lumMod val="75000"/>
                  </a:schemeClr>
                </a:solidFill>
              </a:defRPr>
            </a:lvl4pPr>
            <a:lvl5pPr>
              <a:buNone/>
              <a:defRPr sz="1600" b="0">
                <a:solidFill>
                  <a:schemeClr val="accent1">
                    <a:lumMod val="75000"/>
                  </a:schemeClr>
                </a:solidFill>
              </a:defRPr>
            </a:lvl5pPr>
          </a:lstStyle>
          <a:p>
            <a:pPr lvl="0"/>
            <a:r>
              <a:rPr lang="ka-GE" dirty="0" smtClean="0"/>
              <a:t>შეიყვანეთ თარიღი</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596" y="214290"/>
            <a:ext cx="7496204" cy="609600"/>
          </a:xfrm>
        </p:spPr>
        <p:txBody>
          <a:bodyPr/>
          <a:lstStyle>
            <a:lvl1pPr algn="l">
              <a:defRPr/>
            </a:lvl1pPr>
          </a:lstStyle>
          <a:p>
            <a:r>
              <a:rPr lang="ka-GE" dirty="0" smtClean="0"/>
              <a:t>სლაიდის სათაური</a:t>
            </a:r>
            <a:endParaRPr lang="en-US" dirty="0"/>
          </a:p>
        </p:txBody>
      </p:sp>
      <p:sp>
        <p:nvSpPr>
          <p:cNvPr id="3" name="Vertical Text Placeholder 2"/>
          <p:cNvSpPr>
            <a:spLocks noGrp="1"/>
          </p:cNvSpPr>
          <p:nvPr>
            <p:ph type="body" orient="vert" idx="1" hasCustomPrompt="1"/>
          </p:nvPr>
        </p:nvSpPr>
        <p:spPr/>
        <p:txBody>
          <a:bodyPr vert="eaVert"/>
          <a:lstStyle/>
          <a:p>
            <a:pPr lvl="0"/>
            <a:r>
              <a:rPr lang="ka-GE" dirty="0" smtClean="0"/>
              <a:t>ტექსტი</a:t>
            </a:r>
            <a:endParaRPr lang="en-US" dirty="0" smtClean="0"/>
          </a:p>
          <a:p>
            <a:pPr lvl="1"/>
            <a:r>
              <a:rPr lang="ka-GE" dirty="0" smtClean="0"/>
              <a:t>მეორე დონე</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5" name="Footer Placeholder 4"/>
          <p:cNvSpPr>
            <a:spLocks noGrp="1"/>
          </p:cNvSpPr>
          <p:nvPr>
            <p:ph type="ftr" sz="quarter" idx="11"/>
          </p:nvPr>
        </p:nvSpPr>
        <p:spPr>
          <a:xfrm>
            <a:off x="1285852" y="6356350"/>
            <a:ext cx="5191148" cy="365125"/>
          </a:xfrm>
        </p:spPr>
        <p:txBody>
          <a:bodyPr/>
          <a:lstStyle/>
          <a:p>
            <a:r>
              <a:rPr lang="en-US" dirty="0" smtClean="0"/>
              <a:t>Insert &gt; Header &amp; Footer &gt; </a:t>
            </a:r>
            <a:r>
              <a:rPr lang="ka-GE" dirty="0" smtClean="0"/>
              <a:t>შეიყვანეთ პრეზენტაციის სათაური</a:t>
            </a:r>
            <a:endParaRPr lang="en-US" dirty="0"/>
          </a:p>
        </p:txBody>
      </p:sp>
      <p:sp>
        <p:nvSpPr>
          <p:cNvPr id="6" name="Slide Number Placeholder 5"/>
          <p:cNvSpPr>
            <a:spLocks noGrp="1"/>
          </p:cNvSpPr>
          <p:nvPr>
            <p:ph type="sldNum" sz="quarter" idx="12"/>
          </p:nvPr>
        </p:nvSpPr>
        <p:spPr/>
        <p:txBody>
          <a:bodyPr/>
          <a:lstStyle/>
          <a:p>
            <a:fld id="{7167321A-C667-4314-BCF5-A4F5B6D91B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1214422"/>
            <a:ext cx="2057400" cy="4911741"/>
          </a:xfrm>
        </p:spPr>
        <p:txBody>
          <a:bodyPr vert="eaVert"/>
          <a:lstStyle>
            <a:lvl1pPr>
              <a:defRPr/>
            </a:lvl1pPr>
          </a:lstStyle>
          <a:p>
            <a:r>
              <a:rPr lang="ka-GE" dirty="0" smtClean="0"/>
              <a:t>სლაიდის სატაური</a:t>
            </a:r>
            <a:endParaRPr lang="en-US" dirty="0"/>
          </a:p>
        </p:txBody>
      </p:sp>
      <p:sp>
        <p:nvSpPr>
          <p:cNvPr id="3" name="Vertical Text Placeholder 2"/>
          <p:cNvSpPr>
            <a:spLocks noGrp="1"/>
          </p:cNvSpPr>
          <p:nvPr>
            <p:ph type="body" orient="vert" idx="1" hasCustomPrompt="1"/>
          </p:nvPr>
        </p:nvSpPr>
        <p:spPr>
          <a:xfrm>
            <a:off x="457200" y="1214422"/>
            <a:ext cx="6019800" cy="4911741"/>
          </a:xfrm>
        </p:spPr>
        <p:txBody>
          <a:bodyPr vert="eaVert"/>
          <a:lstStyle/>
          <a:p>
            <a:pPr lvl="0"/>
            <a:r>
              <a:rPr lang="ka-GE" dirty="0" smtClean="0"/>
              <a:t>ტექსტი</a:t>
            </a:r>
            <a:endParaRPr lang="en-US" dirty="0" smtClean="0"/>
          </a:p>
          <a:p>
            <a:pPr lvl="1"/>
            <a:r>
              <a:rPr lang="ka-GE" dirty="0" smtClean="0"/>
              <a:t>მეორე დონე</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5" name="Footer Placeholder 4"/>
          <p:cNvSpPr>
            <a:spLocks noGrp="1"/>
          </p:cNvSpPr>
          <p:nvPr>
            <p:ph type="ftr" sz="quarter" idx="11"/>
          </p:nvPr>
        </p:nvSpPr>
        <p:spPr>
          <a:xfrm>
            <a:off x="1285852" y="6356350"/>
            <a:ext cx="5191148" cy="365125"/>
          </a:xfrm>
        </p:spPr>
        <p:txBody>
          <a:bodyPr/>
          <a:lstStyle/>
          <a:p>
            <a:r>
              <a:rPr lang="en-US" dirty="0" smtClean="0"/>
              <a:t>Insert &gt; Header &amp; Footer &gt; </a:t>
            </a:r>
            <a:r>
              <a:rPr lang="ka-GE" dirty="0" smtClean="0"/>
              <a:t>შეიყვანეთ პრეზენტაციის სათაური</a:t>
            </a:r>
            <a:endParaRPr lang="en-US" dirty="0"/>
          </a:p>
        </p:txBody>
      </p:sp>
      <p:sp>
        <p:nvSpPr>
          <p:cNvPr id="6" name="Slide Number Placeholder 5"/>
          <p:cNvSpPr>
            <a:spLocks noGrp="1"/>
          </p:cNvSpPr>
          <p:nvPr>
            <p:ph type="sldNum" sz="quarter" idx="12"/>
          </p:nvPr>
        </p:nvSpPr>
        <p:spPr/>
        <p:txBody>
          <a:bodyPr/>
          <a:lstStyle/>
          <a:p>
            <a:fld id="{7167321A-C667-4314-BCF5-A4F5B6D91B6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530611"/>
            <a:ext cx="7772400" cy="1470025"/>
          </a:xfrm>
          <a:noFill/>
        </p:spPr>
        <p:txBody>
          <a:bodyPr>
            <a:normAutofit/>
          </a:bodyPr>
          <a:lstStyle>
            <a:lvl1pPr algn="ctr">
              <a:defRPr sz="4000">
                <a:solidFill>
                  <a:srgbClr val="33373D"/>
                </a:solidFill>
                <a:latin typeface="BPG Algeti Compact"/>
              </a:defRPr>
            </a:lvl1pPr>
          </a:lstStyle>
          <a:p>
            <a:r>
              <a:rPr lang="ka-GE" dirty="0" smtClean="0"/>
              <a:t>შეიყვანეთ სათაური</a:t>
            </a:r>
            <a:endParaRPr lang="en-US" dirty="0"/>
          </a:p>
        </p:txBody>
      </p:sp>
      <p:sp>
        <p:nvSpPr>
          <p:cNvPr id="3" name="Subtitle 2"/>
          <p:cNvSpPr>
            <a:spLocks noGrp="1"/>
          </p:cNvSpPr>
          <p:nvPr>
            <p:ph type="subTitle" idx="1" hasCustomPrompt="1"/>
          </p:nvPr>
        </p:nvSpPr>
        <p:spPr>
          <a:xfrm>
            <a:off x="1371600" y="4800600"/>
            <a:ext cx="6400800" cy="762000"/>
          </a:xfrm>
        </p:spPr>
        <p:txBody>
          <a:bodyPr/>
          <a:lstStyle>
            <a:lvl1pPr marL="0" indent="0" algn="ctr">
              <a:buNone/>
              <a:defRPr>
                <a:solidFill>
                  <a:srgbClr val="33373D"/>
                </a:solidFill>
                <a:latin typeface="BPG Algeti Compact" pitchFamily="2" charset="0"/>
                <a:cs typeface="BPG Algeti Compact"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a-GE" dirty="0" smtClean="0"/>
              <a:t>შეიყვანეთ ქვესათაური</a:t>
            </a:r>
            <a:endParaRPr lang="en-US" dirty="0"/>
          </a:p>
        </p:txBody>
      </p:sp>
      <p:sp>
        <p:nvSpPr>
          <p:cNvPr id="6" name="Text Placeholder 5"/>
          <p:cNvSpPr>
            <a:spLocks noGrp="1"/>
          </p:cNvSpPr>
          <p:nvPr>
            <p:ph type="body" sz="quarter" idx="10" hasCustomPrompt="1"/>
          </p:nvPr>
        </p:nvSpPr>
        <p:spPr>
          <a:xfrm>
            <a:off x="3143240" y="5676920"/>
            <a:ext cx="2857520" cy="609600"/>
          </a:xfrm>
        </p:spPr>
        <p:txBody>
          <a:bodyPr>
            <a:noAutofit/>
          </a:bodyPr>
          <a:lstStyle>
            <a:lvl1pPr algn="ctr">
              <a:buNone/>
              <a:defRPr sz="1600" b="0">
                <a:solidFill>
                  <a:srgbClr val="33373D"/>
                </a:solidFill>
                <a:latin typeface="+mj-lt"/>
              </a:defRPr>
            </a:lvl1pPr>
            <a:lvl2pPr>
              <a:buNone/>
              <a:defRPr sz="2000" b="0">
                <a:solidFill>
                  <a:schemeClr val="accent1">
                    <a:lumMod val="75000"/>
                  </a:schemeClr>
                </a:solidFill>
              </a:defRPr>
            </a:lvl2pPr>
            <a:lvl3pPr>
              <a:buNone/>
              <a:defRPr sz="1800" b="0">
                <a:solidFill>
                  <a:schemeClr val="accent1">
                    <a:lumMod val="75000"/>
                  </a:schemeClr>
                </a:solidFill>
              </a:defRPr>
            </a:lvl3pPr>
            <a:lvl4pPr>
              <a:buNone/>
              <a:defRPr sz="1600" b="0">
                <a:solidFill>
                  <a:schemeClr val="accent1">
                    <a:lumMod val="75000"/>
                  </a:schemeClr>
                </a:solidFill>
              </a:defRPr>
            </a:lvl4pPr>
            <a:lvl5pPr>
              <a:buNone/>
              <a:defRPr sz="1600" b="0">
                <a:solidFill>
                  <a:schemeClr val="accent1">
                    <a:lumMod val="75000"/>
                  </a:schemeClr>
                </a:solidFill>
              </a:defRPr>
            </a:lvl5pPr>
          </a:lstStyle>
          <a:p>
            <a:pPr lvl="0"/>
            <a:r>
              <a:rPr lang="ka-GE" dirty="0" smtClean="0"/>
              <a:t>შეიყვანეთ თქვენი სახელი და გვარი</a:t>
            </a:r>
            <a:endParaRPr lang="en-US" dirty="0"/>
          </a:p>
        </p:txBody>
      </p:sp>
      <p:sp>
        <p:nvSpPr>
          <p:cNvPr id="7" name="Text Placeholder 5"/>
          <p:cNvSpPr>
            <a:spLocks noGrp="1"/>
          </p:cNvSpPr>
          <p:nvPr>
            <p:ph type="body" sz="quarter" idx="11" hasCustomPrompt="1"/>
          </p:nvPr>
        </p:nvSpPr>
        <p:spPr>
          <a:xfrm>
            <a:off x="3143240" y="6429396"/>
            <a:ext cx="2857520" cy="352404"/>
          </a:xfrm>
        </p:spPr>
        <p:txBody>
          <a:bodyPr>
            <a:noAutofit/>
          </a:bodyPr>
          <a:lstStyle>
            <a:lvl1pPr algn="ctr">
              <a:buNone/>
              <a:defRPr sz="1600" b="0">
                <a:solidFill>
                  <a:srgbClr val="33373D"/>
                </a:solidFill>
                <a:latin typeface="+mj-lt"/>
              </a:defRPr>
            </a:lvl1pPr>
            <a:lvl2pPr>
              <a:buNone/>
              <a:defRPr sz="2000" b="0">
                <a:solidFill>
                  <a:schemeClr val="accent1">
                    <a:lumMod val="75000"/>
                  </a:schemeClr>
                </a:solidFill>
              </a:defRPr>
            </a:lvl2pPr>
            <a:lvl3pPr>
              <a:buNone/>
              <a:defRPr sz="1800" b="0">
                <a:solidFill>
                  <a:schemeClr val="accent1">
                    <a:lumMod val="75000"/>
                  </a:schemeClr>
                </a:solidFill>
              </a:defRPr>
            </a:lvl3pPr>
            <a:lvl4pPr>
              <a:buNone/>
              <a:defRPr sz="1600" b="0">
                <a:solidFill>
                  <a:schemeClr val="accent1">
                    <a:lumMod val="75000"/>
                  </a:schemeClr>
                </a:solidFill>
              </a:defRPr>
            </a:lvl4pPr>
            <a:lvl5pPr>
              <a:buNone/>
              <a:defRPr sz="1600" b="0">
                <a:solidFill>
                  <a:schemeClr val="accent1">
                    <a:lumMod val="75000"/>
                  </a:schemeClr>
                </a:solidFill>
              </a:defRPr>
            </a:lvl5pPr>
          </a:lstStyle>
          <a:p>
            <a:pPr lvl="0"/>
            <a:r>
              <a:rPr lang="ka-GE" dirty="0" smtClean="0"/>
              <a:t>შეიყვანეთ თარიღი</a:t>
            </a:r>
            <a:endParaRPr lang="en-US" dirty="0"/>
          </a:p>
        </p:txBody>
      </p:sp>
    </p:spTree>
    <p:extLst>
      <p:ext uri="{BB962C8B-B14F-4D97-AF65-F5344CB8AC3E}">
        <p14:creationId xmlns:p14="http://schemas.microsoft.com/office/powerpoint/2010/main" val="2088132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596" y="214290"/>
            <a:ext cx="7496204" cy="609600"/>
          </a:xfrm>
        </p:spPr>
        <p:txBody>
          <a:bodyPr>
            <a:noAutofit/>
          </a:bodyPr>
          <a:lstStyle>
            <a:lvl1pPr algn="l">
              <a:defRPr sz="2400" b="1" baseline="0">
                <a:solidFill>
                  <a:schemeClr val="bg1">
                    <a:lumMod val="50000"/>
                  </a:schemeClr>
                </a:solidFill>
                <a:latin typeface="BPG Algeti Compact" pitchFamily="2" charset="0"/>
                <a:cs typeface="BPG Algeti Compact" pitchFamily="2" charset="0"/>
              </a:defRPr>
            </a:lvl1pPr>
          </a:lstStyle>
          <a:p>
            <a:r>
              <a:rPr lang="ka-GE" dirty="0" smtClean="0"/>
              <a:t>სლაიდის სათაური</a:t>
            </a:r>
            <a:endParaRPr lang="en-US" dirty="0"/>
          </a:p>
        </p:txBody>
      </p:sp>
      <p:sp>
        <p:nvSpPr>
          <p:cNvPr id="3" name="Content Placeholder 2"/>
          <p:cNvSpPr>
            <a:spLocks noGrp="1"/>
          </p:cNvSpPr>
          <p:nvPr>
            <p:ph idx="1" hasCustomPrompt="1"/>
          </p:nvPr>
        </p:nvSpPr>
        <p:spPr>
          <a:xfrm>
            <a:off x="457200" y="1214422"/>
            <a:ext cx="8229600" cy="4911741"/>
          </a:xfrm>
        </p:spPr>
        <p:txBody>
          <a:bodyPr>
            <a:normAutofit/>
          </a:bodyPr>
          <a:lstStyle>
            <a:lvl1pPr>
              <a:defRPr lang="en-US" sz="2000" dirty="0" smtClean="0">
                <a:latin typeface="BPG Glaho Arial V5" pitchFamily="34" charset="0"/>
              </a:defRPr>
            </a:lvl1pPr>
            <a:lvl2pPr>
              <a:defRPr lang="en-US" sz="2000" dirty="0" smtClean="0">
                <a:latin typeface="BPG Glaho Arial V5" pitchFamily="34" charset="0"/>
              </a:defRPr>
            </a:lvl2pPr>
            <a:lvl3pPr>
              <a:defRPr lang="en-US" sz="2000" dirty="0" smtClean="0">
                <a:latin typeface="BPG Glaho Arial V5" pitchFamily="34" charset="0"/>
              </a:defRPr>
            </a:lvl3pPr>
            <a:lvl4pPr>
              <a:defRPr lang="en-US" sz="2000" dirty="0" smtClean="0">
                <a:latin typeface="BPG Glaho Arial V5" pitchFamily="34" charset="0"/>
              </a:defRPr>
            </a:lvl4pPr>
            <a:lvl5pPr>
              <a:defRPr lang="en-US" sz="2000" dirty="0">
                <a:latin typeface="BPG Glaho Arial V5" pitchFamily="34" charset="0"/>
              </a:defRPr>
            </a:lvl5p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5" name="Footer Placeholder 4"/>
          <p:cNvSpPr>
            <a:spLocks noGrp="1"/>
          </p:cNvSpPr>
          <p:nvPr>
            <p:ph type="ftr" sz="quarter" idx="11"/>
          </p:nvPr>
        </p:nvSpPr>
        <p:spPr>
          <a:xfrm>
            <a:off x="1285852" y="6356350"/>
            <a:ext cx="6000792" cy="365125"/>
          </a:xfrm>
        </p:spPr>
        <p:txBody>
          <a:bodyPr/>
          <a:lstStyle>
            <a:lvl1pPr algn="l">
              <a:defRPr>
                <a:latin typeface="+mj-lt"/>
                <a:cs typeface="BPG Algeti Compact" pitchFamily="2" charset="0"/>
              </a:defRPr>
            </a:lvl1pPr>
          </a:lstStyle>
          <a:p>
            <a:r>
              <a:rPr lang="en-US" smtClean="0">
                <a:solidFill>
                  <a:prstClr val="black">
                    <a:tint val="75000"/>
                  </a:prstClr>
                </a:solidFill>
              </a:rPr>
              <a:t>Insert &gt; Header &amp; Footer &gt; </a:t>
            </a:r>
            <a:r>
              <a:rPr lang="ka-GE"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8001024" y="6356350"/>
            <a:ext cx="685776" cy="365125"/>
          </a:xfrm>
        </p:spPr>
        <p:txBody>
          <a:bodyPr/>
          <a:lstStyle>
            <a:lvl1pPr>
              <a:defRPr>
                <a:latin typeface="+mj-lt"/>
              </a:defRPr>
            </a:lvl1pPr>
          </a:lstStyle>
          <a:p>
            <a:fld id="{7167321A-C667-4314-BCF5-A4F5B6D91B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9735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solidFill>
                  <a:srgbClr val="33373D"/>
                </a:solidFill>
              </a:defRPr>
            </a:lvl1pPr>
          </a:lstStyle>
          <a:p>
            <a:r>
              <a:rPr lang="ka-GE" dirty="0" smtClean="0"/>
              <a:t>ტექსტი</a:t>
            </a:r>
            <a:endParaRPr lang="en-US" dirty="0"/>
          </a:p>
        </p:txBody>
      </p:sp>
      <p:sp>
        <p:nvSpPr>
          <p:cNvPr id="3" name="Text Placeholder 2"/>
          <p:cNvSpPr>
            <a:spLocks noGrp="1"/>
          </p:cNvSpPr>
          <p:nvPr>
            <p:ph type="body" idx="1" hasCustomPrompt="1"/>
          </p:nvPr>
        </p:nvSpPr>
        <p:spPr>
          <a:xfrm>
            <a:off x="722313" y="3505200"/>
            <a:ext cx="7772400" cy="901700"/>
          </a:xfrm>
        </p:spPr>
        <p:txBody>
          <a:bodyPr anchor="b"/>
          <a:lstStyle>
            <a:lvl1pPr marL="0" indent="0">
              <a:buNone/>
              <a:defRPr sz="2000">
                <a:solidFill>
                  <a:srgbClr val="33373D"/>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a-GE" dirty="0" smtClean="0"/>
              <a:t>ტექსტი</a:t>
            </a:r>
            <a:endParaRPr lang="en-US" dirty="0" smtClean="0"/>
          </a:p>
        </p:txBody>
      </p:sp>
      <p:sp>
        <p:nvSpPr>
          <p:cNvPr id="5" name="Footer Placeholder 4"/>
          <p:cNvSpPr>
            <a:spLocks noGrp="1"/>
          </p:cNvSpPr>
          <p:nvPr>
            <p:ph type="ftr" sz="quarter" idx="11"/>
          </p:nvPr>
        </p:nvSpPr>
        <p:spPr>
          <a:xfrm>
            <a:off x="228600" y="6356350"/>
            <a:ext cx="2895600" cy="365125"/>
          </a:xfrm>
        </p:spPr>
        <p:txBody>
          <a:bodyPr/>
          <a:lstStyle>
            <a:lvl1pPr>
              <a:defRPr>
                <a:solidFill>
                  <a:srgbClr val="33373D"/>
                </a:solidFill>
              </a:defRPr>
            </a:lvl1pPr>
          </a:lstStyle>
          <a:p>
            <a:r>
              <a:rPr lang="en-US" dirty="0" smtClean="0"/>
              <a:t>Insert &gt; Header &amp; Footer &gt; </a:t>
            </a:r>
            <a:r>
              <a:rPr lang="ka-GE" dirty="0" smtClean="0"/>
              <a:t>შეიყვანეთ პრეზენტაციის სათაური</a:t>
            </a:r>
            <a:endParaRPr lang="en-US" dirty="0"/>
          </a:p>
        </p:txBody>
      </p:sp>
      <p:sp>
        <p:nvSpPr>
          <p:cNvPr id="6" name="Slide Number Placeholder 5"/>
          <p:cNvSpPr>
            <a:spLocks noGrp="1"/>
          </p:cNvSpPr>
          <p:nvPr>
            <p:ph type="sldNum" sz="quarter" idx="12"/>
          </p:nvPr>
        </p:nvSpPr>
        <p:spPr>
          <a:xfrm>
            <a:off x="6781800" y="6356350"/>
            <a:ext cx="2133600" cy="365125"/>
          </a:xfrm>
        </p:spPr>
        <p:txBody>
          <a:bodyPr/>
          <a:lstStyle>
            <a:lvl1pPr>
              <a:defRPr>
                <a:solidFill>
                  <a:srgbClr val="33373D"/>
                </a:solidFill>
              </a:defRPr>
            </a:lvl1pPr>
          </a:lstStyle>
          <a:p>
            <a:fld id="{7167321A-C667-4314-BCF5-A4F5B6D91B69}" type="slidenum">
              <a:rPr lang="en-US" smtClean="0"/>
              <a:pPr/>
              <a:t>‹#›</a:t>
            </a:fld>
            <a:endParaRPr lang="en-US" dirty="0"/>
          </a:p>
        </p:txBody>
      </p:sp>
    </p:spTree>
    <p:extLst>
      <p:ext uri="{BB962C8B-B14F-4D97-AF65-F5344CB8AC3E}">
        <p14:creationId xmlns:p14="http://schemas.microsoft.com/office/powerpoint/2010/main" val="1163374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596" y="214290"/>
            <a:ext cx="7496204" cy="609600"/>
          </a:xfrm>
        </p:spPr>
        <p:txBody>
          <a:bodyPr/>
          <a:lstStyle>
            <a:lvl1pPr algn="l">
              <a:defRPr baseline="0"/>
            </a:lvl1pPr>
          </a:lstStyle>
          <a:p>
            <a:r>
              <a:rPr lang="ka-GE" dirty="0" smtClean="0"/>
              <a:t>სლაიდის სათაური</a:t>
            </a:r>
            <a:endParaRPr lang="en-US" dirty="0"/>
          </a:p>
        </p:txBody>
      </p:sp>
      <p:sp>
        <p:nvSpPr>
          <p:cNvPr id="3" name="Content Placeholder 2"/>
          <p:cNvSpPr>
            <a:spLocks noGrp="1"/>
          </p:cNvSpPr>
          <p:nvPr>
            <p:ph sz="half" idx="1" hasCustomPrompt="1"/>
          </p:nvPr>
        </p:nvSpPr>
        <p:spPr>
          <a:xfrm>
            <a:off x="457200" y="1214422"/>
            <a:ext cx="4038600" cy="49117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4" name="Content Placeholder 3"/>
          <p:cNvSpPr>
            <a:spLocks noGrp="1"/>
          </p:cNvSpPr>
          <p:nvPr>
            <p:ph sz="half" idx="2" hasCustomPrompt="1"/>
          </p:nvPr>
        </p:nvSpPr>
        <p:spPr>
          <a:xfrm>
            <a:off x="4648200" y="1214422"/>
            <a:ext cx="4038600" cy="49117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6" name="Footer Placeholder 5"/>
          <p:cNvSpPr>
            <a:spLocks noGrp="1"/>
          </p:cNvSpPr>
          <p:nvPr>
            <p:ph type="ftr" sz="quarter" idx="11"/>
          </p:nvPr>
        </p:nvSpPr>
        <p:spPr>
          <a:xfrm>
            <a:off x="1285852" y="6356350"/>
            <a:ext cx="5715040" cy="365125"/>
          </a:xfrm>
        </p:spPr>
        <p:txBody>
          <a:bodyPr/>
          <a:lstStyle/>
          <a:p>
            <a:r>
              <a:rPr lang="en-US" dirty="0" smtClean="0">
                <a:solidFill>
                  <a:prstClr val="black">
                    <a:tint val="75000"/>
                  </a:prstClr>
                </a:solidFill>
              </a:rPr>
              <a:t>Insert &gt; Header &amp; Footer &gt; </a:t>
            </a:r>
            <a:r>
              <a:rPr lang="ka-GE" dirty="0"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620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596" y="214290"/>
            <a:ext cx="7496204" cy="609600"/>
          </a:xfrm>
        </p:spPr>
        <p:txBody>
          <a:bodyPr/>
          <a:lstStyle>
            <a:lvl1pPr algn="l">
              <a:defRPr baseline="0"/>
            </a:lvl1pPr>
          </a:lstStyle>
          <a:p>
            <a:r>
              <a:rPr lang="ka-GE" dirty="0" smtClean="0"/>
              <a:t>სლაიდის სათაური</a:t>
            </a:r>
            <a:endParaRPr lang="en-US" dirty="0"/>
          </a:p>
        </p:txBody>
      </p:sp>
      <p:sp>
        <p:nvSpPr>
          <p:cNvPr id="3" name="Text Placeholder 2"/>
          <p:cNvSpPr>
            <a:spLocks noGrp="1"/>
          </p:cNvSpPr>
          <p:nvPr>
            <p:ph type="body" idx="1" hasCustomPrompt="1"/>
          </p:nvPr>
        </p:nvSpPr>
        <p:spPr>
          <a:xfrm>
            <a:off x="457200" y="1143000"/>
            <a:ext cx="4040188" cy="639762"/>
          </a:xfrm>
        </p:spPr>
        <p:txBody>
          <a:bodyPr anchor="b">
            <a:normAutofit/>
          </a:bodyPr>
          <a:lstStyle>
            <a:lvl1pPr marL="0" indent="0" algn="ctr">
              <a:buNone/>
              <a:defRPr sz="2400" b="1">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a-GE" dirty="0" smtClean="0"/>
              <a:t>სათაური</a:t>
            </a:r>
            <a:endParaRPr lang="en-US" dirty="0" smtClean="0"/>
          </a:p>
        </p:txBody>
      </p:sp>
      <p:sp>
        <p:nvSpPr>
          <p:cNvPr id="4" name="Content Placeholder 3"/>
          <p:cNvSpPr>
            <a:spLocks noGrp="1"/>
          </p:cNvSpPr>
          <p:nvPr>
            <p:ph sz="half" idx="2" hasCustomPrompt="1"/>
          </p:nvPr>
        </p:nvSpPr>
        <p:spPr>
          <a:xfrm>
            <a:off x="457200" y="1905000"/>
            <a:ext cx="4040188" cy="4221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5" name="Text Placeholder 4"/>
          <p:cNvSpPr>
            <a:spLocks noGrp="1"/>
          </p:cNvSpPr>
          <p:nvPr>
            <p:ph type="body" sz="quarter" idx="3" hasCustomPrompt="1"/>
          </p:nvPr>
        </p:nvSpPr>
        <p:spPr>
          <a:xfrm>
            <a:off x="4645025" y="1143000"/>
            <a:ext cx="4041775" cy="639762"/>
          </a:xfrm>
        </p:spPr>
        <p:txBody>
          <a:bodyPr anchor="b">
            <a:normAutofit/>
          </a:bodyPr>
          <a:lstStyle>
            <a:lvl1pPr marL="0" indent="0" algn="ctr">
              <a:buNone/>
              <a:defRPr sz="2400" b="1">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a-GE" dirty="0" smtClean="0"/>
              <a:t>სათაური</a:t>
            </a:r>
            <a:endParaRPr lang="en-US" dirty="0" smtClean="0"/>
          </a:p>
        </p:txBody>
      </p:sp>
      <p:sp>
        <p:nvSpPr>
          <p:cNvPr id="6" name="Content Placeholder 5"/>
          <p:cNvSpPr>
            <a:spLocks noGrp="1"/>
          </p:cNvSpPr>
          <p:nvPr>
            <p:ph sz="quarter" idx="4" hasCustomPrompt="1"/>
          </p:nvPr>
        </p:nvSpPr>
        <p:spPr>
          <a:xfrm>
            <a:off x="4645025" y="1905000"/>
            <a:ext cx="4041775" cy="4221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8" name="Footer Placeholder 7"/>
          <p:cNvSpPr>
            <a:spLocks noGrp="1"/>
          </p:cNvSpPr>
          <p:nvPr>
            <p:ph type="ftr" sz="quarter" idx="11"/>
          </p:nvPr>
        </p:nvSpPr>
        <p:spPr>
          <a:xfrm>
            <a:off x="1285852" y="6356350"/>
            <a:ext cx="5191148" cy="365125"/>
          </a:xfrm>
        </p:spPr>
        <p:txBody>
          <a:bodyPr/>
          <a:lstStyle/>
          <a:p>
            <a:r>
              <a:rPr lang="en-US" dirty="0" smtClean="0">
                <a:solidFill>
                  <a:prstClr val="black">
                    <a:tint val="75000"/>
                  </a:prstClr>
                </a:solidFill>
              </a:rPr>
              <a:t>Insert &gt; Header &amp; Footer &gt; </a:t>
            </a:r>
            <a:r>
              <a:rPr lang="ka-GE" dirty="0"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389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ka-GE" dirty="0" smtClean="0"/>
              <a:t>სლაიდის სათაური</a:t>
            </a:r>
            <a:endParaRPr lang="en-US" dirty="0"/>
          </a:p>
        </p:txBody>
      </p:sp>
      <p:sp>
        <p:nvSpPr>
          <p:cNvPr id="4" name="Footer Placeholder 3"/>
          <p:cNvSpPr>
            <a:spLocks noGrp="1"/>
          </p:cNvSpPr>
          <p:nvPr>
            <p:ph type="ftr" sz="quarter" idx="11"/>
          </p:nvPr>
        </p:nvSpPr>
        <p:spPr>
          <a:xfrm>
            <a:off x="1285852" y="6356350"/>
            <a:ext cx="5114948" cy="365125"/>
          </a:xfrm>
        </p:spPr>
        <p:txBody>
          <a:bodyPr/>
          <a:lstStyle/>
          <a:p>
            <a:r>
              <a:rPr lang="en-US" dirty="0" smtClean="0">
                <a:solidFill>
                  <a:prstClr val="black">
                    <a:tint val="75000"/>
                  </a:prstClr>
                </a:solidFill>
              </a:rPr>
              <a:t>Insert &gt; Header &amp; Footer &gt; </a:t>
            </a:r>
            <a:r>
              <a:rPr lang="ka-GE" dirty="0"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253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285852" y="6356350"/>
            <a:ext cx="5191148" cy="365125"/>
          </a:xfrm>
        </p:spPr>
        <p:txBody>
          <a:bodyPr/>
          <a:lstStyle/>
          <a:p>
            <a:r>
              <a:rPr lang="en-US" dirty="0" smtClean="0">
                <a:solidFill>
                  <a:prstClr val="black">
                    <a:tint val="75000"/>
                  </a:prstClr>
                </a:solidFill>
              </a:rPr>
              <a:t>Insert &gt; Header &amp; Footer &gt; </a:t>
            </a:r>
            <a:r>
              <a:rPr lang="ka-GE" dirty="0"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13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75050" y="1214422"/>
            <a:ext cx="5111750" cy="49117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a-GE" dirty="0" smtClean="0"/>
              <a:t>ტექსტი</a:t>
            </a:r>
            <a:endParaRPr lang="en-US" dirty="0" smtClean="0"/>
          </a:p>
          <a:p>
            <a:pPr lvl="1"/>
            <a:r>
              <a:rPr lang="ka-GE" dirty="0" smtClean="0"/>
              <a:t>მეორე დონე</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4" name="Text Placeholder 3"/>
          <p:cNvSpPr>
            <a:spLocks noGrp="1"/>
          </p:cNvSpPr>
          <p:nvPr>
            <p:ph type="body" sz="half" idx="2" hasCustomPrompt="1"/>
          </p:nvPr>
        </p:nvSpPr>
        <p:spPr>
          <a:xfrm>
            <a:off x="457200" y="1214422"/>
            <a:ext cx="3008313" cy="491174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a-GE" dirty="0" smtClean="0"/>
              <a:t>ტექსტი</a:t>
            </a:r>
            <a:endParaRPr lang="en-US" dirty="0" smtClean="0"/>
          </a:p>
        </p:txBody>
      </p:sp>
      <p:sp>
        <p:nvSpPr>
          <p:cNvPr id="6" name="Footer Placeholder 5"/>
          <p:cNvSpPr>
            <a:spLocks noGrp="1"/>
          </p:cNvSpPr>
          <p:nvPr>
            <p:ph type="ftr" sz="quarter" idx="11"/>
          </p:nvPr>
        </p:nvSpPr>
        <p:spPr>
          <a:xfrm>
            <a:off x="1285852" y="6356350"/>
            <a:ext cx="5191148" cy="365125"/>
          </a:xfrm>
        </p:spPr>
        <p:txBody>
          <a:bodyPr/>
          <a:lstStyle/>
          <a:p>
            <a:r>
              <a:rPr lang="en-US" dirty="0" smtClean="0">
                <a:solidFill>
                  <a:prstClr val="black">
                    <a:tint val="75000"/>
                  </a:prstClr>
                </a:solidFill>
              </a:rPr>
              <a:t>Insert &gt; Header &amp; Footer &gt; </a:t>
            </a:r>
            <a:r>
              <a:rPr lang="ka-GE" dirty="0"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
        <p:nvSpPr>
          <p:cNvPr id="8" name="Title 1"/>
          <p:cNvSpPr>
            <a:spLocks noGrp="1"/>
          </p:cNvSpPr>
          <p:nvPr>
            <p:ph type="title" hasCustomPrompt="1"/>
          </p:nvPr>
        </p:nvSpPr>
        <p:spPr>
          <a:xfrm>
            <a:off x="428596" y="152400"/>
            <a:ext cx="7496204" cy="609600"/>
          </a:xfrm>
        </p:spPr>
        <p:txBody>
          <a:bodyPr/>
          <a:lstStyle>
            <a:lvl1pPr algn="l">
              <a:defRPr/>
            </a:lvl1pPr>
          </a:lstStyle>
          <a:p>
            <a:r>
              <a:rPr lang="ka-GE" dirty="0" smtClean="0"/>
              <a:t>სლაიდის სათაური</a:t>
            </a:r>
            <a:endParaRPr lang="en-US" dirty="0"/>
          </a:p>
        </p:txBody>
      </p:sp>
    </p:spTree>
    <p:extLst>
      <p:ext uri="{BB962C8B-B14F-4D97-AF65-F5344CB8AC3E}">
        <p14:creationId xmlns:p14="http://schemas.microsoft.com/office/powerpoint/2010/main" val="2816692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596" y="214290"/>
            <a:ext cx="7496204" cy="609600"/>
          </a:xfrm>
        </p:spPr>
        <p:txBody>
          <a:bodyPr>
            <a:noAutofit/>
          </a:bodyPr>
          <a:lstStyle>
            <a:lvl1pPr algn="l">
              <a:defRPr sz="2400" b="1" baseline="0">
                <a:solidFill>
                  <a:schemeClr val="bg1">
                    <a:lumMod val="50000"/>
                  </a:schemeClr>
                </a:solidFill>
                <a:latin typeface="BPG Algeti Compact" pitchFamily="2" charset="0"/>
                <a:cs typeface="BPG Algeti Compact" pitchFamily="2" charset="0"/>
              </a:defRPr>
            </a:lvl1pPr>
          </a:lstStyle>
          <a:p>
            <a:r>
              <a:rPr lang="ka-GE" dirty="0" smtClean="0"/>
              <a:t>სლაიდის სათაური</a:t>
            </a:r>
            <a:endParaRPr lang="en-US" dirty="0"/>
          </a:p>
        </p:txBody>
      </p:sp>
      <p:sp>
        <p:nvSpPr>
          <p:cNvPr id="3" name="Content Placeholder 2"/>
          <p:cNvSpPr>
            <a:spLocks noGrp="1"/>
          </p:cNvSpPr>
          <p:nvPr>
            <p:ph idx="1" hasCustomPrompt="1"/>
          </p:nvPr>
        </p:nvSpPr>
        <p:spPr>
          <a:xfrm>
            <a:off x="457200" y="1214422"/>
            <a:ext cx="8229600" cy="4911741"/>
          </a:xfrm>
        </p:spPr>
        <p:txBody>
          <a:bodyPr>
            <a:normAutofit/>
          </a:bodyPr>
          <a:lstStyle>
            <a:lvl1pPr>
              <a:defRPr lang="en-US" sz="2000" dirty="0" smtClean="0">
                <a:latin typeface="BPG Glaho Arial V5" pitchFamily="34" charset="0"/>
              </a:defRPr>
            </a:lvl1pPr>
            <a:lvl2pPr>
              <a:defRPr lang="en-US" sz="2000" dirty="0" smtClean="0">
                <a:latin typeface="BPG Glaho Arial V5" pitchFamily="34" charset="0"/>
              </a:defRPr>
            </a:lvl2pPr>
            <a:lvl3pPr>
              <a:defRPr lang="en-US" sz="2000" dirty="0" smtClean="0">
                <a:latin typeface="BPG Glaho Arial V5" pitchFamily="34" charset="0"/>
              </a:defRPr>
            </a:lvl3pPr>
            <a:lvl4pPr>
              <a:defRPr lang="en-US" sz="2000" dirty="0" smtClean="0">
                <a:latin typeface="BPG Glaho Arial V5" pitchFamily="34" charset="0"/>
              </a:defRPr>
            </a:lvl4pPr>
            <a:lvl5pPr>
              <a:defRPr lang="en-US" sz="2000" dirty="0">
                <a:latin typeface="BPG Glaho Arial V5" pitchFamily="34" charset="0"/>
              </a:defRPr>
            </a:lvl5p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5" name="Footer Placeholder 4"/>
          <p:cNvSpPr>
            <a:spLocks noGrp="1"/>
          </p:cNvSpPr>
          <p:nvPr>
            <p:ph type="ftr" sz="quarter" idx="11"/>
          </p:nvPr>
        </p:nvSpPr>
        <p:spPr>
          <a:xfrm>
            <a:off x="1285852" y="6356350"/>
            <a:ext cx="6000792" cy="365125"/>
          </a:xfrm>
        </p:spPr>
        <p:txBody>
          <a:bodyPr/>
          <a:lstStyle>
            <a:lvl1pPr algn="l">
              <a:defRPr>
                <a:latin typeface="+mj-lt"/>
                <a:cs typeface="BPG Algeti Compact" pitchFamily="2" charset="0"/>
              </a:defRPr>
            </a:lvl1pPr>
          </a:lstStyle>
          <a:p>
            <a:r>
              <a:rPr lang="en-US" smtClean="0"/>
              <a:t>Insert &gt; Header &amp; Footer &gt; </a:t>
            </a:r>
            <a:r>
              <a:rPr lang="ka-GE" smtClean="0"/>
              <a:t>შეიყვანეთ პრეზენტაციის სათაური</a:t>
            </a:r>
            <a:endParaRPr lang="en-US" dirty="0"/>
          </a:p>
        </p:txBody>
      </p:sp>
      <p:sp>
        <p:nvSpPr>
          <p:cNvPr id="6" name="Slide Number Placeholder 5"/>
          <p:cNvSpPr>
            <a:spLocks noGrp="1"/>
          </p:cNvSpPr>
          <p:nvPr>
            <p:ph type="sldNum" sz="quarter" idx="12"/>
          </p:nvPr>
        </p:nvSpPr>
        <p:spPr>
          <a:xfrm>
            <a:off x="8001024" y="6356350"/>
            <a:ext cx="685776" cy="365125"/>
          </a:xfrm>
        </p:spPr>
        <p:txBody>
          <a:bodyPr/>
          <a:lstStyle>
            <a:lvl1pPr>
              <a:defRPr>
                <a:latin typeface="+mj-lt"/>
              </a:defRPr>
            </a:lvl1pPr>
          </a:lstStyle>
          <a:p>
            <a:fld id="{7167321A-C667-4314-BCF5-A4F5B6D91B69}"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52600" y="195262"/>
            <a:ext cx="5486400" cy="566738"/>
          </a:xfrm>
        </p:spPr>
        <p:txBody>
          <a:bodyPr anchor="b"/>
          <a:lstStyle>
            <a:lvl1pPr algn="l">
              <a:defRPr sz="2000" b="1"/>
            </a:lvl1pPr>
          </a:lstStyle>
          <a:p>
            <a:r>
              <a:rPr lang="ka-GE" dirty="0" smtClean="0"/>
              <a:t>სურათის სატაური</a:t>
            </a:r>
            <a:endParaRPr lang="en-US" dirty="0"/>
          </a:p>
        </p:txBody>
      </p:sp>
      <p:sp>
        <p:nvSpPr>
          <p:cNvPr id="3" name="Picture Placeholder 2"/>
          <p:cNvSpPr>
            <a:spLocks noGrp="1"/>
          </p:cNvSpPr>
          <p:nvPr>
            <p:ph type="pic" idx="1" hasCustomPrompt="1"/>
          </p:nvPr>
        </p:nvSpPr>
        <p:spPr>
          <a:xfrm>
            <a:off x="1792288" y="1285860"/>
            <a:ext cx="5486400" cy="36671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a-GE" dirty="0" smtClean="0"/>
              <a:t>სურათი</a:t>
            </a:r>
            <a:endParaRPr lang="en-US" dirty="0"/>
          </a:p>
        </p:txBody>
      </p:sp>
      <p:sp>
        <p:nvSpPr>
          <p:cNvPr id="4" name="Text Placeholder 3"/>
          <p:cNvSpPr>
            <a:spLocks noGrp="1"/>
          </p:cNvSpPr>
          <p:nvPr>
            <p:ph type="body" sz="half" idx="2" hasCustomPrompt="1"/>
          </p:nvPr>
        </p:nvSpPr>
        <p:spPr>
          <a:xfrm>
            <a:off x="1792288" y="5029200"/>
            <a:ext cx="5486400" cy="1143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a-GE" dirty="0" smtClean="0"/>
              <a:t>სურათის კომენტარი</a:t>
            </a:r>
            <a:endParaRPr lang="en-US" dirty="0" smtClean="0"/>
          </a:p>
        </p:txBody>
      </p:sp>
      <p:sp>
        <p:nvSpPr>
          <p:cNvPr id="6" name="Footer Placeholder 5"/>
          <p:cNvSpPr>
            <a:spLocks noGrp="1"/>
          </p:cNvSpPr>
          <p:nvPr>
            <p:ph type="ftr" sz="quarter" idx="11"/>
          </p:nvPr>
        </p:nvSpPr>
        <p:spPr>
          <a:xfrm>
            <a:off x="1285852" y="6356350"/>
            <a:ext cx="5114948" cy="365125"/>
          </a:xfrm>
        </p:spPr>
        <p:txBody>
          <a:bodyPr/>
          <a:lstStyle/>
          <a:p>
            <a:r>
              <a:rPr lang="en-US" smtClean="0">
                <a:solidFill>
                  <a:prstClr val="black">
                    <a:tint val="75000"/>
                  </a:prstClr>
                </a:solidFill>
              </a:rPr>
              <a:t>Insert &gt; Header &amp; Footer &gt; </a:t>
            </a:r>
            <a:r>
              <a:rPr lang="ka-GE" smtClean="0">
                <a:solidFill>
                  <a:prstClr val="black">
                    <a:tint val="75000"/>
                  </a:prstClr>
                </a:solidFill>
              </a:rPr>
              <a:t>შეიყვანეთ პრეზენტაციის სათაური</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390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596" y="214290"/>
            <a:ext cx="7496204" cy="609600"/>
          </a:xfrm>
        </p:spPr>
        <p:txBody>
          <a:bodyPr/>
          <a:lstStyle>
            <a:lvl1pPr algn="l">
              <a:defRPr/>
            </a:lvl1pPr>
          </a:lstStyle>
          <a:p>
            <a:r>
              <a:rPr lang="ka-GE" dirty="0" smtClean="0"/>
              <a:t>სლაიდის სათაური</a:t>
            </a:r>
            <a:endParaRPr lang="en-US" dirty="0"/>
          </a:p>
        </p:txBody>
      </p:sp>
      <p:sp>
        <p:nvSpPr>
          <p:cNvPr id="3" name="Vertical Text Placeholder 2"/>
          <p:cNvSpPr>
            <a:spLocks noGrp="1"/>
          </p:cNvSpPr>
          <p:nvPr>
            <p:ph type="body" orient="vert" idx="1" hasCustomPrompt="1"/>
          </p:nvPr>
        </p:nvSpPr>
        <p:spPr/>
        <p:txBody>
          <a:bodyPr vert="eaVert"/>
          <a:lstStyle/>
          <a:p>
            <a:pPr lvl="0"/>
            <a:r>
              <a:rPr lang="ka-GE" dirty="0" smtClean="0"/>
              <a:t>ტექსტი</a:t>
            </a:r>
            <a:endParaRPr lang="en-US" dirty="0" smtClean="0"/>
          </a:p>
          <a:p>
            <a:pPr lvl="1"/>
            <a:r>
              <a:rPr lang="ka-GE" dirty="0" smtClean="0"/>
              <a:t>მეორე დონე</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5" name="Footer Placeholder 4"/>
          <p:cNvSpPr>
            <a:spLocks noGrp="1"/>
          </p:cNvSpPr>
          <p:nvPr>
            <p:ph type="ftr" sz="quarter" idx="11"/>
          </p:nvPr>
        </p:nvSpPr>
        <p:spPr>
          <a:xfrm>
            <a:off x="1285852" y="6356350"/>
            <a:ext cx="5191148" cy="365125"/>
          </a:xfrm>
        </p:spPr>
        <p:txBody>
          <a:bodyPr/>
          <a:lstStyle/>
          <a:p>
            <a:r>
              <a:rPr lang="en-US" dirty="0" smtClean="0">
                <a:solidFill>
                  <a:prstClr val="black">
                    <a:tint val="75000"/>
                  </a:prstClr>
                </a:solidFill>
              </a:rPr>
              <a:t>Insert &gt; Header &amp; Footer &gt; </a:t>
            </a:r>
            <a:r>
              <a:rPr lang="ka-GE" dirty="0"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136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1214422"/>
            <a:ext cx="2057400" cy="4911741"/>
          </a:xfrm>
        </p:spPr>
        <p:txBody>
          <a:bodyPr vert="eaVert"/>
          <a:lstStyle>
            <a:lvl1pPr>
              <a:defRPr/>
            </a:lvl1pPr>
          </a:lstStyle>
          <a:p>
            <a:r>
              <a:rPr lang="ka-GE" dirty="0" smtClean="0"/>
              <a:t>სლაიდის სატაური</a:t>
            </a:r>
            <a:endParaRPr lang="en-US" dirty="0"/>
          </a:p>
        </p:txBody>
      </p:sp>
      <p:sp>
        <p:nvSpPr>
          <p:cNvPr id="3" name="Vertical Text Placeholder 2"/>
          <p:cNvSpPr>
            <a:spLocks noGrp="1"/>
          </p:cNvSpPr>
          <p:nvPr>
            <p:ph type="body" orient="vert" idx="1" hasCustomPrompt="1"/>
          </p:nvPr>
        </p:nvSpPr>
        <p:spPr>
          <a:xfrm>
            <a:off x="457200" y="1214422"/>
            <a:ext cx="6019800" cy="4911741"/>
          </a:xfrm>
        </p:spPr>
        <p:txBody>
          <a:bodyPr vert="eaVert"/>
          <a:lstStyle/>
          <a:p>
            <a:pPr lvl="0"/>
            <a:r>
              <a:rPr lang="ka-GE" dirty="0" smtClean="0"/>
              <a:t>ტექსტი</a:t>
            </a:r>
            <a:endParaRPr lang="en-US" dirty="0" smtClean="0"/>
          </a:p>
          <a:p>
            <a:pPr lvl="1"/>
            <a:r>
              <a:rPr lang="ka-GE" dirty="0" smtClean="0"/>
              <a:t>მეორე დონე</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5" name="Footer Placeholder 4"/>
          <p:cNvSpPr>
            <a:spLocks noGrp="1"/>
          </p:cNvSpPr>
          <p:nvPr>
            <p:ph type="ftr" sz="quarter" idx="11"/>
          </p:nvPr>
        </p:nvSpPr>
        <p:spPr>
          <a:xfrm>
            <a:off x="1285852" y="6356350"/>
            <a:ext cx="5191148" cy="365125"/>
          </a:xfrm>
        </p:spPr>
        <p:txBody>
          <a:bodyPr/>
          <a:lstStyle/>
          <a:p>
            <a:r>
              <a:rPr lang="en-US" dirty="0" smtClean="0">
                <a:solidFill>
                  <a:prstClr val="black">
                    <a:tint val="75000"/>
                  </a:prstClr>
                </a:solidFill>
              </a:rPr>
              <a:t>Insert &gt; Header &amp; Footer &gt; </a:t>
            </a:r>
            <a:r>
              <a:rPr lang="ka-GE" dirty="0"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224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530611"/>
            <a:ext cx="7772400" cy="1470025"/>
          </a:xfrm>
          <a:noFill/>
        </p:spPr>
        <p:txBody>
          <a:bodyPr>
            <a:normAutofit/>
          </a:bodyPr>
          <a:lstStyle>
            <a:lvl1pPr algn="ctr">
              <a:defRPr sz="4000">
                <a:solidFill>
                  <a:srgbClr val="33373D"/>
                </a:solidFill>
                <a:latin typeface="BPG Algeti Compact"/>
              </a:defRPr>
            </a:lvl1pPr>
          </a:lstStyle>
          <a:p>
            <a:r>
              <a:rPr lang="ka-GE" dirty="0" smtClean="0"/>
              <a:t>შეიყვანეთ სათაური</a:t>
            </a:r>
            <a:endParaRPr lang="en-US" dirty="0"/>
          </a:p>
        </p:txBody>
      </p:sp>
      <p:sp>
        <p:nvSpPr>
          <p:cNvPr id="3" name="Subtitle 2"/>
          <p:cNvSpPr>
            <a:spLocks noGrp="1"/>
          </p:cNvSpPr>
          <p:nvPr>
            <p:ph type="subTitle" idx="1" hasCustomPrompt="1"/>
          </p:nvPr>
        </p:nvSpPr>
        <p:spPr>
          <a:xfrm>
            <a:off x="1371600" y="4800600"/>
            <a:ext cx="6400800" cy="762000"/>
          </a:xfrm>
        </p:spPr>
        <p:txBody>
          <a:bodyPr/>
          <a:lstStyle>
            <a:lvl1pPr marL="0" indent="0" algn="ctr">
              <a:buNone/>
              <a:defRPr>
                <a:solidFill>
                  <a:srgbClr val="33373D"/>
                </a:solidFill>
                <a:latin typeface="BPG Algeti Compact" pitchFamily="2" charset="0"/>
                <a:cs typeface="BPG Algeti Compact"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a-GE" dirty="0" smtClean="0"/>
              <a:t>შეიყვანეთ ქვესათაური</a:t>
            </a:r>
            <a:endParaRPr lang="en-US" dirty="0"/>
          </a:p>
        </p:txBody>
      </p:sp>
      <p:sp>
        <p:nvSpPr>
          <p:cNvPr id="6" name="Text Placeholder 5"/>
          <p:cNvSpPr>
            <a:spLocks noGrp="1"/>
          </p:cNvSpPr>
          <p:nvPr>
            <p:ph type="body" sz="quarter" idx="10" hasCustomPrompt="1"/>
          </p:nvPr>
        </p:nvSpPr>
        <p:spPr>
          <a:xfrm>
            <a:off x="3143240" y="5676920"/>
            <a:ext cx="2857520" cy="609600"/>
          </a:xfrm>
        </p:spPr>
        <p:txBody>
          <a:bodyPr>
            <a:noAutofit/>
          </a:bodyPr>
          <a:lstStyle>
            <a:lvl1pPr algn="ctr">
              <a:buNone/>
              <a:defRPr sz="1600" b="0">
                <a:solidFill>
                  <a:srgbClr val="33373D"/>
                </a:solidFill>
                <a:latin typeface="+mj-lt"/>
              </a:defRPr>
            </a:lvl1pPr>
            <a:lvl2pPr>
              <a:buNone/>
              <a:defRPr sz="2000" b="0">
                <a:solidFill>
                  <a:schemeClr val="accent1">
                    <a:lumMod val="75000"/>
                  </a:schemeClr>
                </a:solidFill>
              </a:defRPr>
            </a:lvl2pPr>
            <a:lvl3pPr>
              <a:buNone/>
              <a:defRPr sz="1800" b="0">
                <a:solidFill>
                  <a:schemeClr val="accent1">
                    <a:lumMod val="75000"/>
                  </a:schemeClr>
                </a:solidFill>
              </a:defRPr>
            </a:lvl3pPr>
            <a:lvl4pPr>
              <a:buNone/>
              <a:defRPr sz="1600" b="0">
                <a:solidFill>
                  <a:schemeClr val="accent1">
                    <a:lumMod val="75000"/>
                  </a:schemeClr>
                </a:solidFill>
              </a:defRPr>
            </a:lvl4pPr>
            <a:lvl5pPr>
              <a:buNone/>
              <a:defRPr sz="1600" b="0">
                <a:solidFill>
                  <a:schemeClr val="accent1">
                    <a:lumMod val="75000"/>
                  </a:schemeClr>
                </a:solidFill>
              </a:defRPr>
            </a:lvl5pPr>
          </a:lstStyle>
          <a:p>
            <a:pPr lvl="0"/>
            <a:r>
              <a:rPr lang="ka-GE" dirty="0" smtClean="0"/>
              <a:t>შეიყვანეთ თქვენი სახელი და გვარი</a:t>
            </a:r>
            <a:endParaRPr lang="en-US" dirty="0"/>
          </a:p>
        </p:txBody>
      </p:sp>
      <p:sp>
        <p:nvSpPr>
          <p:cNvPr id="7" name="Text Placeholder 5"/>
          <p:cNvSpPr>
            <a:spLocks noGrp="1"/>
          </p:cNvSpPr>
          <p:nvPr>
            <p:ph type="body" sz="quarter" idx="11" hasCustomPrompt="1"/>
          </p:nvPr>
        </p:nvSpPr>
        <p:spPr>
          <a:xfrm>
            <a:off x="3143240" y="6429396"/>
            <a:ext cx="2857520" cy="352404"/>
          </a:xfrm>
        </p:spPr>
        <p:txBody>
          <a:bodyPr>
            <a:noAutofit/>
          </a:bodyPr>
          <a:lstStyle>
            <a:lvl1pPr algn="ctr">
              <a:buNone/>
              <a:defRPr sz="1600" b="0">
                <a:solidFill>
                  <a:srgbClr val="33373D"/>
                </a:solidFill>
                <a:latin typeface="+mj-lt"/>
              </a:defRPr>
            </a:lvl1pPr>
            <a:lvl2pPr>
              <a:buNone/>
              <a:defRPr sz="2000" b="0">
                <a:solidFill>
                  <a:schemeClr val="accent1">
                    <a:lumMod val="75000"/>
                  </a:schemeClr>
                </a:solidFill>
              </a:defRPr>
            </a:lvl2pPr>
            <a:lvl3pPr>
              <a:buNone/>
              <a:defRPr sz="1800" b="0">
                <a:solidFill>
                  <a:schemeClr val="accent1">
                    <a:lumMod val="75000"/>
                  </a:schemeClr>
                </a:solidFill>
              </a:defRPr>
            </a:lvl3pPr>
            <a:lvl4pPr>
              <a:buNone/>
              <a:defRPr sz="1600" b="0">
                <a:solidFill>
                  <a:schemeClr val="accent1">
                    <a:lumMod val="75000"/>
                  </a:schemeClr>
                </a:solidFill>
              </a:defRPr>
            </a:lvl4pPr>
            <a:lvl5pPr>
              <a:buNone/>
              <a:defRPr sz="1600" b="0">
                <a:solidFill>
                  <a:schemeClr val="accent1">
                    <a:lumMod val="75000"/>
                  </a:schemeClr>
                </a:solidFill>
              </a:defRPr>
            </a:lvl5pPr>
          </a:lstStyle>
          <a:p>
            <a:pPr lvl="0"/>
            <a:r>
              <a:rPr lang="ka-GE" dirty="0" smtClean="0"/>
              <a:t>შეიყვანეთ თარიღი</a:t>
            </a:r>
            <a:endParaRPr lang="en-US" dirty="0"/>
          </a:p>
        </p:txBody>
      </p:sp>
    </p:spTree>
    <p:extLst>
      <p:ext uri="{BB962C8B-B14F-4D97-AF65-F5344CB8AC3E}">
        <p14:creationId xmlns:p14="http://schemas.microsoft.com/office/powerpoint/2010/main" val="3635571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596" y="214290"/>
            <a:ext cx="7496204" cy="609600"/>
          </a:xfrm>
        </p:spPr>
        <p:txBody>
          <a:bodyPr>
            <a:noAutofit/>
          </a:bodyPr>
          <a:lstStyle>
            <a:lvl1pPr algn="l">
              <a:defRPr sz="2400" b="1" baseline="0">
                <a:solidFill>
                  <a:schemeClr val="bg1">
                    <a:lumMod val="50000"/>
                  </a:schemeClr>
                </a:solidFill>
                <a:latin typeface="BPG Algeti Compact" pitchFamily="2" charset="0"/>
                <a:cs typeface="BPG Algeti Compact" pitchFamily="2" charset="0"/>
              </a:defRPr>
            </a:lvl1pPr>
          </a:lstStyle>
          <a:p>
            <a:r>
              <a:rPr lang="ka-GE" dirty="0" smtClean="0"/>
              <a:t>სლაიდის სათაური</a:t>
            </a:r>
            <a:endParaRPr lang="en-US" dirty="0"/>
          </a:p>
        </p:txBody>
      </p:sp>
      <p:sp>
        <p:nvSpPr>
          <p:cNvPr id="3" name="Content Placeholder 2"/>
          <p:cNvSpPr>
            <a:spLocks noGrp="1"/>
          </p:cNvSpPr>
          <p:nvPr>
            <p:ph idx="1" hasCustomPrompt="1"/>
          </p:nvPr>
        </p:nvSpPr>
        <p:spPr>
          <a:xfrm>
            <a:off x="457200" y="1214422"/>
            <a:ext cx="8229600" cy="4911741"/>
          </a:xfrm>
        </p:spPr>
        <p:txBody>
          <a:bodyPr>
            <a:normAutofit/>
          </a:bodyPr>
          <a:lstStyle>
            <a:lvl1pPr>
              <a:defRPr lang="en-US" sz="2000" dirty="0" smtClean="0">
                <a:latin typeface="BPG Glaho Arial V5" pitchFamily="34" charset="0"/>
              </a:defRPr>
            </a:lvl1pPr>
            <a:lvl2pPr>
              <a:defRPr lang="en-US" sz="2000" dirty="0" smtClean="0">
                <a:latin typeface="BPG Glaho Arial V5" pitchFamily="34" charset="0"/>
              </a:defRPr>
            </a:lvl2pPr>
            <a:lvl3pPr>
              <a:defRPr lang="en-US" sz="2000" dirty="0" smtClean="0">
                <a:latin typeface="BPG Glaho Arial V5" pitchFamily="34" charset="0"/>
              </a:defRPr>
            </a:lvl3pPr>
            <a:lvl4pPr>
              <a:defRPr lang="en-US" sz="2000" dirty="0" smtClean="0">
                <a:latin typeface="BPG Glaho Arial V5" pitchFamily="34" charset="0"/>
              </a:defRPr>
            </a:lvl4pPr>
            <a:lvl5pPr>
              <a:defRPr lang="en-US" sz="2000" dirty="0">
                <a:latin typeface="BPG Glaho Arial V5" pitchFamily="34" charset="0"/>
              </a:defRPr>
            </a:lvl5p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5" name="Footer Placeholder 4"/>
          <p:cNvSpPr>
            <a:spLocks noGrp="1"/>
          </p:cNvSpPr>
          <p:nvPr>
            <p:ph type="ftr" sz="quarter" idx="11"/>
          </p:nvPr>
        </p:nvSpPr>
        <p:spPr>
          <a:xfrm>
            <a:off x="1285852" y="6356350"/>
            <a:ext cx="6000792" cy="365125"/>
          </a:xfrm>
        </p:spPr>
        <p:txBody>
          <a:bodyPr/>
          <a:lstStyle>
            <a:lvl1pPr algn="l">
              <a:defRPr>
                <a:latin typeface="+mj-lt"/>
                <a:cs typeface="BPG Algeti Compact" pitchFamily="2" charset="0"/>
              </a:defRPr>
            </a:lvl1pPr>
          </a:lstStyle>
          <a:p>
            <a:r>
              <a:rPr lang="en-US" smtClean="0">
                <a:solidFill>
                  <a:prstClr val="black">
                    <a:tint val="75000"/>
                  </a:prstClr>
                </a:solidFill>
              </a:rPr>
              <a:t>Insert &gt; Header &amp; Footer &gt; </a:t>
            </a:r>
            <a:r>
              <a:rPr lang="ka-GE"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8001024" y="6356350"/>
            <a:ext cx="685776" cy="365125"/>
          </a:xfrm>
        </p:spPr>
        <p:txBody>
          <a:bodyPr/>
          <a:lstStyle>
            <a:lvl1pPr>
              <a:defRPr>
                <a:latin typeface="+mj-lt"/>
              </a:defRPr>
            </a:lvl1pPr>
          </a:lstStyle>
          <a:p>
            <a:fld id="{7167321A-C667-4314-BCF5-A4F5B6D91B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8234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solidFill>
                  <a:srgbClr val="33373D"/>
                </a:solidFill>
              </a:defRPr>
            </a:lvl1pPr>
          </a:lstStyle>
          <a:p>
            <a:r>
              <a:rPr lang="ka-GE" dirty="0" smtClean="0"/>
              <a:t>ტექსტი</a:t>
            </a:r>
            <a:endParaRPr lang="en-US" dirty="0"/>
          </a:p>
        </p:txBody>
      </p:sp>
      <p:sp>
        <p:nvSpPr>
          <p:cNvPr id="3" name="Text Placeholder 2"/>
          <p:cNvSpPr>
            <a:spLocks noGrp="1"/>
          </p:cNvSpPr>
          <p:nvPr>
            <p:ph type="body" idx="1" hasCustomPrompt="1"/>
          </p:nvPr>
        </p:nvSpPr>
        <p:spPr>
          <a:xfrm>
            <a:off x="722313" y="3505200"/>
            <a:ext cx="7772400" cy="901700"/>
          </a:xfrm>
        </p:spPr>
        <p:txBody>
          <a:bodyPr anchor="b"/>
          <a:lstStyle>
            <a:lvl1pPr marL="0" indent="0">
              <a:buNone/>
              <a:defRPr sz="2000">
                <a:solidFill>
                  <a:srgbClr val="33373D"/>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a-GE" dirty="0" smtClean="0"/>
              <a:t>ტექსტი</a:t>
            </a:r>
            <a:endParaRPr lang="en-US" dirty="0" smtClean="0"/>
          </a:p>
        </p:txBody>
      </p:sp>
      <p:sp>
        <p:nvSpPr>
          <p:cNvPr id="5" name="Footer Placeholder 4"/>
          <p:cNvSpPr>
            <a:spLocks noGrp="1"/>
          </p:cNvSpPr>
          <p:nvPr>
            <p:ph type="ftr" sz="quarter" idx="11"/>
          </p:nvPr>
        </p:nvSpPr>
        <p:spPr>
          <a:xfrm>
            <a:off x="228600" y="6356350"/>
            <a:ext cx="2895600" cy="365125"/>
          </a:xfrm>
        </p:spPr>
        <p:txBody>
          <a:bodyPr/>
          <a:lstStyle>
            <a:lvl1pPr>
              <a:defRPr>
                <a:solidFill>
                  <a:srgbClr val="33373D"/>
                </a:solidFill>
              </a:defRPr>
            </a:lvl1pPr>
          </a:lstStyle>
          <a:p>
            <a:r>
              <a:rPr lang="en-US" dirty="0" smtClean="0"/>
              <a:t>Insert &gt; Header &amp; Footer &gt; </a:t>
            </a:r>
            <a:r>
              <a:rPr lang="ka-GE" dirty="0" smtClean="0"/>
              <a:t>შეიყვანეთ პრეზენტაციის სათაური</a:t>
            </a:r>
            <a:endParaRPr lang="en-US" dirty="0"/>
          </a:p>
        </p:txBody>
      </p:sp>
      <p:sp>
        <p:nvSpPr>
          <p:cNvPr id="6" name="Slide Number Placeholder 5"/>
          <p:cNvSpPr>
            <a:spLocks noGrp="1"/>
          </p:cNvSpPr>
          <p:nvPr>
            <p:ph type="sldNum" sz="quarter" idx="12"/>
          </p:nvPr>
        </p:nvSpPr>
        <p:spPr>
          <a:xfrm>
            <a:off x="6781800" y="6356350"/>
            <a:ext cx="2133600" cy="365125"/>
          </a:xfrm>
        </p:spPr>
        <p:txBody>
          <a:bodyPr/>
          <a:lstStyle>
            <a:lvl1pPr>
              <a:defRPr>
                <a:solidFill>
                  <a:srgbClr val="33373D"/>
                </a:solidFill>
              </a:defRPr>
            </a:lvl1pPr>
          </a:lstStyle>
          <a:p>
            <a:fld id="{7167321A-C667-4314-BCF5-A4F5B6D91B69}" type="slidenum">
              <a:rPr lang="en-US" smtClean="0"/>
              <a:pPr/>
              <a:t>‹#›</a:t>
            </a:fld>
            <a:endParaRPr lang="en-US" dirty="0"/>
          </a:p>
        </p:txBody>
      </p:sp>
    </p:spTree>
    <p:extLst>
      <p:ext uri="{BB962C8B-B14F-4D97-AF65-F5344CB8AC3E}">
        <p14:creationId xmlns:p14="http://schemas.microsoft.com/office/powerpoint/2010/main" val="2929208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596" y="214290"/>
            <a:ext cx="7496204" cy="609600"/>
          </a:xfrm>
        </p:spPr>
        <p:txBody>
          <a:bodyPr/>
          <a:lstStyle>
            <a:lvl1pPr algn="l">
              <a:defRPr baseline="0"/>
            </a:lvl1pPr>
          </a:lstStyle>
          <a:p>
            <a:r>
              <a:rPr lang="ka-GE" dirty="0" smtClean="0"/>
              <a:t>სლაიდის სათაური</a:t>
            </a:r>
            <a:endParaRPr lang="en-US" dirty="0"/>
          </a:p>
        </p:txBody>
      </p:sp>
      <p:sp>
        <p:nvSpPr>
          <p:cNvPr id="3" name="Content Placeholder 2"/>
          <p:cNvSpPr>
            <a:spLocks noGrp="1"/>
          </p:cNvSpPr>
          <p:nvPr>
            <p:ph sz="half" idx="1" hasCustomPrompt="1"/>
          </p:nvPr>
        </p:nvSpPr>
        <p:spPr>
          <a:xfrm>
            <a:off x="457200" y="1214422"/>
            <a:ext cx="4038600" cy="49117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4" name="Content Placeholder 3"/>
          <p:cNvSpPr>
            <a:spLocks noGrp="1"/>
          </p:cNvSpPr>
          <p:nvPr>
            <p:ph sz="half" idx="2" hasCustomPrompt="1"/>
          </p:nvPr>
        </p:nvSpPr>
        <p:spPr>
          <a:xfrm>
            <a:off x="4648200" y="1214422"/>
            <a:ext cx="4038600" cy="49117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6" name="Footer Placeholder 5"/>
          <p:cNvSpPr>
            <a:spLocks noGrp="1"/>
          </p:cNvSpPr>
          <p:nvPr>
            <p:ph type="ftr" sz="quarter" idx="11"/>
          </p:nvPr>
        </p:nvSpPr>
        <p:spPr>
          <a:xfrm>
            <a:off x="1285852" y="6356350"/>
            <a:ext cx="5715040" cy="365125"/>
          </a:xfrm>
        </p:spPr>
        <p:txBody>
          <a:bodyPr/>
          <a:lstStyle/>
          <a:p>
            <a:r>
              <a:rPr lang="en-US" dirty="0" smtClean="0">
                <a:solidFill>
                  <a:prstClr val="black">
                    <a:tint val="75000"/>
                  </a:prstClr>
                </a:solidFill>
              </a:rPr>
              <a:t>Insert &gt; Header &amp; Footer &gt; </a:t>
            </a:r>
            <a:r>
              <a:rPr lang="ka-GE" dirty="0"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870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596" y="214290"/>
            <a:ext cx="7496204" cy="609600"/>
          </a:xfrm>
        </p:spPr>
        <p:txBody>
          <a:bodyPr/>
          <a:lstStyle>
            <a:lvl1pPr algn="l">
              <a:defRPr baseline="0"/>
            </a:lvl1pPr>
          </a:lstStyle>
          <a:p>
            <a:r>
              <a:rPr lang="ka-GE" dirty="0" smtClean="0"/>
              <a:t>სლაიდის სათაური</a:t>
            </a:r>
            <a:endParaRPr lang="en-US" dirty="0"/>
          </a:p>
        </p:txBody>
      </p:sp>
      <p:sp>
        <p:nvSpPr>
          <p:cNvPr id="3" name="Text Placeholder 2"/>
          <p:cNvSpPr>
            <a:spLocks noGrp="1"/>
          </p:cNvSpPr>
          <p:nvPr>
            <p:ph type="body" idx="1" hasCustomPrompt="1"/>
          </p:nvPr>
        </p:nvSpPr>
        <p:spPr>
          <a:xfrm>
            <a:off x="457200" y="1143000"/>
            <a:ext cx="4040188" cy="639762"/>
          </a:xfrm>
        </p:spPr>
        <p:txBody>
          <a:bodyPr anchor="b">
            <a:normAutofit/>
          </a:bodyPr>
          <a:lstStyle>
            <a:lvl1pPr marL="0" indent="0" algn="ctr">
              <a:buNone/>
              <a:defRPr sz="2400" b="1">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a-GE" dirty="0" smtClean="0"/>
              <a:t>სათაური</a:t>
            </a:r>
            <a:endParaRPr lang="en-US" dirty="0" smtClean="0"/>
          </a:p>
        </p:txBody>
      </p:sp>
      <p:sp>
        <p:nvSpPr>
          <p:cNvPr id="4" name="Content Placeholder 3"/>
          <p:cNvSpPr>
            <a:spLocks noGrp="1"/>
          </p:cNvSpPr>
          <p:nvPr>
            <p:ph sz="half" idx="2" hasCustomPrompt="1"/>
          </p:nvPr>
        </p:nvSpPr>
        <p:spPr>
          <a:xfrm>
            <a:off x="457200" y="1905000"/>
            <a:ext cx="4040188" cy="4221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5" name="Text Placeholder 4"/>
          <p:cNvSpPr>
            <a:spLocks noGrp="1"/>
          </p:cNvSpPr>
          <p:nvPr>
            <p:ph type="body" sz="quarter" idx="3" hasCustomPrompt="1"/>
          </p:nvPr>
        </p:nvSpPr>
        <p:spPr>
          <a:xfrm>
            <a:off x="4645025" y="1143000"/>
            <a:ext cx="4041775" cy="639762"/>
          </a:xfrm>
        </p:spPr>
        <p:txBody>
          <a:bodyPr anchor="b">
            <a:normAutofit/>
          </a:bodyPr>
          <a:lstStyle>
            <a:lvl1pPr marL="0" indent="0" algn="ctr">
              <a:buNone/>
              <a:defRPr sz="2400" b="1">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a-GE" dirty="0" smtClean="0"/>
              <a:t>სათაური</a:t>
            </a:r>
            <a:endParaRPr lang="en-US" dirty="0" smtClean="0"/>
          </a:p>
        </p:txBody>
      </p:sp>
      <p:sp>
        <p:nvSpPr>
          <p:cNvPr id="6" name="Content Placeholder 5"/>
          <p:cNvSpPr>
            <a:spLocks noGrp="1"/>
          </p:cNvSpPr>
          <p:nvPr>
            <p:ph sz="quarter" idx="4" hasCustomPrompt="1"/>
          </p:nvPr>
        </p:nvSpPr>
        <p:spPr>
          <a:xfrm>
            <a:off x="4645025" y="1905000"/>
            <a:ext cx="4041775" cy="4221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8" name="Footer Placeholder 7"/>
          <p:cNvSpPr>
            <a:spLocks noGrp="1"/>
          </p:cNvSpPr>
          <p:nvPr>
            <p:ph type="ftr" sz="quarter" idx="11"/>
          </p:nvPr>
        </p:nvSpPr>
        <p:spPr>
          <a:xfrm>
            <a:off x="1285852" y="6356350"/>
            <a:ext cx="5191148" cy="365125"/>
          </a:xfrm>
        </p:spPr>
        <p:txBody>
          <a:bodyPr/>
          <a:lstStyle/>
          <a:p>
            <a:r>
              <a:rPr lang="en-US" dirty="0" smtClean="0">
                <a:solidFill>
                  <a:prstClr val="black">
                    <a:tint val="75000"/>
                  </a:prstClr>
                </a:solidFill>
              </a:rPr>
              <a:t>Insert &gt; Header &amp; Footer &gt; </a:t>
            </a:r>
            <a:r>
              <a:rPr lang="ka-GE" dirty="0"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6216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ka-GE" dirty="0" smtClean="0"/>
              <a:t>სლაიდის სათაური</a:t>
            </a:r>
            <a:endParaRPr lang="en-US" dirty="0"/>
          </a:p>
        </p:txBody>
      </p:sp>
      <p:sp>
        <p:nvSpPr>
          <p:cNvPr id="4" name="Footer Placeholder 3"/>
          <p:cNvSpPr>
            <a:spLocks noGrp="1"/>
          </p:cNvSpPr>
          <p:nvPr>
            <p:ph type="ftr" sz="quarter" idx="11"/>
          </p:nvPr>
        </p:nvSpPr>
        <p:spPr>
          <a:xfrm>
            <a:off x="1285852" y="6356350"/>
            <a:ext cx="5114948" cy="365125"/>
          </a:xfrm>
        </p:spPr>
        <p:txBody>
          <a:bodyPr/>
          <a:lstStyle/>
          <a:p>
            <a:r>
              <a:rPr lang="en-US" dirty="0" smtClean="0">
                <a:solidFill>
                  <a:prstClr val="black">
                    <a:tint val="75000"/>
                  </a:prstClr>
                </a:solidFill>
              </a:rPr>
              <a:t>Insert &gt; Header &amp; Footer &gt; </a:t>
            </a:r>
            <a:r>
              <a:rPr lang="ka-GE" dirty="0"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856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285852" y="6356350"/>
            <a:ext cx="5191148" cy="365125"/>
          </a:xfrm>
        </p:spPr>
        <p:txBody>
          <a:bodyPr/>
          <a:lstStyle/>
          <a:p>
            <a:r>
              <a:rPr lang="en-US" dirty="0" smtClean="0">
                <a:solidFill>
                  <a:prstClr val="black">
                    <a:tint val="75000"/>
                  </a:prstClr>
                </a:solidFill>
              </a:rPr>
              <a:t>Insert &gt; Header &amp; Footer &gt; </a:t>
            </a:r>
            <a:r>
              <a:rPr lang="ka-GE" dirty="0"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138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solidFill>
                  <a:srgbClr val="33373D"/>
                </a:solidFill>
              </a:defRPr>
            </a:lvl1pPr>
          </a:lstStyle>
          <a:p>
            <a:r>
              <a:rPr lang="ka-GE" dirty="0" smtClean="0"/>
              <a:t>ტექსტი</a:t>
            </a:r>
            <a:endParaRPr lang="en-US" dirty="0"/>
          </a:p>
        </p:txBody>
      </p:sp>
      <p:sp>
        <p:nvSpPr>
          <p:cNvPr id="3" name="Text Placeholder 2"/>
          <p:cNvSpPr>
            <a:spLocks noGrp="1"/>
          </p:cNvSpPr>
          <p:nvPr>
            <p:ph type="body" idx="1" hasCustomPrompt="1"/>
          </p:nvPr>
        </p:nvSpPr>
        <p:spPr>
          <a:xfrm>
            <a:off x="722313" y="3505200"/>
            <a:ext cx="7772400" cy="901700"/>
          </a:xfrm>
        </p:spPr>
        <p:txBody>
          <a:bodyPr anchor="b"/>
          <a:lstStyle>
            <a:lvl1pPr marL="0" indent="0">
              <a:buNone/>
              <a:defRPr sz="2000">
                <a:solidFill>
                  <a:srgbClr val="33373D"/>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a-GE" dirty="0" smtClean="0"/>
              <a:t>ტექსტი</a:t>
            </a:r>
            <a:endParaRPr lang="en-US" dirty="0" smtClean="0"/>
          </a:p>
        </p:txBody>
      </p:sp>
      <p:sp>
        <p:nvSpPr>
          <p:cNvPr id="5" name="Footer Placeholder 4"/>
          <p:cNvSpPr>
            <a:spLocks noGrp="1"/>
          </p:cNvSpPr>
          <p:nvPr>
            <p:ph type="ftr" sz="quarter" idx="11"/>
          </p:nvPr>
        </p:nvSpPr>
        <p:spPr>
          <a:xfrm>
            <a:off x="228600" y="6356350"/>
            <a:ext cx="2895600" cy="365125"/>
          </a:xfrm>
        </p:spPr>
        <p:txBody>
          <a:bodyPr/>
          <a:lstStyle>
            <a:lvl1pPr>
              <a:defRPr>
                <a:solidFill>
                  <a:srgbClr val="33373D"/>
                </a:solidFill>
              </a:defRPr>
            </a:lvl1pPr>
          </a:lstStyle>
          <a:p>
            <a:r>
              <a:rPr lang="en-US" dirty="0" smtClean="0"/>
              <a:t>Insert &gt; Header &amp; Footer &gt; </a:t>
            </a:r>
            <a:r>
              <a:rPr lang="ka-GE" dirty="0" smtClean="0"/>
              <a:t>შეიყვანეთ პრეზენტაციის სათაური</a:t>
            </a:r>
            <a:endParaRPr lang="en-US" dirty="0"/>
          </a:p>
        </p:txBody>
      </p:sp>
      <p:sp>
        <p:nvSpPr>
          <p:cNvPr id="6" name="Slide Number Placeholder 5"/>
          <p:cNvSpPr>
            <a:spLocks noGrp="1"/>
          </p:cNvSpPr>
          <p:nvPr>
            <p:ph type="sldNum" sz="quarter" idx="12"/>
          </p:nvPr>
        </p:nvSpPr>
        <p:spPr>
          <a:xfrm>
            <a:off x="6781800" y="6356350"/>
            <a:ext cx="2133600" cy="365125"/>
          </a:xfrm>
        </p:spPr>
        <p:txBody>
          <a:bodyPr/>
          <a:lstStyle>
            <a:lvl1pPr>
              <a:defRPr>
                <a:solidFill>
                  <a:srgbClr val="33373D"/>
                </a:solidFill>
              </a:defRPr>
            </a:lvl1pPr>
          </a:lstStyle>
          <a:p>
            <a:fld id="{7167321A-C667-4314-BCF5-A4F5B6D91B69}"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75050" y="1214422"/>
            <a:ext cx="5111750" cy="49117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a-GE" dirty="0" smtClean="0"/>
              <a:t>ტექსტი</a:t>
            </a:r>
            <a:endParaRPr lang="en-US" dirty="0" smtClean="0"/>
          </a:p>
          <a:p>
            <a:pPr lvl="1"/>
            <a:r>
              <a:rPr lang="ka-GE" dirty="0" smtClean="0"/>
              <a:t>მეორე დონე</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4" name="Text Placeholder 3"/>
          <p:cNvSpPr>
            <a:spLocks noGrp="1"/>
          </p:cNvSpPr>
          <p:nvPr>
            <p:ph type="body" sz="half" idx="2" hasCustomPrompt="1"/>
          </p:nvPr>
        </p:nvSpPr>
        <p:spPr>
          <a:xfrm>
            <a:off x="457200" y="1214422"/>
            <a:ext cx="3008313" cy="491174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a-GE" dirty="0" smtClean="0"/>
              <a:t>ტექსტი</a:t>
            </a:r>
            <a:endParaRPr lang="en-US" dirty="0" smtClean="0"/>
          </a:p>
        </p:txBody>
      </p:sp>
      <p:sp>
        <p:nvSpPr>
          <p:cNvPr id="6" name="Footer Placeholder 5"/>
          <p:cNvSpPr>
            <a:spLocks noGrp="1"/>
          </p:cNvSpPr>
          <p:nvPr>
            <p:ph type="ftr" sz="quarter" idx="11"/>
          </p:nvPr>
        </p:nvSpPr>
        <p:spPr>
          <a:xfrm>
            <a:off x="1285852" y="6356350"/>
            <a:ext cx="5191148" cy="365125"/>
          </a:xfrm>
        </p:spPr>
        <p:txBody>
          <a:bodyPr/>
          <a:lstStyle/>
          <a:p>
            <a:r>
              <a:rPr lang="en-US" dirty="0" smtClean="0">
                <a:solidFill>
                  <a:prstClr val="black">
                    <a:tint val="75000"/>
                  </a:prstClr>
                </a:solidFill>
              </a:rPr>
              <a:t>Insert &gt; Header &amp; Footer &gt; </a:t>
            </a:r>
            <a:r>
              <a:rPr lang="ka-GE" dirty="0"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
        <p:nvSpPr>
          <p:cNvPr id="8" name="Title 1"/>
          <p:cNvSpPr>
            <a:spLocks noGrp="1"/>
          </p:cNvSpPr>
          <p:nvPr>
            <p:ph type="title" hasCustomPrompt="1"/>
          </p:nvPr>
        </p:nvSpPr>
        <p:spPr>
          <a:xfrm>
            <a:off x="428596" y="152400"/>
            <a:ext cx="7496204" cy="609600"/>
          </a:xfrm>
        </p:spPr>
        <p:txBody>
          <a:bodyPr/>
          <a:lstStyle>
            <a:lvl1pPr algn="l">
              <a:defRPr/>
            </a:lvl1pPr>
          </a:lstStyle>
          <a:p>
            <a:r>
              <a:rPr lang="ka-GE" dirty="0" smtClean="0"/>
              <a:t>სლაიდის სათაური</a:t>
            </a:r>
            <a:endParaRPr lang="en-US" dirty="0"/>
          </a:p>
        </p:txBody>
      </p:sp>
    </p:spTree>
    <p:extLst>
      <p:ext uri="{BB962C8B-B14F-4D97-AF65-F5344CB8AC3E}">
        <p14:creationId xmlns:p14="http://schemas.microsoft.com/office/powerpoint/2010/main" val="3247097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52600" y="195262"/>
            <a:ext cx="5486400" cy="566738"/>
          </a:xfrm>
        </p:spPr>
        <p:txBody>
          <a:bodyPr anchor="b"/>
          <a:lstStyle>
            <a:lvl1pPr algn="l">
              <a:defRPr sz="2000" b="1"/>
            </a:lvl1pPr>
          </a:lstStyle>
          <a:p>
            <a:r>
              <a:rPr lang="ka-GE" dirty="0" smtClean="0"/>
              <a:t>სურათის სატაური</a:t>
            </a:r>
            <a:endParaRPr lang="en-US" dirty="0"/>
          </a:p>
        </p:txBody>
      </p:sp>
      <p:sp>
        <p:nvSpPr>
          <p:cNvPr id="3" name="Picture Placeholder 2"/>
          <p:cNvSpPr>
            <a:spLocks noGrp="1"/>
          </p:cNvSpPr>
          <p:nvPr>
            <p:ph type="pic" idx="1" hasCustomPrompt="1"/>
          </p:nvPr>
        </p:nvSpPr>
        <p:spPr>
          <a:xfrm>
            <a:off x="1792288" y="1285860"/>
            <a:ext cx="5486400" cy="36671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a-GE" dirty="0" smtClean="0"/>
              <a:t>სურათი</a:t>
            </a:r>
            <a:endParaRPr lang="en-US" dirty="0"/>
          </a:p>
        </p:txBody>
      </p:sp>
      <p:sp>
        <p:nvSpPr>
          <p:cNvPr id="4" name="Text Placeholder 3"/>
          <p:cNvSpPr>
            <a:spLocks noGrp="1"/>
          </p:cNvSpPr>
          <p:nvPr>
            <p:ph type="body" sz="half" idx="2" hasCustomPrompt="1"/>
          </p:nvPr>
        </p:nvSpPr>
        <p:spPr>
          <a:xfrm>
            <a:off x="1792288" y="5029200"/>
            <a:ext cx="5486400" cy="1143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a-GE" dirty="0" smtClean="0"/>
              <a:t>სურათის კომენტარი</a:t>
            </a:r>
            <a:endParaRPr lang="en-US" dirty="0" smtClean="0"/>
          </a:p>
        </p:txBody>
      </p:sp>
      <p:sp>
        <p:nvSpPr>
          <p:cNvPr id="6" name="Footer Placeholder 5"/>
          <p:cNvSpPr>
            <a:spLocks noGrp="1"/>
          </p:cNvSpPr>
          <p:nvPr>
            <p:ph type="ftr" sz="quarter" idx="11"/>
          </p:nvPr>
        </p:nvSpPr>
        <p:spPr>
          <a:xfrm>
            <a:off x="1285852" y="6356350"/>
            <a:ext cx="5114948" cy="365125"/>
          </a:xfrm>
        </p:spPr>
        <p:txBody>
          <a:bodyPr/>
          <a:lstStyle/>
          <a:p>
            <a:r>
              <a:rPr lang="en-US" smtClean="0">
                <a:solidFill>
                  <a:prstClr val="black">
                    <a:tint val="75000"/>
                  </a:prstClr>
                </a:solidFill>
              </a:rPr>
              <a:t>Insert &gt; Header &amp; Footer &gt; </a:t>
            </a:r>
            <a:r>
              <a:rPr lang="ka-GE" smtClean="0">
                <a:solidFill>
                  <a:prstClr val="black">
                    <a:tint val="75000"/>
                  </a:prstClr>
                </a:solidFill>
              </a:rPr>
              <a:t>შეიყვანეთ პრეზენტაციის სათაური</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605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596" y="214290"/>
            <a:ext cx="7496204" cy="609600"/>
          </a:xfrm>
        </p:spPr>
        <p:txBody>
          <a:bodyPr/>
          <a:lstStyle>
            <a:lvl1pPr algn="l">
              <a:defRPr/>
            </a:lvl1pPr>
          </a:lstStyle>
          <a:p>
            <a:r>
              <a:rPr lang="ka-GE" dirty="0" smtClean="0"/>
              <a:t>სლაიდის სათაური</a:t>
            </a:r>
            <a:endParaRPr lang="en-US" dirty="0"/>
          </a:p>
        </p:txBody>
      </p:sp>
      <p:sp>
        <p:nvSpPr>
          <p:cNvPr id="3" name="Vertical Text Placeholder 2"/>
          <p:cNvSpPr>
            <a:spLocks noGrp="1"/>
          </p:cNvSpPr>
          <p:nvPr>
            <p:ph type="body" orient="vert" idx="1" hasCustomPrompt="1"/>
          </p:nvPr>
        </p:nvSpPr>
        <p:spPr/>
        <p:txBody>
          <a:bodyPr vert="eaVert"/>
          <a:lstStyle/>
          <a:p>
            <a:pPr lvl="0"/>
            <a:r>
              <a:rPr lang="ka-GE" dirty="0" smtClean="0"/>
              <a:t>ტექსტი</a:t>
            </a:r>
            <a:endParaRPr lang="en-US" dirty="0" smtClean="0"/>
          </a:p>
          <a:p>
            <a:pPr lvl="1"/>
            <a:r>
              <a:rPr lang="ka-GE" dirty="0" smtClean="0"/>
              <a:t>მეორე დონე</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5" name="Footer Placeholder 4"/>
          <p:cNvSpPr>
            <a:spLocks noGrp="1"/>
          </p:cNvSpPr>
          <p:nvPr>
            <p:ph type="ftr" sz="quarter" idx="11"/>
          </p:nvPr>
        </p:nvSpPr>
        <p:spPr>
          <a:xfrm>
            <a:off x="1285852" y="6356350"/>
            <a:ext cx="5191148" cy="365125"/>
          </a:xfrm>
        </p:spPr>
        <p:txBody>
          <a:bodyPr/>
          <a:lstStyle/>
          <a:p>
            <a:r>
              <a:rPr lang="en-US" dirty="0" smtClean="0">
                <a:solidFill>
                  <a:prstClr val="black">
                    <a:tint val="75000"/>
                  </a:prstClr>
                </a:solidFill>
              </a:rPr>
              <a:t>Insert &gt; Header &amp; Footer &gt; </a:t>
            </a:r>
            <a:r>
              <a:rPr lang="ka-GE" dirty="0"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817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1214422"/>
            <a:ext cx="2057400" cy="4911741"/>
          </a:xfrm>
        </p:spPr>
        <p:txBody>
          <a:bodyPr vert="eaVert"/>
          <a:lstStyle>
            <a:lvl1pPr>
              <a:defRPr/>
            </a:lvl1pPr>
          </a:lstStyle>
          <a:p>
            <a:r>
              <a:rPr lang="ka-GE" dirty="0" smtClean="0"/>
              <a:t>სლაიდის სატაური</a:t>
            </a:r>
            <a:endParaRPr lang="en-US" dirty="0"/>
          </a:p>
        </p:txBody>
      </p:sp>
      <p:sp>
        <p:nvSpPr>
          <p:cNvPr id="3" name="Vertical Text Placeholder 2"/>
          <p:cNvSpPr>
            <a:spLocks noGrp="1"/>
          </p:cNvSpPr>
          <p:nvPr>
            <p:ph type="body" orient="vert" idx="1" hasCustomPrompt="1"/>
          </p:nvPr>
        </p:nvSpPr>
        <p:spPr>
          <a:xfrm>
            <a:off x="457200" y="1214422"/>
            <a:ext cx="6019800" cy="4911741"/>
          </a:xfrm>
        </p:spPr>
        <p:txBody>
          <a:bodyPr vert="eaVert"/>
          <a:lstStyle/>
          <a:p>
            <a:pPr lvl="0"/>
            <a:r>
              <a:rPr lang="ka-GE" dirty="0" smtClean="0"/>
              <a:t>ტექსტი</a:t>
            </a:r>
            <a:endParaRPr lang="en-US" dirty="0" smtClean="0"/>
          </a:p>
          <a:p>
            <a:pPr lvl="1"/>
            <a:r>
              <a:rPr lang="ka-GE" dirty="0" smtClean="0"/>
              <a:t>მეორე დონე</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5" name="Footer Placeholder 4"/>
          <p:cNvSpPr>
            <a:spLocks noGrp="1"/>
          </p:cNvSpPr>
          <p:nvPr>
            <p:ph type="ftr" sz="quarter" idx="11"/>
          </p:nvPr>
        </p:nvSpPr>
        <p:spPr>
          <a:xfrm>
            <a:off x="1285852" y="6356350"/>
            <a:ext cx="5191148" cy="365125"/>
          </a:xfrm>
        </p:spPr>
        <p:txBody>
          <a:bodyPr/>
          <a:lstStyle/>
          <a:p>
            <a:r>
              <a:rPr lang="en-US" dirty="0" smtClean="0">
                <a:solidFill>
                  <a:prstClr val="black">
                    <a:tint val="75000"/>
                  </a:prstClr>
                </a:solidFill>
              </a:rPr>
              <a:t>Insert &gt; Header &amp; Footer &gt; </a:t>
            </a:r>
            <a:r>
              <a:rPr lang="ka-GE" dirty="0"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96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596" y="214290"/>
            <a:ext cx="7496204" cy="609600"/>
          </a:xfrm>
        </p:spPr>
        <p:txBody>
          <a:bodyPr/>
          <a:lstStyle>
            <a:lvl1pPr algn="l">
              <a:defRPr baseline="0"/>
            </a:lvl1pPr>
          </a:lstStyle>
          <a:p>
            <a:r>
              <a:rPr lang="ka-GE" dirty="0" smtClean="0"/>
              <a:t>სლაიდის სათაური</a:t>
            </a:r>
            <a:endParaRPr lang="en-US" dirty="0"/>
          </a:p>
        </p:txBody>
      </p:sp>
      <p:sp>
        <p:nvSpPr>
          <p:cNvPr id="3" name="Content Placeholder 2"/>
          <p:cNvSpPr>
            <a:spLocks noGrp="1"/>
          </p:cNvSpPr>
          <p:nvPr>
            <p:ph sz="half" idx="1" hasCustomPrompt="1"/>
          </p:nvPr>
        </p:nvSpPr>
        <p:spPr>
          <a:xfrm>
            <a:off x="457200" y="1214422"/>
            <a:ext cx="4038600" cy="49117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4" name="Content Placeholder 3"/>
          <p:cNvSpPr>
            <a:spLocks noGrp="1"/>
          </p:cNvSpPr>
          <p:nvPr>
            <p:ph sz="half" idx="2" hasCustomPrompt="1"/>
          </p:nvPr>
        </p:nvSpPr>
        <p:spPr>
          <a:xfrm>
            <a:off x="4648200" y="1214422"/>
            <a:ext cx="4038600" cy="49117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6" name="Footer Placeholder 5"/>
          <p:cNvSpPr>
            <a:spLocks noGrp="1"/>
          </p:cNvSpPr>
          <p:nvPr>
            <p:ph type="ftr" sz="quarter" idx="11"/>
          </p:nvPr>
        </p:nvSpPr>
        <p:spPr>
          <a:xfrm>
            <a:off x="1285852" y="6356350"/>
            <a:ext cx="5715040" cy="365125"/>
          </a:xfrm>
        </p:spPr>
        <p:txBody>
          <a:bodyPr/>
          <a:lstStyle/>
          <a:p>
            <a:r>
              <a:rPr lang="en-US" dirty="0" smtClean="0"/>
              <a:t>Insert &gt; Header &amp; Footer &gt; </a:t>
            </a:r>
            <a:r>
              <a:rPr lang="ka-GE" dirty="0" smtClean="0"/>
              <a:t>შეიყვანეთ პრეზენტაციის სათაური</a:t>
            </a:r>
            <a:endParaRPr lang="en-US" dirty="0"/>
          </a:p>
        </p:txBody>
      </p:sp>
      <p:sp>
        <p:nvSpPr>
          <p:cNvPr id="7" name="Slide Number Placeholder 6"/>
          <p:cNvSpPr>
            <a:spLocks noGrp="1"/>
          </p:cNvSpPr>
          <p:nvPr>
            <p:ph type="sldNum" sz="quarter" idx="12"/>
          </p:nvPr>
        </p:nvSpPr>
        <p:spPr/>
        <p:txBody>
          <a:bodyPr/>
          <a:lstStyle/>
          <a:p>
            <a:fld id="{7167321A-C667-4314-BCF5-A4F5B6D91B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596" y="214290"/>
            <a:ext cx="7496204" cy="609600"/>
          </a:xfrm>
        </p:spPr>
        <p:txBody>
          <a:bodyPr/>
          <a:lstStyle>
            <a:lvl1pPr algn="l">
              <a:defRPr baseline="0"/>
            </a:lvl1pPr>
          </a:lstStyle>
          <a:p>
            <a:r>
              <a:rPr lang="ka-GE" dirty="0" smtClean="0"/>
              <a:t>სლაიდის სათაური</a:t>
            </a:r>
            <a:endParaRPr lang="en-US" dirty="0"/>
          </a:p>
        </p:txBody>
      </p:sp>
      <p:sp>
        <p:nvSpPr>
          <p:cNvPr id="3" name="Text Placeholder 2"/>
          <p:cNvSpPr>
            <a:spLocks noGrp="1"/>
          </p:cNvSpPr>
          <p:nvPr>
            <p:ph type="body" idx="1" hasCustomPrompt="1"/>
          </p:nvPr>
        </p:nvSpPr>
        <p:spPr>
          <a:xfrm>
            <a:off x="457200" y="1143000"/>
            <a:ext cx="4040188" cy="639762"/>
          </a:xfrm>
        </p:spPr>
        <p:txBody>
          <a:bodyPr anchor="b">
            <a:normAutofit/>
          </a:bodyPr>
          <a:lstStyle>
            <a:lvl1pPr marL="0" indent="0" algn="ctr">
              <a:buNone/>
              <a:defRPr sz="2400" b="1">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a-GE" dirty="0" smtClean="0"/>
              <a:t>სათაური</a:t>
            </a:r>
            <a:endParaRPr lang="en-US" dirty="0" smtClean="0"/>
          </a:p>
        </p:txBody>
      </p:sp>
      <p:sp>
        <p:nvSpPr>
          <p:cNvPr id="4" name="Content Placeholder 3"/>
          <p:cNvSpPr>
            <a:spLocks noGrp="1"/>
          </p:cNvSpPr>
          <p:nvPr>
            <p:ph sz="half" idx="2" hasCustomPrompt="1"/>
          </p:nvPr>
        </p:nvSpPr>
        <p:spPr>
          <a:xfrm>
            <a:off x="457200" y="1905000"/>
            <a:ext cx="4040188" cy="4221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5" name="Text Placeholder 4"/>
          <p:cNvSpPr>
            <a:spLocks noGrp="1"/>
          </p:cNvSpPr>
          <p:nvPr>
            <p:ph type="body" sz="quarter" idx="3" hasCustomPrompt="1"/>
          </p:nvPr>
        </p:nvSpPr>
        <p:spPr>
          <a:xfrm>
            <a:off x="4645025" y="1143000"/>
            <a:ext cx="4041775" cy="639762"/>
          </a:xfrm>
        </p:spPr>
        <p:txBody>
          <a:bodyPr anchor="b">
            <a:normAutofit/>
          </a:bodyPr>
          <a:lstStyle>
            <a:lvl1pPr marL="0" indent="0" algn="ctr">
              <a:buNone/>
              <a:defRPr sz="2400" b="1">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a-GE" dirty="0" smtClean="0"/>
              <a:t>სათაური</a:t>
            </a:r>
            <a:endParaRPr lang="en-US" dirty="0" smtClean="0"/>
          </a:p>
        </p:txBody>
      </p:sp>
      <p:sp>
        <p:nvSpPr>
          <p:cNvPr id="6" name="Content Placeholder 5"/>
          <p:cNvSpPr>
            <a:spLocks noGrp="1"/>
          </p:cNvSpPr>
          <p:nvPr>
            <p:ph sz="quarter" idx="4" hasCustomPrompt="1"/>
          </p:nvPr>
        </p:nvSpPr>
        <p:spPr>
          <a:xfrm>
            <a:off x="4645025" y="1905000"/>
            <a:ext cx="4041775" cy="4221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8" name="Footer Placeholder 7"/>
          <p:cNvSpPr>
            <a:spLocks noGrp="1"/>
          </p:cNvSpPr>
          <p:nvPr>
            <p:ph type="ftr" sz="quarter" idx="11"/>
          </p:nvPr>
        </p:nvSpPr>
        <p:spPr>
          <a:xfrm>
            <a:off x="1285852" y="6356350"/>
            <a:ext cx="5191148" cy="365125"/>
          </a:xfrm>
        </p:spPr>
        <p:txBody>
          <a:bodyPr/>
          <a:lstStyle/>
          <a:p>
            <a:r>
              <a:rPr lang="en-US" dirty="0" smtClean="0"/>
              <a:t>Insert &gt; Header &amp; Footer &gt; </a:t>
            </a:r>
            <a:r>
              <a:rPr lang="ka-GE" dirty="0" smtClean="0"/>
              <a:t>შეიყვანეთ პრეზენტაციის სათაური</a:t>
            </a:r>
            <a:endParaRPr lang="en-US" dirty="0"/>
          </a:p>
        </p:txBody>
      </p:sp>
      <p:sp>
        <p:nvSpPr>
          <p:cNvPr id="9" name="Slide Number Placeholder 8"/>
          <p:cNvSpPr>
            <a:spLocks noGrp="1"/>
          </p:cNvSpPr>
          <p:nvPr>
            <p:ph type="sldNum" sz="quarter" idx="12"/>
          </p:nvPr>
        </p:nvSpPr>
        <p:spPr/>
        <p:txBody>
          <a:bodyPr/>
          <a:lstStyle/>
          <a:p>
            <a:fld id="{7167321A-C667-4314-BCF5-A4F5B6D91B6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ka-GE" dirty="0" smtClean="0"/>
              <a:t>სლაიდის სათაური</a:t>
            </a:r>
            <a:endParaRPr lang="en-US" dirty="0"/>
          </a:p>
        </p:txBody>
      </p:sp>
      <p:sp>
        <p:nvSpPr>
          <p:cNvPr id="4" name="Footer Placeholder 3"/>
          <p:cNvSpPr>
            <a:spLocks noGrp="1"/>
          </p:cNvSpPr>
          <p:nvPr>
            <p:ph type="ftr" sz="quarter" idx="11"/>
          </p:nvPr>
        </p:nvSpPr>
        <p:spPr>
          <a:xfrm>
            <a:off x="1285852" y="6356350"/>
            <a:ext cx="5114948" cy="365125"/>
          </a:xfrm>
        </p:spPr>
        <p:txBody>
          <a:bodyPr/>
          <a:lstStyle/>
          <a:p>
            <a:r>
              <a:rPr lang="en-US" dirty="0" smtClean="0"/>
              <a:t>Insert &gt; Header &amp; Footer &gt; </a:t>
            </a:r>
            <a:r>
              <a:rPr lang="ka-GE" dirty="0" smtClean="0"/>
              <a:t>შეიყვანეთ პრეზენტაციის სათაური</a:t>
            </a:r>
            <a:endParaRPr lang="en-US" dirty="0"/>
          </a:p>
        </p:txBody>
      </p:sp>
      <p:sp>
        <p:nvSpPr>
          <p:cNvPr id="5" name="Slide Number Placeholder 4"/>
          <p:cNvSpPr>
            <a:spLocks noGrp="1"/>
          </p:cNvSpPr>
          <p:nvPr>
            <p:ph type="sldNum" sz="quarter" idx="12"/>
          </p:nvPr>
        </p:nvSpPr>
        <p:spPr/>
        <p:txBody>
          <a:bodyPr/>
          <a:lstStyle/>
          <a:p>
            <a:fld id="{7167321A-C667-4314-BCF5-A4F5B6D91B6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285852" y="6356350"/>
            <a:ext cx="5191148" cy="365125"/>
          </a:xfrm>
        </p:spPr>
        <p:txBody>
          <a:bodyPr/>
          <a:lstStyle/>
          <a:p>
            <a:r>
              <a:rPr lang="en-US" dirty="0" smtClean="0"/>
              <a:t>Insert &gt; Header &amp; Footer &gt; </a:t>
            </a:r>
            <a:r>
              <a:rPr lang="ka-GE" dirty="0" smtClean="0"/>
              <a:t>შეიყვანეთ პრეზენტაციის სათაური</a:t>
            </a:r>
            <a:endParaRPr lang="en-US" dirty="0"/>
          </a:p>
        </p:txBody>
      </p:sp>
      <p:sp>
        <p:nvSpPr>
          <p:cNvPr id="4" name="Slide Number Placeholder 3"/>
          <p:cNvSpPr>
            <a:spLocks noGrp="1"/>
          </p:cNvSpPr>
          <p:nvPr>
            <p:ph type="sldNum" sz="quarter" idx="12"/>
          </p:nvPr>
        </p:nvSpPr>
        <p:spPr/>
        <p:txBody>
          <a:bodyPr/>
          <a:lstStyle/>
          <a:p>
            <a:fld id="{7167321A-C667-4314-BCF5-A4F5B6D91B6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75050" y="1214422"/>
            <a:ext cx="5111750" cy="49117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a-GE" dirty="0" smtClean="0"/>
              <a:t>ტექსტი</a:t>
            </a:r>
            <a:endParaRPr lang="en-US" dirty="0" smtClean="0"/>
          </a:p>
          <a:p>
            <a:pPr lvl="1"/>
            <a:r>
              <a:rPr lang="ka-GE" dirty="0" smtClean="0"/>
              <a:t>მეორე დონე</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4" name="Text Placeholder 3"/>
          <p:cNvSpPr>
            <a:spLocks noGrp="1"/>
          </p:cNvSpPr>
          <p:nvPr>
            <p:ph type="body" sz="half" idx="2" hasCustomPrompt="1"/>
          </p:nvPr>
        </p:nvSpPr>
        <p:spPr>
          <a:xfrm>
            <a:off x="457200" y="1214422"/>
            <a:ext cx="3008313" cy="491174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a-GE" dirty="0" smtClean="0"/>
              <a:t>ტექსტი</a:t>
            </a:r>
            <a:endParaRPr lang="en-US" dirty="0" smtClean="0"/>
          </a:p>
        </p:txBody>
      </p:sp>
      <p:sp>
        <p:nvSpPr>
          <p:cNvPr id="6" name="Footer Placeholder 5"/>
          <p:cNvSpPr>
            <a:spLocks noGrp="1"/>
          </p:cNvSpPr>
          <p:nvPr>
            <p:ph type="ftr" sz="quarter" idx="11"/>
          </p:nvPr>
        </p:nvSpPr>
        <p:spPr>
          <a:xfrm>
            <a:off x="1285852" y="6356350"/>
            <a:ext cx="5191148" cy="365125"/>
          </a:xfrm>
        </p:spPr>
        <p:txBody>
          <a:bodyPr/>
          <a:lstStyle/>
          <a:p>
            <a:r>
              <a:rPr lang="en-US" dirty="0" smtClean="0"/>
              <a:t>Insert &gt; Header &amp; Footer &gt; </a:t>
            </a:r>
            <a:r>
              <a:rPr lang="ka-GE" dirty="0" smtClean="0"/>
              <a:t>შეიყვანეთ პრეზენტაციის სათაური</a:t>
            </a:r>
            <a:endParaRPr lang="en-US" dirty="0"/>
          </a:p>
        </p:txBody>
      </p:sp>
      <p:sp>
        <p:nvSpPr>
          <p:cNvPr id="7" name="Slide Number Placeholder 6"/>
          <p:cNvSpPr>
            <a:spLocks noGrp="1"/>
          </p:cNvSpPr>
          <p:nvPr>
            <p:ph type="sldNum" sz="quarter" idx="12"/>
          </p:nvPr>
        </p:nvSpPr>
        <p:spPr/>
        <p:txBody>
          <a:bodyPr/>
          <a:lstStyle/>
          <a:p>
            <a:fld id="{7167321A-C667-4314-BCF5-A4F5B6D91B69}" type="slidenum">
              <a:rPr lang="en-US" smtClean="0"/>
              <a:pPr/>
              <a:t>‹#›</a:t>
            </a:fld>
            <a:endParaRPr lang="en-US"/>
          </a:p>
        </p:txBody>
      </p:sp>
      <p:sp>
        <p:nvSpPr>
          <p:cNvPr id="8" name="Title 1"/>
          <p:cNvSpPr>
            <a:spLocks noGrp="1"/>
          </p:cNvSpPr>
          <p:nvPr>
            <p:ph type="title" hasCustomPrompt="1"/>
          </p:nvPr>
        </p:nvSpPr>
        <p:spPr>
          <a:xfrm>
            <a:off x="428596" y="152400"/>
            <a:ext cx="7496204" cy="609600"/>
          </a:xfrm>
        </p:spPr>
        <p:txBody>
          <a:bodyPr/>
          <a:lstStyle>
            <a:lvl1pPr algn="l">
              <a:defRPr/>
            </a:lvl1pPr>
          </a:lstStyle>
          <a:p>
            <a:r>
              <a:rPr lang="ka-GE" dirty="0" smtClean="0"/>
              <a:t>სლაიდის სათაური</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52600" y="195262"/>
            <a:ext cx="5486400" cy="566738"/>
          </a:xfrm>
        </p:spPr>
        <p:txBody>
          <a:bodyPr anchor="b"/>
          <a:lstStyle>
            <a:lvl1pPr algn="l">
              <a:defRPr sz="2000" b="1"/>
            </a:lvl1pPr>
          </a:lstStyle>
          <a:p>
            <a:r>
              <a:rPr lang="ka-GE" dirty="0" smtClean="0"/>
              <a:t>სურათის სატაური</a:t>
            </a:r>
            <a:endParaRPr lang="en-US" dirty="0"/>
          </a:p>
        </p:txBody>
      </p:sp>
      <p:sp>
        <p:nvSpPr>
          <p:cNvPr id="3" name="Picture Placeholder 2"/>
          <p:cNvSpPr>
            <a:spLocks noGrp="1"/>
          </p:cNvSpPr>
          <p:nvPr>
            <p:ph type="pic" idx="1" hasCustomPrompt="1"/>
          </p:nvPr>
        </p:nvSpPr>
        <p:spPr>
          <a:xfrm>
            <a:off x="1792288" y="1285860"/>
            <a:ext cx="5486400" cy="36671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a-GE" dirty="0" smtClean="0"/>
              <a:t>სურათი</a:t>
            </a:r>
            <a:endParaRPr lang="en-US" dirty="0"/>
          </a:p>
        </p:txBody>
      </p:sp>
      <p:sp>
        <p:nvSpPr>
          <p:cNvPr id="4" name="Text Placeholder 3"/>
          <p:cNvSpPr>
            <a:spLocks noGrp="1"/>
          </p:cNvSpPr>
          <p:nvPr>
            <p:ph type="body" sz="half" idx="2" hasCustomPrompt="1"/>
          </p:nvPr>
        </p:nvSpPr>
        <p:spPr>
          <a:xfrm>
            <a:off x="1792288" y="5029200"/>
            <a:ext cx="5486400" cy="1143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a-GE" dirty="0" smtClean="0"/>
              <a:t>სურათის კომენტარი</a:t>
            </a:r>
            <a:endParaRPr lang="en-US" dirty="0" smtClean="0"/>
          </a:p>
        </p:txBody>
      </p:sp>
      <p:sp>
        <p:nvSpPr>
          <p:cNvPr id="6" name="Footer Placeholder 5"/>
          <p:cNvSpPr>
            <a:spLocks noGrp="1"/>
          </p:cNvSpPr>
          <p:nvPr>
            <p:ph type="ftr" sz="quarter" idx="11"/>
          </p:nvPr>
        </p:nvSpPr>
        <p:spPr>
          <a:xfrm>
            <a:off x="1285852" y="6356350"/>
            <a:ext cx="5114948" cy="365125"/>
          </a:xfrm>
        </p:spPr>
        <p:txBody>
          <a:bodyPr/>
          <a:lstStyle/>
          <a:p>
            <a:r>
              <a:rPr lang="en-US" smtClean="0"/>
              <a:t>Insert &gt; Header &amp; Footer &gt; </a:t>
            </a:r>
            <a:r>
              <a:rPr lang="ka-GE" smtClean="0"/>
              <a:t>შეიყვანეთ პრეზენტაციის სათაური</a:t>
            </a:r>
            <a:endParaRPr lang="en-US"/>
          </a:p>
        </p:txBody>
      </p:sp>
      <p:sp>
        <p:nvSpPr>
          <p:cNvPr id="7" name="Slide Number Placeholder 6"/>
          <p:cNvSpPr>
            <a:spLocks noGrp="1"/>
          </p:cNvSpPr>
          <p:nvPr>
            <p:ph type="sldNum" sz="quarter" idx="12"/>
          </p:nvPr>
        </p:nvSpPr>
        <p:spPr/>
        <p:txBody>
          <a:bodyPr/>
          <a:lstStyle/>
          <a:p>
            <a:fld id="{7167321A-C667-4314-BCF5-A4F5B6D91B6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596" y="214290"/>
            <a:ext cx="7496204" cy="609600"/>
          </a:xfrm>
          <a:prstGeom prst="rect">
            <a:avLst/>
          </a:prstGeom>
        </p:spPr>
        <p:txBody>
          <a:bodyPr vert="horz" lIns="91440" tIns="45720" rIns="91440" bIns="45720" rtlCol="0" anchor="ctr">
            <a:normAutofit/>
          </a:bodyPr>
          <a:lstStyle/>
          <a:p>
            <a:r>
              <a:rPr lang="ka-GE" dirty="0" smtClean="0"/>
              <a:t>სლაიდის სათაური</a:t>
            </a:r>
            <a:endParaRPr lang="en-US" dirty="0"/>
          </a:p>
        </p:txBody>
      </p:sp>
      <p:sp>
        <p:nvSpPr>
          <p:cNvPr id="3" name="Text Placeholder 2"/>
          <p:cNvSpPr>
            <a:spLocks noGrp="1"/>
          </p:cNvSpPr>
          <p:nvPr>
            <p:ph type="body" idx="1"/>
          </p:nvPr>
        </p:nvSpPr>
        <p:spPr>
          <a:xfrm>
            <a:off x="457200" y="1214422"/>
            <a:ext cx="8229600" cy="4911741"/>
          </a:xfrm>
          <a:prstGeom prst="rect">
            <a:avLst/>
          </a:prstGeom>
        </p:spPr>
        <p:txBody>
          <a:bodyPr vert="horz" lIns="91440" tIns="45720" rIns="91440" bIns="45720" rtlCol="0">
            <a:normAutofit/>
          </a:body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5" name="Footer Placeholder 4"/>
          <p:cNvSpPr>
            <a:spLocks noGrp="1"/>
          </p:cNvSpPr>
          <p:nvPr>
            <p:ph type="ftr" sz="quarter" idx="3"/>
          </p:nvPr>
        </p:nvSpPr>
        <p:spPr>
          <a:xfrm>
            <a:off x="1285852" y="6356350"/>
            <a:ext cx="6215106"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en-US" dirty="0" smtClean="0"/>
              <a:t>Insert &gt; Header &amp; Footer &gt; </a:t>
            </a:r>
            <a:r>
              <a:rPr lang="ka-GE" dirty="0" smtClean="0"/>
              <a:t>შეიყვანეთ პრეზენტაციის სათაური</a:t>
            </a:r>
            <a:endParaRPr lang="en-US" dirty="0"/>
          </a:p>
        </p:txBody>
      </p:sp>
      <p:sp>
        <p:nvSpPr>
          <p:cNvPr id="6" name="Slide Number Placeholder 5"/>
          <p:cNvSpPr>
            <a:spLocks noGrp="1"/>
          </p:cNvSpPr>
          <p:nvPr>
            <p:ph type="sldNum" sz="quarter" idx="4"/>
          </p:nvPr>
        </p:nvSpPr>
        <p:spPr>
          <a:xfrm>
            <a:off x="8001024" y="6356350"/>
            <a:ext cx="685776"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7167321A-C667-4314-BCF5-A4F5B6D91B6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spcBef>
          <a:spcPct val="0"/>
        </a:spcBef>
        <a:buNone/>
        <a:defRPr sz="2400" b="1" kern="1200" baseline="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596" y="214290"/>
            <a:ext cx="7496204" cy="609600"/>
          </a:xfrm>
          <a:prstGeom prst="rect">
            <a:avLst/>
          </a:prstGeom>
        </p:spPr>
        <p:txBody>
          <a:bodyPr vert="horz" lIns="91440" tIns="45720" rIns="91440" bIns="45720" rtlCol="0" anchor="ctr">
            <a:normAutofit/>
          </a:bodyPr>
          <a:lstStyle/>
          <a:p>
            <a:r>
              <a:rPr lang="ka-GE" dirty="0" smtClean="0"/>
              <a:t>სლაიდის სათაური</a:t>
            </a:r>
            <a:endParaRPr lang="en-US" dirty="0"/>
          </a:p>
        </p:txBody>
      </p:sp>
      <p:sp>
        <p:nvSpPr>
          <p:cNvPr id="3" name="Text Placeholder 2"/>
          <p:cNvSpPr>
            <a:spLocks noGrp="1"/>
          </p:cNvSpPr>
          <p:nvPr>
            <p:ph type="body" idx="1"/>
          </p:nvPr>
        </p:nvSpPr>
        <p:spPr>
          <a:xfrm>
            <a:off x="457200" y="1214422"/>
            <a:ext cx="8229600" cy="4911741"/>
          </a:xfrm>
          <a:prstGeom prst="rect">
            <a:avLst/>
          </a:prstGeom>
        </p:spPr>
        <p:txBody>
          <a:bodyPr vert="horz" lIns="91440" tIns="45720" rIns="91440" bIns="45720" rtlCol="0">
            <a:normAutofit/>
          </a:body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5" name="Footer Placeholder 4"/>
          <p:cNvSpPr>
            <a:spLocks noGrp="1"/>
          </p:cNvSpPr>
          <p:nvPr>
            <p:ph type="ftr" sz="quarter" idx="3"/>
          </p:nvPr>
        </p:nvSpPr>
        <p:spPr>
          <a:xfrm>
            <a:off x="1285852" y="6356350"/>
            <a:ext cx="6215106"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en-US" dirty="0" smtClean="0">
                <a:solidFill>
                  <a:prstClr val="black">
                    <a:tint val="75000"/>
                  </a:prstClr>
                </a:solidFill>
              </a:rPr>
              <a:t>Insert &gt; Header &amp; Footer &gt; </a:t>
            </a:r>
            <a:r>
              <a:rPr lang="ka-GE" dirty="0"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001024" y="6356350"/>
            <a:ext cx="685776"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4481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spcBef>
          <a:spcPct val="0"/>
        </a:spcBef>
        <a:buNone/>
        <a:defRPr sz="2400" b="1" kern="1200" baseline="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596" y="214290"/>
            <a:ext cx="7496204" cy="609600"/>
          </a:xfrm>
          <a:prstGeom prst="rect">
            <a:avLst/>
          </a:prstGeom>
        </p:spPr>
        <p:txBody>
          <a:bodyPr vert="horz" lIns="91440" tIns="45720" rIns="91440" bIns="45720" rtlCol="0" anchor="ctr">
            <a:normAutofit/>
          </a:bodyPr>
          <a:lstStyle/>
          <a:p>
            <a:r>
              <a:rPr lang="ka-GE" dirty="0" smtClean="0"/>
              <a:t>სლაიდის სათაური</a:t>
            </a:r>
            <a:endParaRPr lang="en-US" dirty="0"/>
          </a:p>
        </p:txBody>
      </p:sp>
      <p:sp>
        <p:nvSpPr>
          <p:cNvPr id="3" name="Text Placeholder 2"/>
          <p:cNvSpPr>
            <a:spLocks noGrp="1"/>
          </p:cNvSpPr>
          <p:nvPr>
            <p:ph type="body" idx="1"/>
          </p:nvPr>
        </p:nvSpPr>
        <p:spPr>
          <a:xfrm>
            <a:off x="457200" y="1214422"/>
            <a:ext cx="8229600" cy="4911741"/>
          </a:xfrm>
          <a:prstGeom prst="rect">
            <a:avLst/>
          </a:prstGeom>
        </p:spPr>
        <p:txBody>
          <a:bodyPr vert="horz" lIns="91440" tIns="45720" rIns="91440" bIns="45720" rtlCol="0">
            <a:normAutofit/>
          </a:bodyPr>
          <a:lstStyle/>
          <a:p>
            <a:pPr lvl="0"/>
            <a:r>
              <a:rPr lang="ka-GE" dirty="0" smtClean="0"/>
              <a:t>ტექსტი</a:t>
            </a:r>
            <a:endParaRPr lang="en-US" dirty="0" smtClean="0"/>
          </a:p>
          <a:p>
            <a:pPr lvl="1"/>
            <a:r>
              <a:rPr lang="ka-GE" dirty="0" smtClean="0"/>
              <a:t>მეორე დონა</a:t>
            </a:r>
            <a:endParaRPr lang="en-US" dirty="0" smtClean="0"/>
          </a:p>
          <a:p>
            <a:pPr lvl="2"/>
            <a:r>
              <a:rPr lang="ka-GE" dirty="0" smtClean="0"/>
              <a:t>მესამე დონე</a:t>
            </a:r>
            <a:endParaRPr lang="en-US" dirty="0" smtClean="0"/>
          </a:p>
          <a:p>
            <a:pPr lvl="3"/>
            <a:r>
              <a:rPr lang="ka-GE" dirty="0" smtClean="0"/>
              <a:t>მეოთხე დონე</a:t>
            </a:r>
            <a:endParaRPr lang="en-US" dirty="0" smtClean="0"/>
          </a:p>
          <a:p>
            <a:pPr lvl="4"/>
            <a:r>
              <a:rPr lang="ka-GE" dirty="0" smtClean="0"/>
              <a:t>მეხუთე დონე</a:t>
            </a:r>
            <a:endParaRPr lang="en-US" dirty="0"/>
          </a:p>
        </p:txBody>
      </p:sp>
      <p:sp>
        <p:nvSpPr>
          <p:cNvPr id="5" name="Footer Placeholder 4"/>
          <p:cNvSpPr>
            <a:spLocks noGrp="1"/>
          </p:cNvSpPr>
          <p:nvPr>
            <p:ph type="ftr" sz="quarter" idx="3"/>
          </p:nvPr>
        </p:nvSpPr>
        <p:spPr>
          <a:xfrm>
            <a:off x="1285852" y="6356350"/>
            <a:ext cx="6215106"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en-US" dirty="0" smtClean="0">
                <a:solidFill>
                  <a:prstClr val="black">
                    <a:tint val="75000"/>
                  </a:prstClr>
                </a:solidFill>
              </a:rPr>
              <a:t>Insert &gt; Header &amp; Footer &gt; </a:t>
            </a:r>
            <a:r>
              <a:rPr lang="ka-GE" dirty="0"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001024" y="6356350"/>
            <a:ext cx="685776"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7167321A-C667-4314-BCF5-A4F5B6D91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054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spcBef>
          <a:spcPct val="0"/>
        </a:spcBef>
        <a:buNone/>
        <a:defRPr sz="2400" b="1" kern="1200" baseline="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chart" Target="../charts/chart8.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chart" Target="../charts/char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chart" Target="../charts/char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chart" Target="../charts/chart14.xml"/></Relationships>
</file>

<file path=ppt/slides/_rels/slide1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chart" Target="../charts/chart16.xml"/></Relationships>
</file>

<file path=ppt/slides/_rels/slide1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image" Target="../media/image5.jpeg"/><Relationship Id="rId7" Type="http://schemas.openxmlformats.org/officeDocument/2006/relationships/chart" Target="../charts/chart2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hart" Target="../charts/chart24.xml"/><Relationship Id="rId4" Type="http://schemas.openxmlformats.org/officeDocument/2006/relationships/chart" Target="../charts/char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chart" Target="../charts/chart2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chart" Target="../charts/chart2.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chart" Target="../charts/chart30.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chart" Target="../charts/chart42.xml"/><Relationship Id="rId5" Type="http://schemas.openxmlformats.org/officeDocument/2006/relationships/chart" Target="../charts/chart41.xml"/><Relationship Id="rId4" Type="http://schemas.openxmlformats.org/officeDocument/2006/relationships/chart" Target="../charts/chart40.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chart" Target="../charts/chart45.xml"/><Relationship Id="rId5" Type="http://schemas.openxmlformats.org/officeDocument/2006/relationships/chart" Target="../charts/chart44.xml"/><Relationship Id="rId4"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chart" Target="../charts/chart5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chart" Target="../charts/chart52.xml"/></Relationships>
</file>

<file path=ppt/slides/_rels/slide51.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ka-GE" dirty="0" smtClean="0">
                <a:solidFill>
                  <a:srgbClr val="153153"/>
                </a:solidFill>
                <a:latin typeface="BPG Algeti Compact" panose="020B0604020202020204" charset="0"/>
              </a:rPr>
              <a:t>2 წლის </a:t>
            </a:r>
            <a:r>
              <a:rPr lang="ka-GE" dirty="0">
                <a:solidFill>
                  <a:srgbClr val="153153"/>
                </a:solidFill>
                <a:latin typeface="BPG Algeti Compact" panose="020B0604020202020204" charset="0"/>
              </a:rPr>
              <a:t>მუშაობის შედეგები</a:t>
            </a:r>
            <a:endParaRPr lang="en-US" dirty="0"/>
          </a:p>
        </p:txBody>
      </p:sp>
      <p:sp>
        <p:nvSpPr>
          <p:cNvPr id="4" name="Text Placeholder 3"/>
          <p:cNvSpPr>
            <a:spLocks noGrp="1"/>
          </p:cNvSpPr>
          <p:nvPr>
            <p:ph type="body" sz="quarter" idx="10"/>
          </p:nvPr>
        </p:nvSpPr>
        <p:spPr>
          <a:xfrm>
            <a:off x="3143240" y="6021288"/>
            <a:ext cx="2857520" cy="576064"/>
          </a:xfrm>
        </p:spPr>
        <p:txBody>
          <a:bodyPr/>
          <a:lstStyle/>
          <a:p>
            <a:pPr>
              <a:defRPr/>
            </a:pPr>
            <a:r>
              <a:rPr lang="ka-GE" b="1" dirty="0"/>
              <a:t>ქ. თბილისი</a:t>
            </a:r>
          </a:p>
          <a:p>
            <a:pPr>
              <a:defRPr/>
            </a:pPr>
            <a:r>
              <a:rPr lang="en-US" b="1" dirty="0" smtClean="0"/>
              <a:t>დ</a:t>
            </a:r>
            <a:r>
              <a:rPr lang="ka-GE" b="1" dirty="0" err="1" smtClean="0"/>
              <a:t>ეკემბერი</a:t>
            </a:r>
            <a:r>
              <a:rPr lang="ka-GE" b="1" dirty="0" smtClean="0"/>
              <a:t>, 201</a:t>
            </a:r>
            <a:r>
              <a:rPr lang="en-US" b="1" dirty="0" smtClean="0"/>
              <a:t>4</a:t>
            </a:r>
            <a:r>
              <a:rPr lang="ka-GE" b="1" dirty="0" smtClean="0"/>
              <a:t> </a:t>
            </a:r>
            <a:r>
              <a:rPr lang="ka-GE" b="1" dirty="0"/>
              <a:t>წ.</a:t>
            </a:r>
            <a:endParaRPr lang="en-US" b="1" dirty="0"/>
          </a:p>
          <a:p>
            <a:endParaRPr lang="en-US" dirty="0"/>
          </a:p>
        </p:txBody>
      </p:sp>
    </p:spTree>
    <p:extLst>
      <p:ext uri="{BB962C8B-B14F-4D97-AF65-F5344CB8AC3E}">
        <p14:creationId xmlns:p14="http://schemas.microsoft.com/office/powerpoint/2010/main" val="3106536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4624"/>
            <a:ext cx="8229600" cy="1008112"/>
          </a:xfrm>
        </p:spPr>
        <p:txBody>
          <a:bodyPr>
            <a:normAutofit/>
          </a:bodyPr>
          <a:lstStyle/>
          <a:p>
            <a:pPr algn="ctr"/>
            <a:r>
              <a:rPr lang="ka-GE" sz="1800" b="1" dirty="0" smtClean="0">
                <a:solidFill>
                  <a:srgbClr val="0070C0"/>
                </a:solidFill>
              </a:rPr>
              <a:t>მთლიანი შიდა პროდუქტის მაჩვენებლები </a:t>
            </a:r>
            <a:br>
              <a:rPr lang="ka-GE" sz="1800" b="1" dirty="0" smtClean="0">
                <a:solidFill>
                  <a:srgbClr val="0070C0"/>
                </a:solidFill>
              </a:rPr>
            </a:br>
            <a:r>
              <a:rPr lang="ka-GE" sz="1600" b="1" i="1" dirty="0" smtClean="0">
                <a:solidFill>
                  <a:srgbClr val="0070C0"/>
                </a:solidFill>
              </a:rPr>
              <a:t>(2011-2014 წლები)</a:t>
            </a:r>
            <a:endParaRPr lang="en-US" sz="1600" b="1" i="1" dirty="0">
              <a:solidFill>
                <a:srgbClr val="0070C0"/>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10</a:t>
            </a:fld>
            <a:endParaRPr lang="en-US"/>
          </a:p>
        </p:txBody>
      </p:sp>
      <p:graphicFrame>
        <p:nvGraphicFramePr>
          <p:cNvPr id="7" name="Chart 6"/>
          <p:cNvGraphicFramePr>
            <a:graphicFrameLocks/>
          </p:cNvGraphicFramePr>
          <p:nvPr>
            <p:extLst>
              <p:ext uri="{D42A27DB-BD31-4B8C-83A1-F6EECF244321}">
                <p14:modId xmlns:p14="http://schemas.microsoft.com/office/powerpoint/2010/main" val="3101835342"/>
              </p:ext>
            </p:extLst>
          </p:nvPr>
        </p:nvGraphicFramePr>
        <p:xfrm>
          <a:off x="611560" y="1484784"/>
          <a:ext cx="8147819" cy="20882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1288061471"/>
              </p:ext>
            </p:extLst>
          </p:nvPr>
        </p:nvGraphicFramePr>
        <p:xfrm>
          <a:off x="539552" y="3933056"/>
          <a:ext cx="7992888" cy="23762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66775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11</a:t>
            </a:fld>
            <a:endParaRPr lang="en-US"/>
          </a:p>
        </p:txBody>
      </p:sp>
      <p:sp>
        <p:nvSpPr>
          <p:cNvPr id="8" name="Title 1"/>
          <p:cNvSpPr>
            <a:spLocks noGrp="1"/>
          </p:cNvSpPr>
          <p:nvPr>
            <p:ph type="title"/>
          </p:nvPr>
        </p:nvSpPr>
        <p:spPr>
          <a:xfrm>
            <a:off x="997024" y="3573016"/>
            <a:ext cx="7391400" cy="381000"/>
          </a:xfrm>
        </p:spPr>
        <p:txBody>
          <a:bodyPr>
            <a:noAutofit/>
          </a:bodyPr>
          <a:lstStyle/>
          <a:p>
            <a:r>
              <a:rPr lang="ka-GE" sz="1400" b="1" dirty="0" smtClean="0">
                <a:solidFill>
                  <a:srgbClr val="153153"/>
                </a:solidFill>
              </a:rPr>
              <a:t>საბიუჯეტო დეფიციტი - 2009-2015 წლები</a:t>
            </a:r>
            <a:endParaRPr lang="en-US" sz="1400" b="1" dirty="0">
              <a:solidFill>
                <a:srgbClr val="153153"/>
              </a:solidFill>
            </a:endParaRPr>
          </a:p>
        </p:txBody>
      </p:sp>
      <p:sp>
        <p:nvSpPr>
          <p:cNvPr id="9" name="Title 1"/>
          <p:cNvSpPr txBox="1">
            <a:spLocks/>
          </p:cNvSpPr>
          <p:nvPr/>
        </p:nvSpPr>
        <p:spPr>
          <a:xfrm>
            <a:off x="482297" y="116632"/>
            <a:ext cx="82296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ka-GE" sz="1800" b="1" dirty="0" smtClean="0">
                <a:solidFill>
                  <a:srgbClr val="0070C0"/>
                </a:solidFill>
              </a:rPr>
              <a:t>ნაერთი ბიუჯეტის საგადასახადო შემოსავლები </a:t>
            </a:r>
            <a:endParaRPr lang="ka-GE" sz="1600" b="1" dirty="0">
              <a:solidFill>
                <a:srgbClr val="0070C0"/>
              </a:solidFill>
            </a:endParaRPr>
          </a:p>
          <a:p>
            <a:r>
              <a:rPr lang="ka-GE" sz="1600" b="1" i="1" dirty="0" smtClean="0">
                <a:solidFill>
                  <a:srgbClr val="0070C0"/>
                </a:solidFill>
              </a:rPr>
              <a:t>(2009-2015 წლები)</a:t>
            </a:r>
            <a:endParaRPr lang="en-US" sz="1600" b="1" i="1" dirty="0">
              <a:solidFill>
                <a:srgbClr val="0070C0"/>
              </a:solidFill>
            </a:endParaRPr>
          </a:p>
        </p:txBody>
      </p:sp>
      <p:sp>
        <p:nvSpPr>
          <p:cNvPr id="10" name="TextBox 9"/>
          <p:cNvSpPr txBox="1"/>
          <p:nvPr/>
        </p:nvSpPr>
        <p:spPr>
          <a:xfrm>
            <a:off x="1403648" y="6173122"/>
            <a:ext cx="7128792" cy="600164"/>
          </a:xfrm>
          <a:prstGeom prst="rect">
            <a:avLst/>
          </a:prstGeom>
          <a:noFill/>
        </p:spPr>
        <p:txBody>
          <a:bodyPr wrap="square" rtlCol="0">
            <a:spAutoFit/>
          </a:bodyPr>
          <a:lstStyle/>
          <a:p>
            <a:pPr algn="just"/>
            <a:r>
              <a:rPr lang="ka-GE" sz="1100" b="1" i="1" dirty="0" smtClean="0"/>
              <a:t>შენიშვნა:</a:t>
            </a:r>
            <a:r>
              <a:rPr lang="ka-GE" sz="1100" i="1" dirty="0" smtClean="0"/>
              <a:t> საბიუჯეტო დეფიციტის მიუხედავად, მნიშვნელოვანია რომ ნაერთი ბიუჯეტის საოპერაციო სალდო შენარჩუნებულია დადებითი ნიშნულით, რაც ნიშნავს რომ ქვეყნის მიმდინარე შემოსავლები აღემატება მიმდინარე ხარჯებს</a:t>
            </a:r>
            <a:endParaRPr lang="en-US" sz="1100" i="1" dirty="0"/>
          </a:p>
        </p:txBody>
      </p:sp>
      <p:graphicFrame>
        <p:nvGraphicFramePr>
          <p:cNvPr id="11" name="Chart 10"/>
          <p:cNvGraphicFramePr>
            <a:graphicFrameLocks/>
          </p:cNvGraphicFramePr>
          <p:nvPr>
            <p:extLst>
              <p:ext uri="{D42A27DB-BD31-4B8C-83A1-F6EECF244321}">
                <p14:modId xmlns:p14="http://schemas.microsoft.com/office/powerpoint/2010/main" val="1212161141"/>
              </p:ext>
            </p:extLst>
          </p:nvPr>
        </p:nvGraphicFramePr>
        <p:xfrm>
          <a:off x="482297" y="1196752"/>
          <a:ext cx="7762111" cy="2304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254526221"/>
              </p:ext>
            </p:extLst>
          </p:nvPr>
        </p:nvGraphicFramePr>
        <p:xfrm>
          <a:off x="899592" y="3965951"/>
          <a:ext cx="7109468" cy="22071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472673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12</a:t>
            </a:fld>
            <a:endParaRPr lang="en-US"/>
          </a:p>
        </p:txBody>
      </p:sp>
      <p:sp>
        <p:nvSpPr>
          <p:cNvPr id="5" name="Rectangle 4"/>
          <p:cNvSpPr/>
          <p:nvPr/>
        </p:nvSpPr>
        <p:spPr>
          <a:xfrm>
            <a:off x="467544" y="363150"/>
            <a:ext cx="8064896" cy="630942"/>
          </a:xfrm>
          <a:prstGeom prst="rect">
            <a:avLst/>
          </a:prstGeom>
        </p:spPr>
        <p:txBody>
          <a:bodyPr wrap="square">
            <a:spAutoFit/>
          </a:bodyPr>
          <a:lstStyle/>
          <a:p>
            <a:pPr algn="ctr">
              <a:defRPr sz="1600" b="1" i="0" u="none" strike="noStrike" kern="1200" baseline="0">
                <a:solidFill>
                  <a:prstClr val="black"/>
                </a:solidFill>
                <a:latin typeface="+mn-lt"/>
                <a:ea typeface="+mn-ea"/>
                <a:cs typeface="+mn-cs"/>
              </a:defRPr>
            </a:pPr>
            <a:r>
              <a:rPr lang="ka-GE" sz="1900" dirty="0" smtClean="0">
                <a:solidFill>
                  <a:srgbClr val="0070C0"/>
                </a:solidFill>
                <a:latin typeface="+mj-lt"/>
              </a:rPr>
              <a:t>ინფლაციის მაჩვენებელი </a:t>
            </a:r>
            <a:r>
              <a:rPr lang="ka-GE" sz="1900" dirty="0">
                <a:solidFill>
                  <a:srgbClr val="0070C0"/>
                </a:solidFill>
                <a:latin typeface="+mj-lt"/>
              </a:rPr>
              <a:t>წინა წლის შესაბამის </a:t>
            </a:r>
            <a:r>
              <a:rPr lang="ka-GE" sz="1900" dirty="0" smtClean="0">
                <a:solidFill>
                  <a:srgbClr val="0070C0"/>
                </a:solidFill>
                <a:latin typeface="+mj-lt"/>
              </a:rPr>
              <a:t>თვესთან</a:t>
            </a:r>
          </a:p>
          <a:p>
            <a:pPr>
              <a:defRPr sz="1600" b="1" i="0" u="none" strike="noStrike" kern="1200" baseline="0">
                <a:solidFill>
                  <a:prstClr val="black"/>
                </a:solidFill>
                <a:latin typeface="+mn-lt"/>
                <a:ea typeface="+mn-ea"/>
                <a:cs typeface="+mn-cs"/>
              </a:defRPr>
            </a:pPr>
            <a:endParaRPr lang="en-US" dirty="0">
              <a:solidFill>
                <a:srgbClr val="0070C0"/>
              </a:solidFill>
              <a:latin typeface="+mj-lt"/>
            </a:endParaRPr>
          </a:p>
        </p:txBody>
      </p:sp>
      <p:graphicFrame>
        <p:nvGraphicFramePr>
          <p:cNvPr id="9" name="Chart 8"/>
          <p:cNvGraphicFramePr>
            <a:graphicFrameLocks/>
          </p:cNvGraphicFramePr>
          <p:nvPr>
            <p:extLst>
              <p:ext uri="{D42A27DB-BD31-4B8C-83A1-F6EECF244321}">
                <p14:modId xmlns:p14="http://schemas.microsoft.com/office/powerpoint/2010/main" val="1946084348"/>
              </p:ext>
            </p:extLst>
          </p:nvPr>
        </p:nvGraphicFramePr>
        <p:xfrm>
          <a:off x="827584" y="1340768"/>
          <a:ext cx="7632848" cy="20162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837605416"/>
              </p:ext>
            </p:extLst>
          </p:nvPr>
        </p:nvGraphicFramePr>
        <p:xfrm>
          <a:off x="683568" y="3789040"/>
          <a:ext cx="8190656" cy="2376264"/>
        </p:xfrm>
        <a:graphic>
          <a:graphicData uri="http://schemas.openxmlformats.org/drawingml/2006/chart">
            <c:chart xmlns:c="http://schemas.openxmlformats.org/drawingml/2006/chart" xmlns:r="http://schemas.openxmlformats.org/officeDocument/2006/relationships" r:id="rId4"/>
          </a:graphicData>
        </a:graphic>
      </p:graphicFrame>
      <p:sp>
        <p:nvSpPr>
          <p:cNvPr id="11" name="Title 1"/>
          <p:cNvSpPr txBox="1">
            <a:spLocks/>
          </p:cNvSpPr>
          <p:nvPr/>
        </p:nvSpPr>
        <p:spPr>
          <a:xfrm>
            <a:off x="827584" y="3429000"/>
            <a:ext cx="8208912" cy="4320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baseline="0">
                <a:solidFill>
                  <a:schemeClr val="bg1">
                    <a:lumMod val="50000"/>
                  </a:schemeClr>
                </a:solidFill>
                <a:latin typeface="BPG Algeti Compact" pitchFamily="2" charset="0"/>
                <a:ea typeface="+mj-ea"/>
                <a:cs typeface="BPG Algeti Compact" pitchFamily="2" charset="0"/>
              </a:defRPr>
            </a:lvl1pPr>
          </a:lstStyle>
          <a:p>
            <a:r>
              <a:rPr lang="ka-GE" sz="1600" dirty="0" smtClean="0"/>
              <a:t>კერძო ინვესტიციები</a:t>
            </a:r>
            <a:endParaRPr lang="en-US" sz="1600" dirty="0"/>
          </a:p>
        </p:txBody>
      </p:sp>
    </p:spTree>
    <p:extLst>
      <p:ext uri="{BB962C8B-B14F-4D97-AF65-F5344CB8AC3E}">
        <p14:creationId xmlns:p14="http://schemas.microsoft.com/office/powerpoint/2010/main" val="14836516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864" y="44624"/>
            <a:ext cx="7670552" cy="1008112"/>
          </a:xfrm>
        </p:spPr>
        <p:txBody>
          <a:bodyPr>
            <a:noAutofit/>
          </a:bodyPr>
          <a:lstStyle/>
          <a:p>
            <a:pPr algn="ctr"/>
            <a:r>
              <a:rPr lang="ka-GE" sz="1800" b="1" dirty="0" smtClean="0">
                <a:solidFill>
                  <a:srgbClr val="0070C0"/>
                </a:solidFill>
              </a:rPr>
              <a:t>ბიუჯეტის გადასახდელების დასაფინანსებლად აღებული კრედიტები და სახელმწიფო ვალების მომსახურება</a:t>
            </a:r>
            <a:endParaRPr lang="en-US" sz="1800" b="1" dirty="0">
              <a:solidFill>
                <a:srgbClr val="0070C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13</a:t>
            </a:fld>
            <a:endParaRPr lang="en-US"/>
          </a:p>
        </p:txBody>
      </p:sp>
      <p:sp>
        <p:nvSpPr>
          <p:cNvPr id="4" name="TextBox 3"/>
          <p:cNvSpPr txBox="1"/>
          <p:nvPr/>
        </p:nvSpPr>
        <p:spPr>
          <a:xfrm>
            <a:off x="827584" y="5445224"/>
            <a:ext cx="8136904" cy="1277273"/>
          </a:xfrm>
          <a:prstGeom prst="rect">
            <a:avLst/>
          </a:prstGeom>
          <a:noFill/>
        </p:spPr>
        <p:txBody>
          <a:bodyPr wrap="square" rtlCol="0">
            <a:spAutoFit/>
          </a:bodyPr>
          <a:lstStyle/>
          <a:p>
            <a:pPr marL="114300" indent="-114300">
              <a:buFont typeface="Arial" panose="020B0604020202020204" pitchFamily="34" charset="0"/>
              <a:buChar char="•"/>
              <a:tabLst>
                <a:tab pos="114300" algn="l"/>
              </a:tabLst>
            </a:pPr>
            <a:endParaRPr lang="ka-GE" sz="1200" dirty="0" smtClean="0"/>
          </a:p>
          <a:p>
            <a:pPr marL="114300" indent="-114300" algn="just">
              <a:buFont typeface="Arial" panose="020B0604020202020204" pitchFamily="34" charset="0"/>
              <a:buChar char="•"/>
              <a:tabLst>
                <a:tab pos="114300" algn="l"/>
              </a:tabLst>
            </a:pPr>
            <a:endParaRPr lang="ka-GE" sz="1200" dirty="0"/>
          </a:p>
          <a:p>
            <a:pPr marL="171450" indent="-171450" algn="just">
              <a:buFont typeface="Wingdings" panose="05000000000000000000" pitchFamily="2" charset="2"/>
              <a:buChar char="§"/>
              <a:tabLst>
                <a:tab pos="114300" algn="l"/>
              </a:tabLst>
            </a:pPr>
            <a:r>
              <a:rPr lang="ka-GE" sz="1200" i="1" dirty="0" smtClean="0"/>
              <a:t>         წარმოდგენილ გრაფიკში გათვალისწინებული არ არის საინვესტიციო კრედიტები, რომლებიც კონკრეტული პროექტების დასაფინანსებლად არის გამოყოფილი</a:t>
            </a:r>
          </a:p>
          <a:p>
            <a:pPr algn="just">
              <a:tabLst>
                <a:tab pos="114300" algn="l"/>
              </a:tabLst>
            </a:pPr>
            <a:endParaRPr lang="ka-GE" sz="500" dirty="0" smtClean="0"/>
          </a:p>
          <a:p>
            <a:pPr marL="171450" indent="-171450" algn="just">
              <a:buFont typeface="Arial" panose="020B0604020202020204" pitchFamily="34" charset="0"/>
              <a:buChar char="•"/>
              <a:tabLst>
                <a:tab pos="114300" algn="l"/>
              </a:tabLst>
            </a:pPr>
            <a:r>
              <a:rPr lang="ka-GE" sz="1200" dirty="0" smtClean="0"/>
              <a:t>          </a:t>
            </a:r>
            <a:r>
              <a:rPr lang="ka-GE" sz="1200" i="1" dirty="0" smtClean="0"/>
              <a:t>2014 წელს დაგეგმილი ვალის აღება არ აჭარბებს სახელმწიფო ვალების მომსახურების თანხას, 2008  </a:t>
            </a:r>
          </a:p>
          <a:p>
            <a:pPr algn="just">
              <a:tabLst>
                <a:tab pos="114300" algn="l"/>
              </a:tabLst>
            </a:pPr>
            <a:r>
              <a:rPr lang="ka-GE" sz="1200" i="1" dirty="0" smtClean="0"/>
              <a:t>          წელს იყო 4,5-ჯერ, ხოლო 2009-2010 წლებში 2,5-ჯერ მეტი</a:t>
            </a:r>
          </a:p>
        </p:txBody>
      </p:sp>
      <p:graphicFrame>
        <p:nvGraphicFramePr>
          <p:cNvPr id="9" name="Chart 8"/>
          <p:cNvGraphicFramePr>
            <a:graphicFrameLocks/>
          </p:cNvGraphicFramePr>
          <p:nvPr>
            <p:extLst>
              <p:ext uri="{D42A27DB-BD31-4B8C-83A1-F6EECF244321}">
                <p14:modId xmlns:p14="http://schemas.microsoft.com/office/powerpoint/2010/main" val="4138603110"/>
              </p:ext>
            </p:extLst>
          </p:nvPr>
        </p:nvGraphicFramePr>
        <p:xfrm>
          <a:off x="528637" y="1312068"/>
          <a:ext cx="8086725" cy="42338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29440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14290"/>
            <a:ext cx="8463884" cy="609600"/>
          </a:xfrm>
        </p:spPr>
        <p:txBody>
          <a:bodyPr>
            <a:noAutofit/>
          </a:bodyPr>
          <a:lstStyle/>
          <a:p>
            <a:pPr algn="ctr"/>
            <a:r>
              <a:rPr lang="en-US" sz="1800" dirty="0" smtClean="0">
                <a:solidFill>
                  <a:srgbClr val="0070C0"/>
                </a:solidFill>
              </a:rPr>
              <a:t/>
            </a:r>
            <a:br>
              <a:rPr lang="en-US" sz="1800" dirty="0" smtClean="0">
                <a:solidFill>
                  <a:srgbClr val="0070C0"/>
                </a:solidFill>
              </a:rPr>
            </a:br>
            <a:r>
              <a:rPr lang="ka-GE" sz="1800" dirty="0" smtClean="0">
                <a:solidFill>
                  <a:srgbClr val="0070C0"/>
                </a:solidFill>
              </a:rPr>
              <a:t>სახელმწიფო</a:t>
            </a:r>
            <a:r>
              <a:rPr lang="en-US" sz="1800" dirty="0" smtClean="0">
                <a:solidFill>
                  <a:srgbClr val="0070C0"/>
                </a:solidFill>
              </a:rPr>
              <a:t>  </a:t>
            </a:r>
            <a:r>
              <a:rPr lang="ka-GE" sz="1800" dirty="0">
                <a:solidFill>
                  <a:srgbClr val="0070C0"/>
                </a:solidFill>
              </a:rPr>
              <a:t>ვალის</a:t>
            </a:r>
            <a:r>
              <a:rPr lang="en-US" sz="1800" dirty="0">
                <a:solidFill>
                  <a:srgbClr val="0070C0"/>
                </a:solidFill>
              </a:rPr>
              <a:t>  </a:t>
            </a:r>
            <a:r>
              <a:rPr lang="ka-GE" sz="1800" dirty="0">
                <a:solidFill>
                  <a:srgbClr val="0070C0"/>
                </a:solidFill>
              </a:rPr>
              <a:t>დინამიკა </a:t>
            </a:r>
            <a:r>
              <a:rPr lang="en-US" sz="1800" dirty="0">
                <a:solidFill>
                  <a:srgbClr val="0070C0"/>
                </a:solidFill>
              </a:rPr>
              <a:t> </a:t>
            </a:r>
            <a:r>
              <a:rPr lang="ka-GE" sz="1800" dirty="0">
                <a:solidFill>
                  <a:srgbClr val="0070C0"/>
                </a:solidFill>
              </a:rPr>
              <a:t>მშპ-თან  მიმართებაში</a:t>
            </a:r>
            <a:r>
              <a:rPr lang="en-US" sz="1800" dirty="0">
                <a:solidFill>
                  <a:srgbClr val="0070C0"/>
                </a:solidFill>
              </a:rPr>
              <a:t/>
            </a:r>
            <a:br>
              <a:rPr lang="en-US" sz="1800" dirty="0">
                <a:solidFill>
                  <a:srgbClr val="0070C0"/>
                </a:solidFill>
              </a:rPr>
            </a:br>
            <a:endParaRPr lang="en-US" sz="1800" dirty="0">
              <a:solidFill>
                <a:srgbClr val="0070C0"/>
              </a:solidFill>
            </a:endParaRPr>
          </a:p>
        </p:txBody>
      </p:sp>
      <p:sp>
        <p:nvSpPr>
          <p:cNvPr id="8" name="Slide Number Placeholder 7"/>
          <p:cNvSpPr>
            <a:spLocks noGrp="1"/>
          </p:cNvSpPr>
          <p:nvPr>
            <p:ph type="sldNum" sz="quarter" idx="12"/>
          </p:nvPr>
        </p:nvSpPr>
        <p:spPr/>
        <p:txBody>
          <a:bodyPr/>
          <a:lstStyle/>
          <a:p>
            <a:fld id="{D5BBAC6D-A7C0-4A5D-BB19-79226C33A798}" type="slidenum">
              <a:rPr lang="en-US" smtClean="0">
                <a:solidFill>
                  <a:prstClr val="black">
                    <a:tint val="75000"/>
                  </a:prstClr>
                </a:solidFill>
              </a:rPr>
              <a:pPr/>
              <a:t>14</a:t>
            </a:fld>
            <a:endParaRPr lang="en-US">
              <a:solidFill>
                <a:prstClr val="black">
                  <a:tint val="75000"/>
                </a:prstClr>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graphicFrame>
        <p:nvGraphicFramePr>
          <p:cNvPr id="10" name="Chart 9"/>
          <p:cNvGraphicFramePr>
            <a:graphicFrameLocks/>
          </p:cNvGraphicFramePr>
          <p:nvPr>
            <p:extLst>
              <p:ext uri="{D42A27DB-BD31-4B8C-83A1-F6EECF244321}">
                <p14:modId xmlns:p14="http://schemas.microsoft.com/office/powerpoint/2010/main" val="4149400851"/>
              </p:ext>
            </p:extLst>
          </p:nvPr>
        </p:nvGraphicFramePr>
        <p:xfrm>
          <a:off x="652026" y="1484784"/>
          <a:ext cx="7848872" cy="43924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900011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14290"/>
            <a:ext cx="7959828" cy="838446"/>
          </a:xfrm>
        </p:spPr>
        <p:txBody>
          <a:bodyPr>
            <a:noAutofit/>
          </a:bodyPr>
          <a:lstStyle/>
          <a:p>
            <a:pPr algn="ctr"/>
            <a:r>
              <a:rPr lang="ka-GE" sz="1800" dirty="0" smtClean="0">
                <a:solidFill>
                  <a:srgbClr val="0070C0"/>
                </a:solidFill>
              </a:rPr>
              <a:t>სახელმწიფო ვალის სტრუქტურის შედარება სხვადასხვა ქვეყნებთან</a:t>
            </a:r>
            <a:r>
              <a:rPr lang="en-US" sz="1800" dirty="0" smtClean="0">
                <a:solidFill>
                  <a:srgbClr val="0070C0"/>
                </a:solidFill>
              </a:rPr>
              <a:t/>
            </a:r>
            <a:br>
              <a:rPr lang="en-US" sz="1800" dirty="0" smtClean="0">
                <a:solidFill>
                  <a:srgbClr val="0070C0"/>
                </a:solidFill>
              </a:rPr>
            </a:br>
            <a:r>
              <a:rPr lang="en-US" sz="1800" dirty="0" smtClean="0">
                <a:solidFill>
                  <a:srgbClr val="0070C0"/>
                </a:solidFill>
              </a:rPr>
              <a:t> </a:t>
            </a:r>
            <a:br>
              <a:rPr lang="en-US" sz="1800" dirty="0" smtClean="0">
                <a:solidFill>
                  <a:srgbClr val="0070C0"/>
                </a:solidFill>
              </a:rPr>
            </a:br>
            <a:r>
              <a:rPr lang="en-US" sz="1200" dirty="0" smtClean="0">
                <a:solidFill>
                  <a:srgbClr val="0070C0"/>
                </a:solidFill>
              </a:rPr>
              <a:t>(2013 </a:t>
            </a:r>
            <a:r>
              <a:rPr lang="ka-GE" sz="1200" dirty="0" smtClean="0">
                <a:solidFill>
                  <a:srgbClr val="0070C0"/>
                </a:solidFill>
              </a:rPr>
              <a:t>წლის მონაცემები)</a:t>
            </a:r>
            <a:endParaRPr lang="en-US" sz="1200" dirty="0">
              <a:solidFill>
                <a:srgbClr val="0070C0"/>
              </a:solidFill>
            </a:endParaRPr>
          </a:p>
        </p:txBody>
      </p:sp>
      <p:sp>
        <p:nvSpPr>
          <p:cNvPr id="4" name="Slide Number Placeholder 3"/>
          <p:cNvSpPr>
            <a:spLocks noGrp="1"/>
          </p:cNvSpPr>
          <p:nvPr>
            <p:ph type="sldNum" sz="quarter" idx="12"/>
          </p:nvPr>
        </p:nvSpPr>
        <p:spPr/>
        <p:txBody>
          <a:bodyPr/>
          <a:lstStyle/>
          <a:p>
            <a:fld id="{7167321A-C667-4314-BCF5-A4F5B6D91B69}" type="slidenum">
              <a:rPr lang="en-US" smtClean="0"/>
              <a:pPr/>
              <a:t>15</a:t>
            </a:fld>
            <a:endParaRPr lang="en-US"/>
          </a:p>
        </p:txBody>
      </p:sp>
      <p:graphicFrame>
        <p:nvGraphicFramePr>
          <p:cNvPr id="7" name="Chart 6"/>
          <p:cNvGraphicFramePr>
            <a:graphicFrameLocks/>
          </p:cNvGraphicFramePr>
          <p:nvPr>
            <p:extLst>
              <p:ext uri="{D42A27DB-BD31-4B8C-83A1-F6EECF244321}">
                <p14:modId xmlns:p14="http://schemas.microsoft.com/office/powerpoint/2010/main" val="2610239866"/>
              </p:ext>
            </p:extLst>
          </p:nvPr>
        </p:nvGraphicFramePr>
        <p:xfrm>
          <a:off x="611560" y="1340768"/>
          <a:ext cx="7776864" cy="43924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62118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2" name="Title 1"/>
          <p:cNvSpPr>
            <a:spLocks noGrp="1"/>
          </p:cNvSpPr>
          <p:nvPr>
            <p:ph type="title"/>
          </p:nvPr>
        </p:nvSpPr>
        <p:spPr>
          <a:xfrm>
            <a:off x="428596" y="214290"/>
            <a:ext cx="8391876" cy="831634"/>
          </a:xfrm>
        </p:spPr>
        <p:txBody>
          <a:bodyPr>
            <a:noAutofit/>
          </a:bodyPr>
          <a:lstStyle/>
          <a:p>
            <a:pPr algn="ctr">
              <a:defRPr sz="1800" b="1" i="0" u="none" strike="noStrike" kern="1200" baseline="0">
                <a:solidFill>
                  <a:srgbClr val="153153"/>
                </a:solidFill>
                <a:latin typeface="+mj-lt"/>
                <a:ea typeface="Trebuchet MS"/>
                <a:cs typeface="Trebuchet MS"/>
              </a:defRPr>
            </a:pPr>
            <a:r>
              <a:rPr lang="ka-GE" sz="1800" dirty="0" smtClean="0">
                <a:solidFill>
                  <a:srgbClr val="0070C0"/>
                </a:solidFill>
              </a:rPr>
              <a:t>მთავრობის ვალის </a:t>
            </a:r>
            <a:r>
              <a:rPr lang="ka-GE" sz="1800" dirty="0">
                <a:solidFill>
                  <a:srgbClr val="0070C0"/>
                </a:solidFill>
              </a:rPr>
              <a:t>მომსახურება </a:t>
            </a:r>
            <a:r>
              <a:rPr lang="en-US" sz="1800" dirty="0" smtClean="0">
                <a:solidFill>
                  <a:srgbClr val="0070C0"/>
                </a:solidFill>
              </a:rPr>
              <a:t/>
            </a:r>
            <a:br>
              <a:rPr lang="en-US" sz="1800" dirty="0" smtClean="0">
                <a:solidFill>
                  <a:srgbClr val="0070C0"/>
                </a:solidFill>
              </a:rPr>
            </a:br>
            <a:r>
              <a:rPr lang="ka-GE" sz="1800" dirty="0">
                <a:solidFill>
                  <a:srgbClr val="0070C0"/>
                </a:solidFill>
              </a:rPr>
              <a:t/>
            </a:r>
            <a:br>
              <a:rPr lang="ka-GE" sz="1800" dirty="0">
                <a:solidFill>
                  <a:srgbClr val="0070C0"/>
                </a:solidFill>
              </a:rPr>
            </a:br>
            <a:r>
              <a:rPr lang="ka-GE" sz="1600" dirty="0">
                <a:solidFill>
                  <a:srgbClr val="0070C0"/>
                </a:solidFill>
              </a:rPr>
              <a:t>(ძირითადი თანხა + დარიცხული პროცენტი</a:t>
            </a:r>
            <a:r>
              <a:rPr lang="ka-GE" sz="1600" dirty="0" smtClean="0">
                <a:solidFill>
                  <a:srgbClr val="0070C0"/>
                </a:solidFill>
              </a:rPr>
              <a:t>)</a:t>
            </a:r>
            <a:endParaRPr lang="en-US" sz="1600" dirty="0">
              <a:solidFill>
                <a:srgbClr val="0070C0"/>
              </a:solidFill>
            </a:endParaRPr>
          </a:p>
        </p:txBody>
      </p:sp>
      <p:sp>
        <p:nvSpPr>
          <p:cNvPr id="7" name="Slide Number Placeholder 6"/>
          <p:cNvSpPr>
            <a:spLocks noGrp="1"/>
          </p:cNvSpPr>
          <p:nvPr>
            <p:ph type="sldNum" sz="quarter" idx="12"/>
          </p:nvPr>
        </p:nvSpPr>
        <p:spPr/>
        <p:txBody>
          <a:bodyPr/>
          <a:lstStyle/>
          <a:p>
            <a:fld id="{D5BBAC6D-A7C0-4A5D-BB19-79226C33A798}" type="slidenum">
              <a:rPr lang="en-US" smtClean="0"/>
              <a:t>16</a:t>
            </a:fld>
            <a:endParaRPr lang="en-US"/>
          </a:p>
        </p:txBody>
      </p:sp>
      <p:graphicFrame>
        <p:nvGraphicFramePr>
          <p:cNvPr id="9" name="Chart 8"/>
          <p:cNvGraphicFramePr>
            <a:graphicFrameLocks/>
          </p:cNvGraphicFramePr>
          <p:nvPr>
            <p:extLst>
              <p:ext uri="{D42A27DB-BD31-4B8C-83A1-F6EECF244321}">
                <p14:modId xmlns:p14="http://schemas.microsoft.com/office/powerpoint/2010/main" val="1972251269"/>
              </p:ext>
            </p:extLst>
          </p:nvPr>
        </p:nvGraphicFramePr>
        <p:xfrm>
          <a:off x="179512" y="1412776"/>
          <a:ext cx="8784976" cy="43924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178915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16632"/>
            <a:ext cx="8463884" cy="864096"/>
          </a:xfrm>
        </p:spPr>
        <p:txBody>
          <a:bodyPr>
            <a:normAutofit/>
          </a:bodyPr>
          <a:lstStyle/>
          <a:p>
            <a:pPr algn="ctr"/>
            <a:r>
              <a:rPr lang="ka-GE" sz="1800" dirty="0" smtClean="0">
                <a:solidFill>
                  <a:srgbClr val="0070C0"/>
                </a:solidFill>
              </a:rPr>
              <a:t>საქართველოს საგარეო ვალი სექტორების მიხედვით</a:t>
            </a:r>
            <a:endParaRPr lang="en-US" sz="1800" dirty="0">
              <a:solidFill>
                <a:srgbClr val="0070C0"/>
              </a:solidFill>
            </a:endParaRPr>
          </a:p>
        </p:txBody>
      </p:sp>
      <p:sp>
        <p:nvSpPr>
          <p:cNvPr id="4" name="Slide Number Placeholder 3"/>
          <p:cNvSpPr>
            <a:spLocks noGrp="1"/>
          </p:cNvSpPr>
          <p:nvPr>
            <p:ph type="sldNum" sz="quarter" idx="12"/>
          </p:nvPr>
        </p:nvSpPr>
        <p:spPr/>
        <p:txBody>
          <a:bodyPr/>
          <a:lstStyle/>
          <a:p>
            <a:fld id="{7167321A-C667-4314-BCF5-A4F5B6D91B69}" type="slidenum">
              <a:rPr lang="en-US" smtClean="0"/>
              <a:pPr/>
              <a:t>17</a:t>
            </a:fld>
            <a:endParaRPr lang="en-US"/>
          </a:p>
        </p:txBody>
      </p:sp>
      <p:graphicFrame>
        <p:nvGraphicFramePr>
          <p:cNvPr id="5" name="Chart 4"/>
          <p:cNvGraphicFramePr>
            <a:graphicFrameLocks/>
          </p:cNvGraphicFramePr>
          <p:nvPr>
            <p:extLst>
              <p:ext uri="{D42A27DB-BD31-4B8C-83A1-F6EECF244321}">
                <p14:modId xmlns:p14="http://schemas.microsoft.com/office/powerpoint/2010/main" val="843466727"/>
              </p:ext>
            </p:extLst>
          </p:nvPr>
        </p:nvGraphicFramePr>
        <p:xfrm>
          <a:off x="179512" y="1340768"/>
          <a:ext cx="8424936" cy="43924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502458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graphicFrame>
        <p:nvGraphicFramePr>
          <p:cNvPr id="6" name="Chart 5"/>
          <p:cNvGraphicFramePr/>
          <p:nvPr>
            <p:extLst>
              <p:ext uri="{D42A27DB-BD31-4B8C-83A1-F6EECF244321}">
                <p14:modId xmlns:p14="http://schemas.microsoft.com/office/powerpoint/2010/main" val="3185115992"/>
              </p:ext>
            </p:extLst>
          </p:nvPr>
        </p:nvGraphicFramePr>
        <p:xfrm>
          <a:off x="251520" y="304800"/>
          <a:ext cx="8712968" cy="6172200"/>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p:cNvSpPr>
            <a:spLocks noGrp="1"/>
          </p:cNvSpPr>
          <p:nvPr>
            <p:ph type="sldNum" sz="quarter" idx="12"/>
          </p:nvPr>
        </p:nvSpPr>
        <p:spPr/>
        <p:txBody>
          <a:bodyPr/>
          <a:lstStyle/>
          <a:p>
            <a:fld id="{D5BBAC6D-A7C0-4A5D-BB19-79226C33A798}" type="slidenum">
              <a:rPr lang="en-US" smtClean="0"/>
              <a:t>18</a:t>
            </a:fld>
            <a:endParaRPr lang="en-US"/>
          </a:p>
        </p:txBody>
      </p:sp>
      <p:graphicFrame>
        <p:nvGraphicFramePr>
          <p:cNvPr id="5" name="Chart 4"/>
          <p:cNvGraphicFramePr>
            <a:graphicFrameLocks/>
          </p:cNvGraphicFramePr>
          <p:nvPr>
            <p:extLst>
              <p:ext uri="{D42A27DB-BD31-4B8C-83A1-F6EECF244321}">
                <p14:modId xmlns:p14="http://schemas.microsoft.com/office/powerpoint/2010/main" val="3249044543"/>
              </p:ext>
            </p:extLst>
          </p:nvPr>
        </p:nvGraphicFramePr>
        <p:xfrm>
          <a:off x="827584" y="1412776"/>
          <a:ext cx="7488832" cy="47525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a:graphicFrameLocks/>
          </p:cNvGraphicFramePr>
          <p:nvPr>
            <p:extLst>
              <p:ext uri="{D42A27DB-BD31-4B8C-83A1-F6EECF244321}">
                <p14:modId xmlns:p14="http://schemas.microsoft.com/office/powerpoint/2010/main" val="415016387"/>
              </p:ext>
            </p:extLst>
          </p:nvPr>
        </p:nvGraphicFramePr>
        <p:xfrm>
          <a:off x="1403648" y="1628800"/>
          <a:ext cx="6768751" cy="424847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p:cNvGraphicFramePr>
            <a:graphicFrameLocks/>
          </p:cNvGraphicFramePr>
          <p:nvPr>
            <p:extLst>
              <p:ext uri="{D42A27DB-BD31-4B8C-83A1-F6EECF244321}">
                <p14:modId xmlns:p14="http://schemas.microsoft.com/office/powerpoint/2010/main" val="719881179"/>
              </p:ext>
            </p:extLst>
          </p:nvPr>
        </p:nvGraphicFramePr>
        <p:xfrm>
          <a:off x="1043608" y="1264432"/>
          <a:ext cx="7200800" cy="482886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 name="Chart 7"/>
          <p:cNvGraphicFramePr>
            <a:graphicFrameLocks/>
          </p:cNvGraphicFramePr>
          <p:nvPr>
            <p:extLst>
              <p:ext uri="{D42A27DB-BD31-4B8C-83A1-F6EECF244321}">
                <p14:modId xmlns:p14="http://schemas.microsoft.com/office/powerpoint/2010/main" val="983860226"/>
              </p:ext>
            </p:extLst>
          </p:nvPr>
        </p:nvGraphicFramePr>
        <p:xfrm>
          <a:off x="683568" y="1264432"/>
          <a:ext cx="7800984" cy="490087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0698618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2" name="Slide Number Placeholder 1"/>
          <p:cNvSpPr>
            <a:spLocks noGrp="1"/>
          </p:cNvSpPr>
          <p:nvPr>
            <p:ph type="sldNum" sz="quarter" idx="12"/>
          </p:nvPr>
        </p:nvSpPr>
        <p:spPr/>
        <p:txBody>
          <a:bodyPr/>
          <a:lstStyle/>
          <a:p>
            <a:fld id="{D5BBAC6D-A7C0-4A5D-BB19-79226C33A798}" type="slidenum">
              <a:rPr lang="en-US" smtClean="0"/>
              <a:t>19</a:t>
            </a:fld>
            <a:endParaRPr lang="en-US"/>
          </a:p>
        </p:txBody>
      </p:sp>
      <p:graphicFrame>
        <p:nvGraphicFramePr>
          <p:cNvPr id="5" name="Chart 4"/>
          <p:cNvGraphicFramePr>
            <a:graphicFrameLocks/>
          </p:cNvGraphicFramePr>
          <p:nvPr>
            <p:extLst>
              <p:ext uri="{D42A27DB-BD31-4B8C-83A1-F6EECF244321}">
                <p14:modId xmlns:p14="http://schemas.microsoft.com/office/powerpoint/2010/main" val="969546956"/>
              </p:ext>
            </p:extLst>
          </p:nvPr>
        </p:nvGraphicFramePr>
        <p:xfrm>
          <a:off x="827584" y="1412776"/>
          <a:ext cx="7488832" cy="4752528"/>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p:cNvSpPr>
            <a:spLocks noGrp="1"/>
          </p:cNvSpPr>
          <p:nvPr>
            <p:ph type="title"/>
          </p:nvPr>
        </p:nvSpPr>
        <p:spPr>
          <a:xfrm>
            <a:off x="428596" y="214290"/>
            <a:ext cx="7496204" cy="838446"/>
          </a:xfrm>
        </p:spPr>
        <p:txBody>
          <a:bodyPr/>
          <a:lstStyle/>
          <a:p>
            <a:pPr algn="ctr"/>
            <a:r>
              <a:rPr lang="ka-GE" sz="1600" dirty="0" smtClean="0">
                <a:solidFill>
                  <a:srgbClr val="0070C0"/>
                </a:solidFill>
                <a:latin typeface="+mn-lt"/>
              </a:rPr>
              <a:t>2012 წლის ნოემბრიდან შეთანხმებული პროექტები და პროგრამები სექტორების მიხედვით</a:t>
            </a:r>
            <a:endParaRPr lang="en-US" sz="1600" dirty="0">
              <a:solidFill>
                <a:srgbClr val="0070C0"/>
              </a:solidFill>
              <a:latin typeface="+mn-lt"/>
            </a:endParaRP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1771178210"/>
              </p:ext>
            </p:extLst>
          </p:nvPr>
        </p:nvGraphicFramePr>
        <p:xfrm>
          <a:off x="457200" y="1214438"/>
          <a:ext cx="8229600" cy="49117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38896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ka-GE" sz="1800" dirty="0" smtClean="0">
                <a:solidFill>
                  <a:srgbClr val="0070C0"/>
                </a:solidFill>
              </a:rPr>
              <a:t>ფინანსთა სამინისტროს სტრუქტურა</a:t>
            </a:r>
            <a:endParaRPr lang="en-US" sz="1800" dirty="0">
              <a:solidFill>
                <a:srgbClr val="0070C0"/>
              </a:solidFill>
            </a:endParaRPr>
          </a:p>
        </p:txBody>
      </p:sp>
      <p:sp>
        <p:nvSpPr>
          <p:cNvPr id="3" name="Content Placeholder 2"/>
          <p:cNvSpPr>
            <a:spLocks noGrp="1"/>
          </p:cNvSpPr>
          <p:nvPr>
            <p:ph idx="1"/>
          </p:nvPr>
        </p:nvSpPr>
        <p:spPr>
          <a:xfrm>
            <a:off x="107504" y="1214422"/>
            <a:ext cx="8856984" cy="4911741"/>
          </a:xfrm>
        </p:spPr>
        <p:txBody>
          <a:bodyPr>
            <a:noAutofit/>
          </a:bodyPr>
          <a:lstStyle/>
          <a:p>
            <a:pPr lvl="0" algn="just">
              <a:lnSpc>
                <a:spcPct val="150000"/>
              </a:lnSpc>
              <a:buFont typeface="Wingdings" panose="05000000000000000000" pitchFamily="2" charset="2"/>
              <a:buChar char="q"/>
            </a:pPr>
            <a:endParaRPr lang="en-US" sz="1900" b="1" dirty="0" smtClean="0">
              <a:solidFill>
                <a:srgbClr val="002060"/>
              </a:solidFill>
              <a:latin typeface="BPG Algeti Compact" pitchFamily="2" charset="0"/>
              <a:cs typeface="BPG Algeti Compact" pitchFamily="2" charset="0"/>
            </a:endParaRPr>
          </a:p>
          <a:p>
            <a:pPr lvl="0" algn="just">
              <a:lnSpc>
                <a:spcPct val="150000"/>
              </a:lnSpc>
              <a:buFont typeface="Wingdings" panose="05000000000000000000" pitchFamily="2" charset="2"/>
              <a:buChar char="q"/>
            </a:pPr>
            <a:r>
              <a:rPr lang="ka-GE" sz="1900" b="1" dirty="0" smtClean="0">
                <a:solidFill>
                  <a:srgbClr val="002060"/>
                </a:solidFill>
                <a:latin typeface="+mn-lt"/>
                <a:cs typeface="BPG Algeti Compact" pitchFamily="2" charset="0"/>
              </a:rPr>
              <a:t>საქართველოს ფინანსთა სამინისტროს ცენტრალური აპარატი</a:t>
            </a:r>
          </a:p>
          <a:p>
            <a:pPr algn="just">
              <a:lnSpc>
                <a:spcPct val="150000"/>
              </a:lnSpc>
              <a:buFont typeface="Wingdings" panose="05000000000000000000" pitchFamily="2" charset="2"/>
              <a:buChar char="q"/>
            </a:pPr>
            <a:r>
              <a:rPr lang="ka-GE" sz="1900" b="1" dirty="0" smtClean="0">
                <a:solidFill>
                  <a:srgbClr val="002060"/>
                </a:solidFill>
                <a:latin typeface="+mn-lt"/>
                <a:cs typeface="BPG Algeti Compact" pitchFamily="2" charset="0"/>
              </a:rPr>
              <a:t>ფინანსთა სამინისტროს სახაზინო </a:t>
            </a:r>
            <a:r>
              <a:rPr lang="ka-GE" sz="1900" b="1" dirty="0">
                <a:solidFill>
                  <a:srgbClr val="002060"/>
                </a:solidFill>
                <a:latin typeface="+mn-lt"/>
                <a:cs typeface="BPG Algeti Compact" pitchFamily="2" charset="0"/>
              </a:rPr>
              <a:t>სამსახური</a:t>
            </a:r>
          </a:p>
          <a:p>
            <a:pPr lvl="0" algn="just">
              <a:lnSpc>
                <a:spcPct val="150000"/>
              </a:lnSpc>
              <a:buFont typeface="Wingdings" panose="05000000000000000000" pitchFamily="2" charset="2"/>
              <a:buChar char="q"/>
            </a:pPr>
            <a:r>
              <a:rPr lang="ka-GE" sz="1900" b="1" dirty="0" smtClean="0">
                <a:solidFill>
                  <a:srgbClr val="002060"/>
                </a:solidFill>
                <a:latin typeface="+mn-lt"/>
                <a:cs typeface="BPG Algeti Compact" pitchFamily="2" charset="0"/>
              </a:rPr>
              <a:t>სსიპ ფინანსთა სამინისტროს შემოსავლების სამსახური</a:t>
            </a:r>
          </a:p>
          <a:p>
            <a:pPr lvl="0" algn="just">
              <a:lnSpc>
                <a:spcPct val="150000"/>
              </a:lnSpc>
              <a:buFont typeface="Wingdings" panose="05000000000000000000" pitchFamily="2" charset="2"/>
              <a:buChar char="q"/>
            </a:pPr>
            <a:r>
              <a:rPr lang="ka-GE" sz="1900" b="1" dirty="0" smtClean="0">
                <a:solidFill>
                  <a:srgbClr val="002060"/>
                </a:solidFill>
                <a:latin typeface="+mn-lt"/>
                <a:cs typeface="BPG Algeti Compact" pitchFamily="2" charset="0"/>
              </a:rPr>
              <a:t>ფინანსთა სამინისტროს საგამოძიებო სამსახური</a:t>
            </a:r>
          </a:p>
          <a:p>
            <a:pPr lvl="0" algn="just">
              <a:lnSpc>
                <a:spcPct val="150000"/>
              </a:lnSpc>
              <a:buFont typeface="Wingdings" panose="05000000000000000000" pitchFamily="2" charset="2"/>
              <a:buChar char="q"/>
            </a:pPr>
            <a:r>
              <a:rPr lang="ka-GE" sz="1900" b="1" dirty="0" smtClean="0">
                <a:solidFill>
                  <a:srgbClr val="002060"/>
                </a:solidFill>
                <a:latin typeface="+mn-lt"/>
                <a:cs typeface="BPG Algeti Compact" pitchFamily="2" charset="0"/>
              </a:rPr>
              <a:t>სსიპ საფინანსო-ანალიტიკური სამსახური</a:t>
            </a:r>
          </a:p>
          <a:p>
            <a:pPr lvl="0" algn="just">
              <a:lnSpc>
                <a:spcPct val="150000"/>
              </a:lnSpc>
              <a:buFont typeface="Wingdings" panose="05000000000000000000" pitchFamily="2" charset="2"/>
              <a:buChar char="q"/>
            </a:pPr>
            <a:r>
              <a:rPr lang="ka-GE" sz="1900" b="1" dirty="0" smtClean="0">
                <a:solidFill>
                  <a:srgbClr val="002060"/>
                </a:solidFill>
                <a:latin typeface="+mn-lt"/>
                <a:cs typeface="BPG Algeti Compact" pitchFamily="2" charset="0"/>
              </a:rPr>
              <a:t>სსიპ ფინანსთა სამინისტროს მომსახურების სააგენტო</a:t>
            </a:r>
          </a:p>
          <a:p>
            <a:pPr lvl="0" algn="just">
              <a:lnSpc>
                <a:spcPct val="150000"/>
              </a:lnSpc>
              <a:buFont typeface="Wingdings" panose="05000000000000000000" pitchFamily="2" charset="2"/>
              <a:buChar char="q"/>
            </a:pPr>
            <a:r>
              <a:rPr lang="ka-GE" sz="1900" b="1" dirty="0" smtClean="0">
                <a:solidFill>
                  <a:srgbClr val="002060"/>
                </a:solidFill>
                <a:latin typeface="+mn-lt"/>
                <a:cs typeface="BPG Algeti Compact" pitchFamily="2" charset="0"/>
              </a:rPr>
              <a:t>სსიპ ფინანსთა სამინისტროს აკადემია</a:t>
            </a:r>
          </a:p>
          <a:p>
            <a:pPr lvl="0" algn="just">
              <a:lnSpc>
                <a:spcPct val="150000"/>
              </a:lnSpc>
              <a:buFont typeface="Wingdings" panose="05000000000000000000" pitchFamily="2" charset="2"/>
              <a:buChar char="q"/>
            </a:pPr>
            <a:endParaRPr lang="ka-GE" sz="1900" b="1" dirty="0" smtClean="0">
              <a:solidFill>
                <a:srgbClr val="002060"/>
              </a:solidFill>
              <a:latin typeface="BPG Algeti Compact" pitchFamily="2" charset="0"/>
              <a:cs typeface="BPG Algeti Compact" pitchFamily="2" charset="0"/>
            </a:endParaRPr>
          </a:p>
          <a:p>
            <a:pPr marL="0" indent="0">
              <a:buNone/>
            </a:pPr>
            <a:endParaRPr lang="en-US" sz="1300" dirty="0">
              <a:solidFill>
                <a:schemeClr val="tx1"/>
              </a:solidFill>
            </a:endParaRPr>
          </a:p>
        </p:txBody>
      </p:sp>
      <p:sp>
        <p:nvSpPr>
          <p:cNvPr id="4" name="Footer Placeholder 3"/>
          <p:cNvSpPr>
            <a:spLocks noGrp="1"/>
          </p:cNvSpPr>
          <p:nvPr>
            <p:ph type="ftr" sz="quarter" idx="11"/>
          </p:nvPr>
        </p:nvSpPr>
        <p:spPr>
          <a:xfrm>
            <a:off x="1475656" y="6356350"/>
            <a:ext cx="5810988" cy="365125"/>
          </a:xfrm>
        </p:spPr>
        <p:txBody>
          <a:bodyPr/>
          <a:lstStyle/>
          <a:p>
            <a:r>
              <a:rPr lang="en-US" i="1" dirty="0">
                <a:solidFill>
                  <a:prstClr val="black">
                    <a:tint val="75000"/>
                  </a:prstClr>
                </a:solidFill>
              </a:rPr>
              <a:t>ს</a:t>
            </a:r>
            <a:r>
              <a:rPr lang="ka-GE" i="1" dirty="0">
                <a:solidFill>
                  <a:prstClr val="black">
                    <a:tint val="75000"/>
                  </a:prstClr>
                </a:solidFill>
              </a:rPr>
              <a:t>აქართველოს ფინანსთა სამინისტრო</a:t>
            </a:r>
            <a:endParaRPr lang="en-US" i="1" dirty="0">
              <a:solidFill>
                <a:prstClr val="black">
                  <a:tint val="75000"/>
                </a:prstClr>
              </a:solidFill>
            </a:endParaRPr>
          </a:p>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167321A-C667-4314-BCF5-A4F5B6D91B69}"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548418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77562"/>
            <a:ext cx="7467600" cy="868362"/>
          </a:xfrm>
        </p:spPr>
        <p:txBody>
          <a:bodyPr>
            <a:normAutofit/>
          </a:bodyPr>
          <a:lstStyle/>
          <a:p>
            <a:pPr lvl="0" algn="ctr"/>
            <a:r>
              <a:rPr lang="ka-GE" sz="1800" b="1" dirty="0" smtClean="0">
                <a:solidFill>
                  <a:srgbClr val="0070C0"/>
                </a:solidFill>
              </a:rPr>
              <a:t>ურთიერთობები </a:t>
            </a:r>
            <a:r>
              <a:rPr lang="ka-GE" sz="1800" b="1" dirty="0">
                <a:solidFill>
                  <a:srgbClr val="0070C0"/>
                </a:solidFill>
              </a:rPr>
              <a:t>საერთაშორისო </a:t>
            </a:r>
            <a:r>
              <a:rPr lang="ka-GE" sz="1800" b="1" dirty="0" smtClean="0">
                <a:solidFill>
                  <a:srgbClr val="0070C0"/>
                </a:solidFill>
              </a:rPr>
              <a:t>ორგანიზაციებთან</a:t>
            </a:r>
            <a:endParaRPr lang="en-US" sz="1800" dirty="0">
              <a:solidFill>
                <a:srgbClr val="0070C0"/>
              </a:solidFill>
            </a:endParaRPr>
          </a:p>
        </p:txBody>
      </p:sp>
      <p:sp>
        <p:nvSpPr>
          <p:cNvPr id="3" name="Content Placeholder 2"/>
          <p:cNvSpPr>
            <a:spLocks noGrp="1"/>
          </p:cNvSpPr>
          <p:nvPr>
            <p:ph idx="1"/>
          </p:nvPr>
        </p:nvSpPr>
        <p:spPr>
          <a:xfrm>
            <a:off x="539552" y="1412776"/>
            <a:ext cx="8011616" cy="4370040"/>
          </a:xfrm>
        </p:spPr>
        <p:txBody>
          <a:bodyPr>
            <a:normAutofit/>
          </a:bodyPr>
          <a:lstStyle/>
          <a:p>
            <a:pPr marL="230188" lvl="0" indent="-230188" algn="just"/>
            <a:endParaRPr lang="en-US" sz="1600" dirty="0">
              <a:solidFill>
                <a:srgbClr val="FF0000"/>
              </a:solidFill>
            </a:endParaRPr>
          </a:p>
          <a:p>
            <a:pPr algn="just">
              <a:buFont typeface="Wingdings" panose="05000000000000000000" pitchFamily="2" charset="2"/>
              <a:buChar char="q"/>
            </a:pPr>
            <a:r>
              <a:rPr lang="ka-GE" sz="1600" dirty="0" smtClean="0">
                <a:solidFill>
                  <a:schemeClr val="tx1"/>
                </a:solidFill>
              </a:rPr>
              <a:t>მსოფლიო </a:t>
            </a:r>
            <a:r>
              <a:rPr lang="ka-GE" sz="1600" dirty="0">
                <a:solidFill>
                  <a:schemeClr val="tx1"/>
                </a:solidFill>
              </a:rPr>
              <a:t>ბანკის და </a:t>
            </a:r>
            <a:r>
              <a:rPr lang="ka-GE" sz="1600" dirty="0" smtClean="0">
                <a:solidFill>
                  <a:schemeClr val="tx1"/>
                </a:solidFill>
              </a:rPr>
              <a:t>სსფ-ს ჯგუფის შეხვედრა </a:t>
            </a:r>
            <a:r>
              <a:rPr lang="ka-GE" sz="1600" dirty="0">
                <a:solidFill>
                  <a:schemeClr val="tx1"/>
                </a:solidFill>
              </a:rPr>
              <a:t>(</a:t>
            </a:r>
            <a:r>
              <a:rPr lang="en-US" sz="1600" dirty="0">
                <a:solidFill>
                  <a:schemeClr val="tx1"/>
                </a:solidFill>
              </a:rPr>
              <a:t>Constituency Meeting</a:t>
            </a:r>
            <a:r>
              <a:rPr lang="ka-GE" sz="1600" dirty="0" smtClean="0">
                <a:solidFill>
                  <a:schemeClr val="tx1"/>
                </a:solidFill>
              </a:rPr>
              <a:t>)</a:t>
            </a:r>
          </a:p>
          <a:p>
            <a:pPr marL="0" indent="0" algn="just">
              <a:buNone/>
            </a:pPr>
            <a:endParaRPr lang="ka-GE" sz="1600" dirty="0" smtClean="0">
              <a:solidFill>
                <a:schemeClr val="tx1"/>
              </a:solidFill>
            </a:endParaRPr>
          </a:p>
          <a:p>
            <a:pPr algn="just">
              <a:buFont typeface="Wingdings" panose="05000000000000000000" pitchFamily="2" charset="2"/>
              <a:buChar char="q"/>
            </a:pPr>
            <a:r>
              <a:rPr lang="ka-GE" sz="1600" dirty="0" smtClean="0">
                <a:solidFill>
                  <a:schemeClr val="tx1"/>
                </a:solidFill>
              </a:rPr>
              <a:t>საერთაშორისო </a:t>
            </a:r>
            <a:r>
              <a:rPr lang="ka-GE" sz="1600" dirty="0">
                <a:solidFill>
                  <a:schemeClr val="tx1"/>
                </a:solidFill>
              </a:rPr>
              <a:t>სავალუტო </a:t>
            </a:r>
            <a:r>
              <a:rPr lang="ka-GE" sz="1600" dirty="0" smtClean="0">
                <a:solidFill>
                  <a:schemeClr val="tx1"/>
                </a:solidFill>
              </a:rPr>
              <a:t>ფონდის ახალი პროგრამა</a:t>
            </a:r>
          </a:p>
          <a:p>
            <a:pPr algn="just">
              <a:buFont typeface="Wingdings" panose="05000000000000000000" pitchFamily="2" charset="2"/>
              <a:buChar char="q"/>
            </a:pPr>
            <a:endParaRPr lang="ka-GE" sz="1600" dirty="0" smtClean="0">
              <a:solidFill>
                <a:schemeClr val="tx1"/>
              </a:solidFill>
            </a:endParaRPr>
          </a:p>
          <a:p>
            <a:pPr marL="285750" lvl="2" indent="-285750" algn="just">
              <a:buFont typeface="Wingdings" panose="05000000000000000000" pitchFamily="2" charset="2"/>
              <a:buChar char="q"/>
            </a:pPr>
            <a:r>
              <a:rPr lang="ka-GE" sz="1600" dirty="0" smtClean="0">
                <a:solidFill>
                  <a:schemeClr val="tx1"/>
                </a:solidFill>
              </a:rPr>
              <a:t>სახელმწიფო </a:t>
            </a:r>
            <a:r>
              <a:rPr lang="ka-GE" sz="1600" dirty="0">
                <a:solidFill>
                  <a:schemeClr val="tx1"/>
                </a:solidFill>
              </a:rPr>
              <a:t>ვალის მართვის რეგიონალური </a:t>
            </a:r>
            <a:r>
              <a:rPr lang="ka-GE" sz="1600" dirty="0" smtClean="0">
                <a:solidFill>
                  <a:schemeClr val="tx1"/>
                </a:solidFill>
              </a:rPr>
              <a:t>ფორუმი</a:t>
            </a:r>
            <a:r>
              <a:rPr lang="ka-GE" sz="1600" dirty="0">
                <a:solidFill>
                  <a:schemeClr val="tx1"/>
                </a:solidFill>
              </a:rPr>
              <a:t> </a:t>
            </a:r>
            <a:r>
              <a:rPr lang="ka-GE" sz="1600" dirty="0" smtClean="0">
                <a:solidFill>
                  <a:schemeClr val="tx1"/>
                </a:solidFill>
              </a:rPr>
              <a:t>(</a:t>
            </a:r>
            <a:r>
              <a:rPr lang="ka-GE" sz="1600" dirty="0">
                <a:solidFill>
                  <a:schemeClr val="tx1"/>
                </a:solidFill>
              </a:rPr>
              <a:t>ADB</a:t>
            </a:r>
            <a:r>
              <a:rPr lang="ka-GE" sz="1600" dirty="0" smtClean="0">
                <a:solidFill>
                  <a:schemeClr val="tx1"/>
                </a:solidFill>
              </a:rPr>
              <a:t>)</a:t>
            </a:r>
            <a:endParaRPr lang="ka-GE" sz="1600" dirty="0">
              <a:solidFill>
                <a:schemeClr val="tx1"/>
              </a:solidFill>
            </a:endParaRPr>
          </a:p>
          <a:p>
            <a:pPr marL="285750" lvl="2" indent="-285750" algn="just">
              <a:buFont typeface="Wingdings" panose="05000000000000000000" pitchFamily="2" charset="2"/>
              <a:buChar char="q"/>
            </a:pPr>
            <a:endParaRPr lang="ka-GE" sz="1600" dirty="0">
              <a:solidFill>
                <a:schemeClr val="tx1"/>
              </a:solidFill>
            </a:endParaRPr>
          </a:p>
          <a:p>
            <a:pPr marL="285750" lvl="2" indent="-285750" algn="just">
              <a:buFont typeface="Wingdings" panose="05000000000000000000" pitchFamily="2" charset="2"/>
              <a:buChar char="q"/>
            </a:pPr>
            <a:r>
              <a:rPr lang="ka-GE" sz="1600" dirty="0" smtClean="0">
                <a:solidFill>
                  <a:schemeClr val="tx1"/>
                </a:solidFill>
              </a:rPr>
              <a:t>ევროპის </a:t>
            </a:r>
            <a:r>
              <a:rPr lang="ka-GE" sz="1600" dirty="0">
                <a:solidFill>
                  <a:schemeClr val="tx1"/>
                </a:solidFill>
              </a:rPr>
              <a:t>რეკონსტრუქციისა და განვითარების ბანკის (EBRD) წლიური </a:t>
            </a:r>
            <a:r>
              <a:rPr lang="ka-GE" sz="1600" dirty="0" smtClean="0">
                <a:solidFill>
                  <a:schemeClr val="tx1"/>
                </a:solidFill>
              </a:rPr>
              <a:t>შეხვედრა</a:t>
            </a:r>
            <a:endParaRPr lang="ka-GE" sz="1600" dirty="0">
              <a:solidFill>
                <a:schemeClr val="tx1"/>
              </a:solidFill>
            </a:endParaRPr>
          </a:p>
          <a:p>
            <a:pPr marL="285750" lvl="2" indent="-285750" algn="just">
              <a:buFont typeface="Wingdings" panose="05000000000000000000" pitchFamily="2" charset="2"/>
              <a:buChar char="q"/>
            </a:pPr>
            <a:endParaRPr lang="ka-GE" sz="1600" dirty="0">
              <a:solidFill>
                <a:schemeClr val="tx1"/>
              </a:solidFill>
            </a:endParaRPr>
          </a:p>
          <a:p>
            <a:pPr marL="285750" lvl="2" indent="-285750" algn="just">
              <a:buFont typeface="Wingdings" panose="05000000000000000000" pitchFamily="2" charset="2"/>
              <a:buChar char="q"/>
            </a:pPr>
            <a:r>
              <a:rPr lang="ka-GE" sz="1600" dirty="0" smtClean="0">
                <a:solidFill>
                  <a:schemeClr val="tx1"/>
                </a:solidFill>
              </a:rPr>
              <a:t>შავი </a:t>
            </a:r>
            <a:r>
              <a:rPr lang="ka-GE" sz="1600" dirty="0">
                <a:solidFill>
                  <a:schemeClr val="tx1"/>
                </a:solidFill>
              </a:rPr>
              <a:t>ზღვის ვაჭრობისა და განვითარების ბანკის (</a:t>
            </a:r>
            <a:r>
              <a:rPr lang="en-US" sz="1600" dirty="0">
                <a:solidFill>
                  <a:schemeClr val="tx1"/>
                </a:solidFill>
              </a:rPr>
              <a:t>BSTDB</a:t>
            </a:r>
            <a:r>
              <a:rPr lang="ka-GE" sz="1600" dirty="0">
                <a:solidFill>
                  <a:schemeClr val="tx1"/>
                </a:solidFill>
              </a:rPr>
              <a:t>) </a:t>
            </a:r>
            <a:r>
              <a:rPr lang="en-US" sz="1600" dirty="0">
                <a:solidFill>
                  <a:schemeClr val="tx1"/>
                </a:solidFill>
              </a:rPr>
              <a:t> </a:t>
            </a:r>
            <a:r>
              <a:rPr lang="ka-GE" sz="1600" dirty="0">
                <a:solidFill>
                  <a:schemeClr val="tx1"/>
                </a:solidFill>
              </a:rPr>
              <a:t>წლიური </a:t>
            </a:r>
            <a:r>
              <a:rPr lang="ka-GE" sz="1600" dirty="0" smtClean="0">
                <a:solidFill>
                  <a:schemeClr val="tx1"/>
                </a:solidFill>
              </a:rPr>
              <a:t>შეხვედრა</a:t>
            </a:r>
            <a:endParaRPr lang="en-US" sz="1600" dirty="0">
              <a:solidFill>
                <a:srgbClr val="FF0000"/>
              </a:solidFill>
            </a:endParaRPr>
          </a:p>
          <a:p>
            <a:pPr algn="just">
              <a:buFont typeface="Wingdings" panose="05000000000000000000" pitchFamily="2" charset="2"/>
              <a:buChar char="q"/>
            </a:pPr>
            <a:endParaRPr lang="en-US" sz="1200" dirty="0">
              <a:solidFill>
                <a:schemeClr val="tx1"/>
              </a:solidFill>
              <a:effectLst/>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5" name="Slide Number Placeholder 4"/>
          <p:cNvSpPr>
            <a:spLocks noGrp="1"/>
          </p:cNvSpPr>
          <p:nvPr>
            <p:ph type="sldNum" sz="quarter" idx="12"/>
          </p:nvPr>
        </p:nvSpPr>
        <p:spPr/>
        <p:txBody>
          <a:bodyPr/>
          <a:lstStyle/>
          <a:p>
            <a:fld id="{D5BBAC6D-A7C0-4A5D-BB19-79226C33A798}" type="slidenum">
              <a:rPr lang="en-US" smtClean="0"/>
              <a:t>20</a:t>
            </a:fld>
            <a:endParaRPr lang="en-US"/>
          </a:p>
        </p:txBody>
      </p:sp>
    </p:spTree>
    <p:extLst>
      <p:ext uri="{BB962C8B-B14F-4D97-AF65-F5344CB8AC3E}">
        <p14:creationId xmlns:p14="http://schemas.microsoft.com/office/powerpoint/2010/main" val="14772088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02155"/>
            <a:ext cx="7632848" cy="868362"/>
          </a:xfrm>
        </p:spPr>
        <p:txBody>
          <a:bodyPr>
            <a:normAutofit/>
          </a:bodyPr>
          <a:lstStyle/>
          <a:p>
            <a:pPr lvl="0" algn="ctr"/>
            <a:r>
              <a:rPr lang="ka-GE" sz="1800" dirty="0" smtClean="0">
                <a:solidFill>
                  <a:srgbClr val="0070C0"/>
                </a:solidFill>
              </a:rPr>
              <a:t>ურთიერთობები </a:t>
            </a:r>
            <a:r>
              <a:rPr lang="ka-GE" sz="1800" dirty="0">
                <a:solidFill>
                  <a:srgbClr val="0070C0"/>
                </a:solidFill>
              </a:rPr>
              <a:t>საერთაშორისო დონორ ორგანიზაციებთან       </a:t>
            </a:r>
            <a:r>
              <a:rPr lang="ka-GE" sz="1800" dirty="0">
                <a:solidFill>
                  <a:srgbClr val="002060"/>
                </a:solidFill>
              </a:rPr>
              <a:t/>
            </a:r>
            <a:br>
              <a:rPr lang="ka-GE" sz="1800" dirty="0">
                <a:solidFill>
                  <a:srgbClr val="002060"/>
                </a:solidFill>
              </a:rPr>
            </a:br>
            <a:endParaRPr lang="en-US" sz="1800" dirty="0">
              <a:solidFill>
                <a:srgbClr val="002060"/>
              </a:solidFill>
            </a:endParaRPr>
          </a:p>
        </p:txBody>
      </p:sp>
      <p:sp>
        <p:nvSpPr>
          <p:cNvPr id="3" name="Content Placeholder 2"/>
          <p:cNvSpPr>
            <a:spLocks noGrp="1"/>
          </p:cNvSpPr>
          <p:nvPr>
            <p:ph idx="1"/>
          </p:nvPr>
        </p:nvSpPr>
        <p:spPr>
          <a:xfrm>
            <a:off x="107503" y="1412776"/>
            <a:ext cx="8936801" cy="4370040"/>
          </a:xfrm>
        </p:spPr>
        <p:txBody>
          <a:bodyPr>
            <a:normAutofit/>
          </a:bodyPr>
          <a:lstStyle/>
          <a:p>
            <a:pPr algn="just">
              <a:buFont typeface="Wingdings" panose="05000000000000000000" pitchFamily="2" charset="2"/>
              <a:buChar char="q"/>
            </a:pPr>
            <a:endParaRPr lang="ka-GE" sz="1400" dirty="0" smtClean="0">
              <a:solidFill>
                <a:schemeClr val="tx1"/>
              </a:solidFill>
            </a:endParaRPr>
          </a:p>
          <a:p>
            <a:pPr algn="just">
              <a:buFont typeface="Wingdings" panose="05000000000000000000" pitchFamily="2" charset="2"/>
              <a:buChar char="q"/>
            </a:pPr>
            <a:r>
              <a:rPr lang="ka-GE" sz="1600" dirty="0" smtClean="0">
                <a:solidFill>
                  <a:schemeClr val="tx1"/>
                </a:solidFill>
              </a:rPr>
              <a:t>თანამშრომლობა </a:t>
            </a:r>
            <a:r>
              <a:rPr lang="ka-GE" sz="1600" dirty="0">
                <a:solidFill>
                  <a:schemeClr val="tx1"/>
                </a:solidFill>
              </a:rPr>
              <a:t>საერთაშორისო </a:t>
            </a:r>
            <a:r>
              <a:rPr lang="ka-GE" sz="1600" dirty="0" smtClean="0">
                <a:solidFill>
                  <a:schemeClr val="tx1"/>
                </a:solidFill>
              </a:rPr>
              <a:t>სარეიტინგო კომპანიებთან</a:t>
            </a:r>
            <a:endParaRPr lang="ka-GE" sz="1600" dirty="0">
              <a:solidFill>
                <a:schemeClr val="tx1"/>
              </a:solidFill>
            </a:endParaRPr>
          </a:p>
          <a:p>
            <a:pPr algn="just">
              <a:buFont typeface="Wingdings" panose="05000000000000000000" pitchFamily="2" charset="2"/>
              <a:buChar char="q"/>
            </a:pPr>
            <a:endParaRPr lang="ka-GE" sz="1600" dirty="0" smtClean="0">
              <a:solidFill>
                <a:schemeClr val="tx1"/>
              </a:solidFill>
            </a:endParaRPr>
          </a:p>
          <a:p>
            <a:pPr algn="just">
              <a:buFont typeface="Wingdings" panose="05000000000000000000" pitchFamily="2" charset="2"/>
              <a:buChar char="q"/>
            </a:pPr>
            <a:r>
              <a:rPr lang="ka-GE" sz="1600" dirty="0" smtClean="0">
                <a:solidFill>
                  <a:schemeClr val="tx1"/>
                </a:solidFill>
              </a:rPr>
              <a:t>ლარში </a:t>
            </a:r>
            <a:r>
              <a:rPr lang="ka-GE" sz="1600" dirty="0">
                <a:solidFill>
                  <a:schemeClr val="tx1"/>
                </a:solidFill>
              </a:rPr>
              <a:t>დენომინირებული ობლიგაციები </a:t>
            </a:r>
            <a:r>
              <a:rPr lang="ka-GE" sz="1600" dirty="0" smtClean="0">
                <a:solidFill>
                  <a:schemeClr val="tx1"/>
                </a:solidFill>
              </a:rPr>
              <a:t>(</a:t>
            </a:r>
            <a:r>
              <a:rPr lang="en-US" sz="1600" dirty="0" smtClean="0">
                <a:solidFill>
                  <a:schemeClr val="tx1"/>
                </a:solidFill>
              </a:rPr>
              <a:t>EBRD</a:t>
            </a:r>
            <a:r>
              <a:rPr lang="ka-GE" sz="1600" dirty="0" smtClean="0">
                <a:solidFill>
                  <a:schemeClr val="tx1"/>
                </a:solidFill>
              </a:rPr>
              <a:t>-იმ გამოუშვა, </a:t>
            </a:r>
            <a:r>
              <a:rPr lang="en-US" sz="1600" dirty="0" smtClean="0">
                <a:solidFill>
                  <a:schemeClr val="tx1"/>
                </a:solidFill>
              </a:rPr>
              <a:t>IFC</a:t>
            </a:r>
            <a:r>
              <a:rPr lang="ka-GE" sz="1600" dirty="0" smtClean="0">
                <a:solidFill>
                  <a:schemeClr val="tx1"/>
                </a:solidFill>
              </a:rPr>
              <a:t> </a:t>
            </a:r>
            <a:r>
              <a:rPr lang="ka-GE" sz="1600" dirty="0">
                <a:solidFill>
                  <a:schemeClr val="tx1"/>
                </a:solidFill>
              </a:rPr>
              <a:t>და </a:t>
            </a:r>
            <a:r>
              <a:rPr lang="en-US" sz="1600" dirty="0" smtClean="0">
                <a:solidFill>
                  <a:schemeClr val="tx1"/>
                </a:solidFill>
              </a:rPr>
              <a:t>ADB</a:t>
            </a:r>
            <a:r>
              <a:rPr lang="ka-GE" sz="1600" dirty="0" smtClean="0">
                <a:solidFill>
                  <a:schemeClr val="tx1"/>
                </a:solidFill>
              </a:rPr>
              <a:t> გეგმავენ)</a:t>
            </a:r>
          </a:p>
          <a:p>
            <a:pPr algn="just">
              <a:buFont typeface="Wingdings" panose="05000000000000000000" pitchFamily="2" charset="2"/>
              <a:buChar char="q"/>
            </a:pPr>
            <a:endParaRPr lang="ka-GE" sz="1600" dirty="0">
              <a:solidFill>
                <a:schemeClr val="tx1"/>
              </a:solidFill>
            </a:endParaRPr>
          </a:p>
          <a:p>
            <a:pPr algn="just">
              <a:buFont typeface="Wingdings" panose="05000000000000000000" pitchFamily="2" charset="2"/>
              <a:buChar char="q"/>
            </a:pPr>
            <a:r>
              <a:rPr lang="ka-GE" sz="1600" dirty="0" smtClean="0">
                <a:solidFill>
                  <a:schemeClr val="tx1"/>
                </a:solidFill>
              </a:rPr>
              <a:t>შეთანხმება საფრანგეთის მთავრობასთან საფრანგეთის განვითარების სააგენტოსა </a:t>
            </a:r>
            <a:r>
              <a:rPr lang="ka-GE" sz="1600" dirty="0">
                <a:solidFill>
                  <a:schemeClr val="tx1"/>
                </a:solidFill>
              </a:rPr>
              <a:t>(AFD) და </a:t>
            </a:r>
            <a:r>
              <a:rPr lang="ka-GE" sz="1600" dirty="0" smtClean="0">
                <a:solidFill>
                  <a:schemeClr val="tx1"/>
                </a:solidFill>
              </a:rPr>
              <a:t>PROPARCO-ს შესახებ</a:t>
            </a:r>
          </a:p>
          <a:p>
            <a:pPr algn="just">
              <a:buFont typeface="Wingdings" panose="05000000000000000000" pitchFamily="2" charset="2"/>
              <a:buChar char="q"/>
            </a:pPr>
            <a:endParaRPr lang="ka-GE" sz="1600" dirty="0">
              <a:solidFill>
                <a:schemeClr val="tx1"/>
              </a:solidFill>
            </a:endParaRPr>
          </a:p>
          <a:p>
            <a:pPr algn="just">
              <a:buFont typeface="Wingdings" panose="05000000000000000000" pitchFamily="2" charset="2"/>
              <a:buChar char="q"/>
            </a:pPr>
            <a:r>
              <a:rPr lang="en-US" sz="1600" dirty="0" err="1" smtClean="0">
                <a:solidFill>
                  <a:schemeClr val="tx1"/>
                </a:solidFill>
              </a:rPr>
              <a:t>ჩარჩო</a:t>
            </a:r>
            <a:r>
              <a:rPr lang="en-US" sz="1600" dirty="0" smtClean="0">
                <a:solidFill>
                  <a:schemeClr val="tx1"/>
                </a:solidFill>
              </a:rPr>
              <a:t> </a:t>
            </a:r>
            <a:r>
              <a:rPr lang="en-US" sz="1600" dirty="0" err="1" smtClean="0">
                <a:solidFill>
                  <a:schemeClr val="tx1"/>
                </a:solidFill>
              </a:rPr>
              <a:t>შეთანხმება</a:t>
            </a:r>
            <a:r>
              <a:rPr lang="ka-GE" sz="1600" dirty="0" smtClean="0">
                <a:solidFill>
                  <a:schemeClr val="tx1"/>
                </a:solidFill>
              </a:rPr>
              <a:t> </a:t>
            </a:r>
            <a:r>
              <a:rPr lang="en-US" sz="1600" dirty="0" err="1" smtClean="0">
                <a:solidFill>
                  <a:schemeClr val="tx1"/>
                </a:solidFill>
              </a:rPr>
              <a:t>სკანდინავიურ</a:t>
            </a:r>
            <a:r>
              <a:rPr lang="en-US" sz="1600" dirty="0" smtClean="0">
                <a:solidFill>
                  <a:schemeClr val="tx1"/>
                </a:solidFill>
              </a:rPr>
              <a:t> </a:t>
            </a:r>
            <a:r>
              <a:rPr lang="en-US" sz="1600" dirty="0" err="1">
                <a:solidFill>
                  <a:schemeClr val="tx1"/>
                </a:solidFill>
              </a:rPr>
              <a:t>გარემოს</a:t>
            </a:r>
            <a:r>
              <a:rPr lang="en-US" sz="1600" dirty="0">
                <a:solidFill>
                  <a:schemeClr val="tx1"/>
                </a:solidFill>
              </a:rPr>
              <a:t> </a:t>
            </a:r>
            <a:r>
              <a:rPr lang="en-US" sz="1600" dirty="0" err="1">
                <a:solidFill>
                  <a:schemeClr val="tx1"/>
                </a:solidFill>
              </a:rPr>
              <a:t>საფინანსო</a:t>
            </a:r>
            <a:r>
              <a:rPr lang="en-US" sz="1600" dirty="0">
                <a:solidFill>
                  <a:schemeClr val="tx1"/>
                </a:solidFill>
              </a:rPr>
              <a:t> </a:t>
            </a:r>
            <a:r>
              <a:rPr lang="en-US" sz="1600" dirty="0" err="1">
                <a:solidFill>
                  <a:schemeClr val="tx1"/>
                </a:solidFill>
              </a:rPr>
              <a:t>კორპორაციას</a:t>
            </a:r>
            <a:r>
              <a:rPr lang="ka-GE" sz="1600" dirty="0">
                <a:solidFill>
                  <a:schemeClr val="tx1"/>
                </a:solidFill>
              </a:rPr>
              <a:t>თან</a:t>
            </a:r>
            <a:r>
              <a:rPr lang="en-US" sz="1600" dirty="0">
                <a:solidFill>
                  <a:schemeClr val="tx1"/>
                </a:solidFill>
              </a:rPr>
              <a:t> (</a:t>
            </a:r>
            <a:r>
              <a:rPr lang="en-US" sz="1600" dirty="0" smtClean="0">
                <a:solidFill>
                  <a:schemeClr val="tx1"/>
                </a:solidFill>
              </a:rPr>
              <a:t>NEFCO)</a:t>
            </a:r>
            <a:endParaRPr lang="ka-GE" sz="1600" dirty="0" smtClean="0">
              <a:solidFill>
                <a:schemeClr val="tx1"/>
              </a:solidFill>
            </a:endParaRPr>
          </a:p>
          <a:p>
            <a:pPr algn="just">
              <a:buFont typeface="Wingdings" panose="05000000000000000000" pitchFamily="2" charset="2"/>
              <a:buChar char="q"/>
            </a:pPr>
            <a:endParaRPr lang="ka-GE" sz="1600" dirty="0">
              <a:solidFill>
                <a:schemeClr val="tx1"/>
              </a:solidFill>
            </a:endParaRPr>
          </a:p>
          <a:p>
            <a:pPr algn="just">
              <a:buFont typeface="Wingdings" panose="05000000000000000000" pitchFamily="2" charset="2"/>
              <a:buChar char="q"/>
            </a:pPr>
            <a:r>
              <a:rPr lang="ka-GE" sz="1600" dirty="0" smtClean="0">
                <a:solidFill>
                  <a:schemeClr val="tx1"/>
                </a:solidFill>
              </a:rPr>
              <a:t>აღმოსავლეთ </a:t>
            </a:r>
            <a:r>
              <a:rPr lang="ka-GE" sz="1600" dirty="0">
                <a:solidFill>
                  <a:schemeClr val="tx1"/>
                </a:solidFill>
              </a:rPr>
              <a:t>ევროპის ენერგოეფექტურობისა და გარემოს დაცვის </a:t>
            </a:r>
            <a:r>
              <a:rPr lang="ka-GE" sz="1600" dirty="0" smtClean="0">
                <a:solidFill>
                  <a:schemeClr val="tx1"/>
                </a:solidFill>
              </a:rPr>
              <a:t>პარტნიორობა </a:t>
            </a:r>
            <a:r>
              <a:rPr lang="ka-GE" sz="1600" dirty="0">
                <a:solidFill>
                  <a:schemeClr val="tx1"/>
                </a:solidFill>
              </a:rPr>
              <a:t>(E5P</a:t>
            </a:r>
            <a:r>
              <a:rPr lang="ka-GE" sz="1600" dirty="0" smtClean="0">
                <a:solidFill>
                  <a:schemeClr val="tx1"/>
                </a:solidFill>
              </a:rPr>
              <a:t>)</a:t>
            </a:r>
          </a:p>
          <a:p>
            <a:pPr algn="just">
              <a:buFont typeface="Wingdings" panose="05000000000000000000" pitchFamily="2" charset="2"/>
              <a:buChar char="q"/>
            </a:pPr>
            <a:endParaRPr lang="ka-GE" sz="1600" dirty="0">
              <a:solidFill>
                <a:schemeClr val="tx1"/>
              </a:solidFill>
            </a:endParaRPr>
          </a:p>
          <a:p>
            <a:pPr algn="just">
              <a:buFont typeface="Wingdings" panose="05000000000000000000" pitchFamily="2" charset="2"/>
              <a:buChar char="q"/>
            </a:pPr>
            <a:r>
              <a:rPr lang="ka-GE" sz="1600" dirty="0" smtClean="0">
                <a:solidFill>
                  <a:schemeClr val="tx1"/>
                </a:solidFill>
              </a:rPr>
              <a:t>შეთანხმება ევროპის საინვესტიციო ბანკის (</a:t>
            </a:r>
            <a:r>
              <a:rPr lang="en-US" sz="1600" dirty="0" smtClean="0">
                <a:solidFill>
                  <a:schemeClr val="tx1"/>
                </a:solidFill>
              </a:rPr>
              <a:t>EIB)</a:t>
            </a:r>
            <a:r>
              <a:rPr lang="ka-GE" sz="1600" dirty="0" smtClean="0">
                <a:solidFill>
                  <a:schemeClr val="tx1"/>
                </a:solidFill>
              </a:rPr>
              <a:t> წარმომადგენლობის ოფისის შესახებ</a:t>
            </a:r>
            <a:endParaRPr lang="en-US" sz="1600" dirty="0">
              <a:solidFill>
                <a:schemeClr val="tx1"/>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5" name="Slide Number Placeholder 4"/>
          <p:cNvSpPr>
            <a:spLocks noGrp="1"/>
          </p:cNvSpPr>
          <p:nvPr>
            <p:ph type="sldNum" sz="quarter" idx="12"/>
          </p:nvPr>
        </p:nvSpPr>
        <p:spPr/>
        <p:txBody>
          <a:bodyPr/>
          <a:lstStyle/>
          <a:p>
            <a:fld id="{D5BBAC6D-A7C0-4A5D-BB19-79226C33A798}" type="slidenum">
              <a:rPr lang="en-US" smtClean="0"/>
              <a:t>21</a:t>
            </a:fld>
            <a:endParaRPr lang="en-US"/>
          </a:p>
        </p:txBody>
      </p:sp>
    </p:spTree>
    <p:extLst>
      <p:ext uri="{BB962C8B-B14F-4D97-AF65-F5344CB8AC3E}">
        <p14:creationId xmlns:p14="http://schemas.microsoft.com/office/powerpoint/2010/main" val="733203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14199"/>
            <a:ext cx="8712968" cy="5507276"/>
          </a:xfrm>
        </p:spPr>
        <p:txBody>
          <a:bodyPr>
            <a:noAutofit/>
          </a:bodyPr>
          <a:lstStyle/>
          <a:p>
            <a:pPr marL="287338" lvl="1" indent="-171450" algn="just">
              <a:buFont typeface="Wingdings" panose="05000000000000000000" pitchFamily="2" charset="2"/>
              <a:buChar char="q"/>
            </a:pPr>
            <a:r>
              <a:rPr lang="ka-GE" sz="1200" b="1" dirty="0" smtClean="0">
                <a:solidFill>
                  <a:schemeClr val="tx1"/>
                </a:solidFill>
              </a:rPr>
              <a:t>  </a:t>
            </a:r>
            <a:r>
              <a:rPr lang="ka-GE" sz="1200" b="1" dirty="0">
                <a:solidFill>
                  <a:schemeClr val="tx1"/>
                </a:solidFill>
              </a:rPr>
              <a:t>2014 წლიდან</a:t>
            </a:r>
            <a:r>
              <a:rPr lang="ka-GE" sz="1200" dirty="0">
                <a:solidFill>
                  <a:schemeClr val="tx1"/>
                </a:solidFill>
              </a:rPr>
              <a:t> </a:t>
            </a:r>
            <a:r>
              <a:rPr lang="ka-GE" sz="1200" dirty="0" smtClean="0">
                <a:solidFill>
                  <a:schemeClr val="tx1"/>
                </a:solidFill>
              </a:rPr>
              <a:t>მნიშვნელოვნად </a:t>
            </a:r>
            <a:r>
              <a:rPr lang="ka-GE" sz="1200" b="1" dirty="0" smtClean="0">
                <a:solidFill>
                  <a:schemeClr val="tx1"/>
                </a:solidFill>
              </a:rPr>
              <a:t>გაიზარდა</a:t>
            </a:r>
            <a:r>
              <a:rPr lang="ka-GE" sz="1200" dirty="0" smtClean="0">
                <a:solidFill>
                  <a:schemeClr val="tx1"/>
                </a:solidFill>
              </a:rPr>
              <a:t> ქვეყნის </a:t>
            </a:r>
            <a:r>
              <a:rPr lang="ka-GE" sz="1200" dirty="0">
                <a:solidFill>
                  <a:schemeClr val="tx1"/>
                </a:solidFill>
              </a:rPr>
              <a:t>მაკროეკონომიკური განვითარების </a:t>
            </a:r>
            <a:r>
              <a:rPr lang="ka-GE" sz="1200" dirty="0" smtClean="0">
                <a:solidFill>
                  <a:schemeClr val="tx1"/>
                </a:solidFill>
              </a:rPr>
              <a:t>შესახებ მომზადებული </a:t>
            </a:r>
            <a:r>
              <a:rPr lang="ka-GE" sz="1200" b="1" dirty="0" smtClean="0">
                <a:solidFill>
                  <a:schemeClr val="tx1"/>
                </a:solidFill>
              </a:rPr>
              <a:t>ანალიტიკური ინფორმაციის არეალი </a:t>
            </a:r>
            <a:r>
              <a:rPr lang="ka-GE" sz="1200" dirty="0" smtClean="0">
                <a:solidFill>
                  <a:schemeClr val="tx1"/>
                </a:solidFill>
              </a:rPr>
              <a:t>და იგი უკვე მოიცავს ისეთ მაჩვენებლებს როგორიც არის:</a:t>
            </a:r>
          </a:p>
          <a:p>
            <a:pPr marL="115888" lvl="1" indent="0" algn="just">
              <a:buNone/>
            </a:pPr>
            <a:r>
              <a:rPr lang="ka-GE" sz="1200" i="1" dirty="0" smtClean="0">
                <a:solidFill>
                  <a:schemeClr val="tx1"/>
                </a:solidFill>
              </a:rPr>
              <a:t>ყოველთვიური </a:t>
            </a:r>
            <a:r>
              <a:rPr lang="ka-GE" sz="1200" i="1" dirty="0">
                <a:solidFill>
                  <a:schemeClr val="tx1"/>
                </a:solidFill>
              </a:rPr>
              <a:t>ეკონომიკური ზრდა, სეზონურად შესწორებული ეკონომიკური ზრდა, </a:t>
            </a:r>
            <a:r>
              <a:rPr lang="ka-GE" sz="1200" i="1" dirty="0" smtClean="0">
                <a:solidFill>
                  <a:schemeClr val="tx1"/>
                </a:solidFill>
              </a:rPr>
              <a:t>შეფასებული </a:t>
            </a:r>
            <a:r>
              <a:rPr lang="ka-GE" sz="1200" i="1" dirty="0">
                <a:solidFill>
                  <a:schemeClr val="tx1"/>
                </a:solidFill>
              </a:rPr>
              <a:t>იქნა ფისკალური </a:t>
            </a:r>
            <a:r>
              <a:rPr lang="ka-GE" sz="1200" i="1" dirty="0" err="1">
                <a:solidFill>
                  <a:schemeClr val="tx1"/>
                </a:solidFill>
              </a:rPr>
              <a:t>მულტიპლიკატორები</a:t>
            </a:r>
            <a:r>
              <a:rPr lang="ka-GE" sz="1200" i="1" dirty="0">
                <a:solidFill>
                  <a:schemeClr val="tx1"/>
                </a:solidFill>
              </a:rPr>
              <a:t>, საგადასახადო ხარჯების მოცულობა და </a:t>
            </a:r>
            <a:r>
              <a:rPr lang="ka-GE" sz="1200" i="1" dirty="0" smtClean="0">
                <a:solidFill>
                  <a:schemeClr val="tx1"/>
                </a:solidFill>
              </a:rPr>
              <a:t>სხვა</a:t>
            </a:r>
            <a:endParaRPr lang="ka-GE" sz="1000" b="1" i="1" dirty="0" smtClean="0">
              <a:solidFill>
                <a:schemeClr val="tx1"/>
              </a:solidFill>
            </a:endParaRPr>
          </a:p>
          <a:p>
            <a:pPr marL="287338" indent="-171450" algn="just">
              <a:buFont typeface="Wingdings" panose="05000000000000000000" pitchFamily="2" charset="2"/>
              <a:buChar char="q"/>
            </a:pPr>
            <a:endParaRPr lang="ka-GE" sz="500" i="1" dirty="0" smtClean="0">
              <a:solidFill>
                <a:schemeClr val="tx1"/>
              </a:solidFill>
            </a:endParaRPr>
          </a:p>
          <a:p>
            <a:pPr marL="287338" indent="-171450" algn="just">
              <a:buFont typeface="Wingdings" panose="05000000000000000000" pitchFamily="2" charset="2"/>
              <a:buChar char="q"/>
            </a:pPr>
            <a:r>
              <a:rPr lang="ka-GE" sz="1200" dirty="0">
                <a:solidFill>
                  <a:schemeClr val="tx1"/>
                </a:solidFill>
              </a:rPr>
              <a:t>2014 წლიდან დაიწყო </a:t>
            </a:r>
            <a:r>
              <a:rPr lang="ka-GE" sz="1200" b="1" dirty="0">
                <a:solidFill>
                  <a:schemeClr val="tx1"/>
                </a:solidFill>
              </a:rPr>
              <a:t>მაკროეკონომიკური ინდიკატორების შესწავლის დაგეგმვის სისტემის </a:t>
            </a:r>
            <a:r>
              <a:rPr lang="ka-GE" sz="1200" b="1" dirty="0" smtClean="0">
                <a:solidFill>
                  <a:schemeClr val="tx1"/>
                </a:solidFill>
              </a:rPr>
              <a:t>შექმნა</a:t>
            </a:r>
          </a:p>
          <a:p>
            <a:pPr marL="287338" indent="-171450" algn="just">
              <a:buFont typeface="Wingdings" panose="05000000000000000000" pitchFamily="2" charset="2"/>
              <a:buChar char="q"/>
            </a:pPr>
            <a:endParaRPr lang="ka-GE" sz="500" dirty="0" smtClean="0">
              <a:solidFill>
                <a:schemeClr val="tx1"/>
              </a:solidFill>
            </a:endParaRPr>
          </a:p>
          <a:p>
            <a:pPr marL="287338" indent="-171450" algn="just">
              <a:buFont typeface="Wingdings" panose="05000000000000000000" pitchFamily="2" charset="2"/>
              <a:buChar char="q"/>
            </a:pPr>
            <a:endParaRPr lang="ka-GE" sz="500" dirty="0">
              <a:solidFill>
                <a:schemeClr val="tx1"/>
              </a:solidFill>
            </a:endParaRPr>
          </a:p>
          <a:p>
            <a:pPr marL="287338" indent="-171450" algn="just">
              <a:buFont typeface="Wingdings" panose="05000000000000000000" pitchFamily="2" charset="2"/>
              <a:buChar char="q"/>
            </a:pPr>
            <a:r>
              <a:rPr lang="ka-GE" sz="1200" dirty="0">
                <a:solidFill>
                  <a:schemeClr val="tx1"/>
                </a:solidFill>
              </a:rPr>
              <a:t>2014 წლის პირველი კვარტლიდან დაიწყო </a:t>
            </a:r>
            <a:r>
              <a:rPr lang="ka-GE" sz="1200" b="1" dirty="0">
                <a:solidFill>
                  <a:schemeClr val="tx1"/>
                </a:solidFill>
              </a:rPr>
              <a:t>სტრუქტურული დეფიციტის გაანგარიშების</a:t>
            </a:r>
            <a:r>
              <a:rPr lang="ka-GE" sz="1200" dirty="0">
                <a:solidFill>
                  <a:schemeClr val="tx1"/>
                </a:solidFill>
              </a:rPr>
              <a:t> </a:t>
            </a:r>
            <a:r>
              <a:rPr lang="ka-GE" sz="1200" b="1" dirty="0">
                <a:solidFill>
                  <a:schemeClr val="tx1"/>
                </a:solidFill>
              </a:rPr>
              <a:t>მეთოდოლოგიის შემუშავება</a:t>
            </a:r>
            <a:r>
              <a:rPr lang="ka-GE" sz="1200" dirty="0">
                <a:solidFill>
                  <a:schemeClr val="tx1"/>
                </a:solidFill>
              </a:rPr>
              <a:t>, </a:t>
            </a:r>
            <a:r>
              <a:rPr lang="ka-GE" sz="1200" dirty="0" smtClean="0">
                <a:solidFill>
                  <a:schemeClr val="tx1"/>
                </a:solidFill>
              </a:rPr>
              <a:t>დეფიციტის </a:t>
            </a:r>
            <a:r>
              <a:rPr lang="ka-GE" sz="1200" b="1" dirty="0">
                <a:solidFill>
                  <a:schemeClr val="tx1"/>
                </a:solidFill>
              </a:rPr>
              <a:t>გამოთვლა და ანალიზი</a:t>
            </a:r>
            <a:endParaRPr lang="ka-GE" sz="1200" b="1" dirty="0" smtClean="0">
              <a:solidFill>
                <a:schemeClr val="tx1"/>
              </a:solidFill>
            </a:endParaRPr>
          </a:p>
          <a:p>
            <a:pPr marL="287338" indent="-171450" algn="just">
              <a:buFont typeface="Wingdings" panose="05000000000000000000" pitchFamily="2" charset="2"/>
              <a:buChar char="q"/>
            </a:pPr>
            <a:endParaRPr lang="ka-GE" sz="500" dirty="0" smtClean="0">
              <a:solidFill>
                <a:schemeClr val="tx1"/>
              </a:solidFill>
            </a:endParaRPr>
          </a:p>
          <a:p>
            <a:pPr marL="287338" indent="-171450" algn="just">
              <a:buFont typeface="Wingdings" panose="05000000000000000000" pitchFamily="2" charset="2"/>
              <a:buChar char="q"/>
            </a:pPr>
            <a:endParaRPr lang="ka-GE" sz="500" dirty="0">
              <a:solidFill>
                <a:schemeClr val="tx1"/>
              </a:solidFill>
            </a:endParaRPr>
          </a:p>
          <a:p>
            <a:pPr marL="287338" indent="-171450" algn="just">
              <a:buFont typeface="Wingdings" panose="05000000000000000000" pitchFamily="2" charset="2"/>
              <a:buChar char="q"/>
            </a:pPr>
            <a:r>
              <a:rPr lang="ka-GE" sz="1200" dirty="0">
                <a:solidFill>
                  <a:schemeClr val="tx1"/>
                </a:solidFill>
              </a:rPr>
              <a:t>2014 წელს </a:t>
            </a:r>
            <a:r>
              <a:rPr lang="ka-GE" sz="1200" dirty="0" smtClean="0">
                <a:solidFill>
                  <a:schemeClr val="tx1"/>
                </a:solidFill>
              </a:rPr>
              <a:t>დაიწყო </a:t>
            </a:r>
            <a:r>
              <a:rPr lang="ka-GE" sz="1200" dirty="0">
                <a:solidFill>
                  <a:schemeClr val="tx1"/>
                </a:solidFill>
              </a:rPr>
              <a:t>მუშაობა </a:t>
            </a:r>
            <a:r>
              <a:rPr lang="ka-GE" sz="1200" b="1" dirty="0">
                <a:solidFill>
                  <a:schemeClr val="tx1"/>
                </a:solidFill>
              </a:rPr>
              <a:t>ფისკალური რისკების გამჟღავნებისა და მართვის </a:t>
            </a:r>
            <a:r>
              <a:rPr lang="ka-GE" sz="1200" b="1" dirty="0" smtClean="0">
                <a:solidFill>
                  <a:schemeClr val="tx1"/>
                </a:solidFill>
              </a:rPr>
              <a:t>საკითხებზე</a:t>
            </a:r>
          </a:p>
          <a:p>
            <a:pPr marL="287338" indent="-171450" algn="just">
              <a:buFont typeface="Wingdings" panose="05000000000000000000" pitchFamily="2" charset="2"/>
              <a:buChar char="q"/>
            </a:pPr>
            <a:endParaRPr lang="ka-GE" sz="500" dirty="0" smtClean="0">
              <a:solidFill>
                <a:schemeClr val="tx1"/>
              </a:solidFill>
            </a:endParaRPr>
          </a:p>
          <a:p>
            <a:pPr marL="287338" indent="-171450" algn="just">
              <a:buFont typeface="Wingdings" panose="05000000000000000000" pitchFamily="2" charset="2"/>
              <a:buChar char="q"/>
            </a:pPr>
            <a:endParaRPr lang="ka-GE" sz="500" dirty="0">
              <a:solidFill>
                <a:schemeClr val="tx1"/>
              </a:solidFill>
            </a:endParaRPr>
          </a:p>
          <a:p>
            <a:pPr marL="287338" indent="-171450" algn="just">
              <a:buFont typeface="Wingdings" panose="05000000000000000000" pitchFamily="2" charset="2"/>
              <a:buChar char="q"/>
            </a:pPr>
            <a:r>
              <a:rPr lang="ka-GE" sz="1200" dirty="0">
                <a:solidFill>
                  <a:schemeClr val="tx1"/>
                </a:solidFill>
              </a:rPr>
              <a:t>2014 წლიდან </a:t>
            </a:r>
            <a:r>
              <a:rPr lang="ka-GE" sz="1200" dirty="0" smtClean="0">
                <a:solidFill>
                  <a:schemeClr val="tx1"/>
                </a:solidFill>
              </a:rPr>
              <a:t>მზადდება და სამინისტროს </a:t>
            </a:r>
            <a:r>
              <a:rPr lang="ka-GE" sz="1200" b="1" dirty="0" smtClean="0">
                <a:solidFill>
                  <a:schemeClr val="tx1"/>
                </a:solidFill>
              </a:rPr>
              <a:t>ვებ-გვერდზე ყოველი თვის დასრულებიდან 1 კვირის ვადაში თავსდება </a:t>
            </a:r>
            <a:r>
              <a:rPr lang="ka-GE" sz="1200" dirty="0" smtClean="0">
                <a:solidFill>
                  <a:schemeClr val="tx1"/>
                </a:solidFill>
              </a:rPr>
              <a:t>ანალიტიკური მასალები ისეთ თემებზე </a:t>
            </a:r>
            <a:r>
              <a:rPr lang="ka-GE" sz="1200" dirty="0">
                <a:solidFill>
                  <a:schemeClr val="tx1"/>
                </a:solidFill>
              </a:rPr>
              <a:t>როგორიცაა:</a:t>
            </a:r>
          </a:p>
          <a:p>
            <a:pPr marL="287338" indent="-171450" algn="just">
              <a:buFont typeface="Wingdings" panose="05000000000000000000" pitchFamily="2" charset="2"/>
              <a:buChar char="§"/>
            </a:pPr>
            <a:r>
              <a:rPr lang="ka-GE" sz="1200" dirty="0" smtClean="0">
                <a:solidFill>
                  <a:schemeClr val="tx1"/>
                </a:solidFill>
              </a:rPr>
              <a:t>მონეტარული </a:t>
            </a:r>
            <a:r>
              <a:rPr lang="ka-GE" sz="1200" dirty="0">
                <a:solidFill>
                  <a:schemeClr val="tx1"/>
                </a:solidFill>
              </a:rPr>
              <a:t>პოლიტიკის </a:t>
            </a:r>
            <a:r>
              <a:rPr lang="ka-GE" sz="1200" dirty="0" smtClean="0">
                <a:solidFill>
                  <a:schemeClr val="tx1"/>
                </a:solidFill>
              </a:rPr>
              <a:t>განაკვეთი</a:t>
            </a:r>
          </a:p>
          <a:p>
            <a:pPr marL="287338" indent="-171450" algn="just">
              <a:buFont typeface="Wingdings" panose="05000000000000000000" pitchFamily="2" charset="2"/>
              <a:buChar char="§"/>
            </a:pPr>
            <a:r>
              <a:rPr lang="ka-GE" sz="1200" dirty="0" smtClean="0">
                <a:solidFill>
                  <a:schemeClr val="tx1"/>
                </a:solidFill>
              </a:rPr>
              <a:t>ეკონომიკის სტაბილური განვითარებისათვის საჭირო ინვესტიციები</a:t>
            </a:r>
          </a:p>
          <a:p>
            <a:pPr marL="287338" indent="-171450" algn="just">
              <a:buFont typeface="Wingdings" panose="05000000000000000000" pitchFamily="2" charset="2"/>
              <a:buChar char="§"/>
            </a:pPr>
            <a:r>
              <a:rPr lang="ka-GE" sz="1200" dirty="0" smtClean="0">
                <a:solidFill>
                  <a:schemeClr val="tx1"/>
                </a:solidFill>
              </a:rPr>
              <a:t>მთლიანი </a:t>
            </a:r>
            <a:r>
              <a:rPr lang="ka-GE" sz="1200" dirty="0">
                <a:solidFill>
                  <a:schemeClr val="tx1"/>
                </a:solidFill>
              </a:rPr>
              <a:t>შიდა პროდუქტის </a:t>
            </a:r>
            <a:r>
              <a:rPr lang="ka-GE" sz="1200" dirty="0" err="1" smtClean="0">
                <a:solidFill>
                  <a:schemeClr val="tx1"/>
                </a:solidFill>
              </a:rPr>
              <a:t>გეფი</a:t>
            </a:r>
            <a:endParaRPr lang="ka-GE" sz="1200" dirty="0" smtClean="0">
              <a:solidFill>
                <a:schemeClr val="tx1"/>
              </a:solidFill>
            </a:endParaRPr>
          </a:p>
          <a:p>
            <a:pPr marL="287338" indent="-171450" algn="just">
              <a:buFont typeface="Wingdings" panose="05000000000000000000" pitchFamily="2" charset="2"/>
              <a:buChar char="§"/>
            </a:pPr>
            <a:r>
              <a:rPr lang="ka-GE" sz="1200" dirty="0" smtClean="0">
                <a:solidFill>
                  <a:schemeClr val="tx1"/>
                </a:solidFill>
              </a:rPr>
              <a:t>საქართველოს </a:t>
            </a:r>
            <a:r>
              <a:rPr lang="ka-GE" sz="1200" dirty="0">
                <a:solidFill>
                  <a:schemeClr val="tx1"/>
                </a:solidFill>
              </a:rPr>
              <a:t>ფისკალური პოლიტიკის </a:t>
            </a:r>
            <a:r>
              <a:rPr lang="ka-GE" sz="1200" dirty="0" err="1">
                <a:solidFill>
                  <a:schemeClr val="tx1"/>
                </a:solidFill>
              </a:rPr>
              <a:t>ციკლურობის</a:t>
            </a:r>
            <a:r>
              <a:rPr lang="ka-GE" sz="1200" dirty="0">
                <a:solidFill>
                  <a:schemeClr val="tx1"/>
                </a:solidFill>
              </a:rPr>
              <a:t> </a:t>
            </a:r>
            <a:r>
              <a:rPr lang="ka-GE" sz="1200" dirty="0" smtClean="0">
                <a:solidFill>
                  <a:schemeClr val="tx1"/>
                </a:solidFill>
              </a:rPr>
              <a:t>შეფასება</a:t>
            </a:r>
            <a:endParaRPr lang="ka-GE" sz="1200" dirty="0">
              <a:solidFill>
                <a:schemeClr val="tx1"/>
              </a:solidFill>
            </a:endParaRPr>
          </a:p>
          <a:p>
            <a:pPr marL="287338" indent="-171450" algn="just">
              <a:buFont typeface="Wingdings" panose="05000000000000000000" pitchFamily="2" charset="2"/>
              <a:buChar char="§"/>
            </a:pPr>
            <a:r>
              <a:rPr lang="ka-GE" sz="1200" dirty="0" smtClean="0">
                <a:solidFill>
                  <a:schemeClr val="tx1"/>
                </a:solidFill>
              </a:rPr>
              <a:t>საგარეო </a:t>
            </a:r>
            <a:r>
              <a:rPr lang="ka-GE" sz="1200" dirty="0">
                <a:solidFill>
                  <a:schemeClr val="tx1"/>
                </a:solidFill>
              </a:rPr>
              <a:t>ვალის </a:t>
            </a:r>
            <a:r>
              <a:rPr lang="ka-GE" sz="1200" dirty="0" err="1">
                <a:solidFill>
                  <a:schemeClr val="tx1"/>
                </a:solidFill>
              </a:rPr>
              <a:t>მასტაბილიზებელი</a:t>
            </a:r>
            <a:r>
              <a:rPr lang="ka-GE" sz="1200" dirty="0">
                <a:solidFill>
                  <a:schemeClr val="tx1"/>
                </a:solidFill>
              </a:rPr>
              <a:t> მიმდინარე ანგარიშის </a:t>
            </a:r>
            <a:r>
              <a:rPr lang="ka-GE" sz="1200" dirty="0" smtClean="0">
                <a:solidFill>
                  <a:schemeClr val="tx1"/>
                </a:solidFill>
              </a:rPr>
              <a:t>ბალანსი</a:t>
            </a:r>
            <a:endParaRPr lang="ka-GE" sz="1200" dirty="0">
              <a:solidFill>
                <a:schemeClr val="tx1"/>
              </a:solidFill>
            </a:endParaRPr>
          </a:p>
          <a:p>
            <a:pPr marL="287338" indent="-171450" algn="just">
              <a:buFont typeface="Wingdings" panose="05000000000000000000" pitchFamily="2" charset="2"/>
              <a:buChar char="§"/>
            </a:pPr>
            <a:r>
              <a:rPr lang="ka-GE" sz="1200" dirty="0" smtClean="0">
                <a:solidFill>
                  <a:schemeClr val="tx1"/>
                </a:solidFill>
              </a:rPr>
              <a:t>საგადამხდელო ბალანსი</a:t>
            </a:r>
            <a:endParaRPr lang="ka-GE" sz="1200" dirty="0">
              <a:solidFill>
                <a:schemeClr val="tx1"/>
              </a:solidFill>
            </a:endParaRPr>
          </a:p>
          <a:p>
            <a:pPr marL="287338" indent="-171450" algn="just">
              <a:buFont typeface="Wingdings" panose="05000000000000000000" pitchFamily="2" charset="2"/>
              <a:buChar char="§"/>
            </a:pPr>
            <a:r>
              <a:rPr lang="ka-GE" sz="1200" dirty="0" smtClean="0">
                <a:solidFill>
                  <a:schemeClr val="tx1"/>
                </a:solidFill>
              </a:rPr>
              <a:t>ფისკალური </a:t>
            </a:r>
            <a:r>
              <a:rPr lang="ka-GE" sz="1200" dirty="0">
                <a:solidFill>
                  <a:schemeClr val="tx1"/>
                </a:solidFill>
              </a:rPr>
              <a:t>კონსოლიდაცია და ეკონომიკური </a:t>
            </a:r>
            <a:r>
              <a:rPr lang="ka-GE" sz="1200" dirty="0" smtClean="0">
                <a:solidFill>
                  <a:schemeClr val="tx1"/>
                </a:solidFill>
              </a:rPr>
              <a:t>ზრდა</a:t>
            </a:r>
            <a:endParaRPr lang="ka-GE" sz="1200" dirty="0">
              <a:solidFill>
                <a:schemeClr val="tx1"/>
              </a:solidFill>
            </a:endParaRPr>
          </a:p>
          <a:p>
            <a:pPr marL="287338" indent="-171450" algn="just">
              <a:buFont typeface="Wingdings" panose="05000000000000000000" pitchFamily="2" charset="2"/>
              <a:buChar char="§"/>
            </a:pPr>
            <a:r>
              <a:rPr lang="ka-GE" sz="1200" dirty="0" smtClean="0">
                <a:solidFill>
                  <a:schemeClr val="tx1"/>
                </a:solidFill>
              </a:rPr>
              <a:t>დანაზოგები-ინვესტიციები </a:t>
            </a:r>
            <a:r>
              <a:rPr lang="ka-GE" sz="1200" dirty="0">
                <a:solidFill>
                  <a:schemeClr val="tx1"/>
                </a:solidFill>
              </a:rPr>
              <a:t>და ეკონომიკური </a:t>
            </a:r>
            <a:r>
              <a:rPr lang="ka-GE" sz="1200" dirty="0" smtClean="0">
                <a:solidFill>
                  <a:schemeClr val="tx1"/>
                </a:solidFill>
              </a:rPr>
              <a:t>ზრდა</a:t>
            </a:r>
            <a:endParaRPr lang="ka-GE" sz="1200" dirty="0">
              <a:solidFill>
                <a:schemeClr val="tx1"/>
              </a:solidFill>
            </a:endParaRPr>
          </a:p>
          <a:p>
            <a:pPr marL="287338" indent="-171450" algn="just">
              <a:buFont typeface="Wingdings" panose="05000000000000000000" pitchFamily="2" charset="2"/>
              <a:buChar char="§"/>
            </a:pPr>
            <a:r>
              <a:rPr lang="ka-GE" sz="1200" dirty="0" smtClean="0">
                <a:solidFill>
                  <a:schemeClr val="tx1"/>
                </a:solidFill>
              </a:rPr>
              <a:t>საგადასახადო </a:t>
            </a:r>
            <a:r>
              <a:rPr lang="ka-GE" sz="1200" dirty="0">
                <a:solidFill>
                  <a:schemeClr val="tx1"/>
                </a:solidFill>
              </a:rPr>
              <a:t>შემოსავლების </a:t>
            </a:r>
            <a:r>
              <a:rPr lang="ka-GE" sz="1200" dirty="0" smtClean="0">
                <a:solidFill>
                  <a:schemeClr val="tx1"/>
                </a:solidFill>
              </a:rPr>
              <a:t>ანალიზი</a:t>
            </a:r>
            <a:endParaRPr lang="ka-GE" sz="1200" dirty="0">
              <a:solidFill>
                <a:schemeClr val="tx1"/>
              </a:solidFill>
            </a:endParaRPr>
          </a:p>
          <a:p>
            <a:pPr marL="287338" indent="-171450" algn="just">
              <a:buFont typeface="Wingdings" panose="05000000000000000000" pitchFamily="2" charset="2"/>
              <a:buChar char="§"/>
            </a:pPr>
            <a:r>
              <a:rPr lang="ka-GE" sz="1200" dirty="0" smtClean="0">
                <a:solidFill>
                  <a:schemeClr val="tx1"/>
                </a:solidFill>
              </a:rPr>
              <a:t>საქართველო </a:t>
            </a:r>
            <a:r>
              <a:rPr lang="ka-GE" sz="1200" dirty="0">
                <a:solidFill>
                  <a:schemeClr val="tx1"/>
                </a:solidFill>
              </a:rPr>
              <a:t>და მეზობელი </a:t>
            </a:r>
            <a:r>
              <a:rPr lang="ka-GE" sz="1200" dirty="0" smtClean="0">
                <a:solidFill>
                  <a:schemeClr val="tx1"/>
                </a:solidFill>
              </a:rPr>
              <a:t>ქვეყნები</a:t>
            </a:r>
            <a:endParaRPr lang="ka-GE" sz="1200" dirty="0">
              <a:solidFill>
                <a:schemeClr val="tx1"/>
              </a:solidFill>
            </a:endParaRPr>
          </a:p>
          <a:p>
            <a:pPr marL="287338" indent="-171450" algn="just">
              <a:buFont typeface="Wingdings" panose="05000000000000000000" pitchFamily="2" charset="2"/>
              <a:buChar char="§"/>
            </a:pPr>
            <a:r>
              <a:rPr lang="ka-GE" sz="1200" dirty="0" smtClean="0">
                <a:solidFill>
                  <a:schemeClr val="tx1"/>
                </a:solidFill>
              </a:rPr>
              <a:t>ეკონომიკური </a:t>
            </a:r>
            <a:r>
              <a:rPr lang="ka-GE" sz="1200" dirty="0">
                <a:solidFill>
                  <a:schemeClr val="tx1"/>
                </a:solidFill>
              </a:rPr>
              <a:t>აქტივობის ანალიზი დარგობრივ </a:t>
            </a:r>
            <a:r>
              <a:rPr lang="ka-GE" sz="1200" dirty="0" smtClean="0">
                <a:solidFill>
                  <a:schemeClr val="tx1"/>
                </a:solidFill>
              </a:rPr>
              <a:t>ჭრილში</a:t>
            </a:r>
            <a:endParaRPr lang="ka-GE" sz="1200" dirty="0">
              <a:solidFill>
                <a:schemeClr val="tx1"/>
              </a:solidFill>
            </a:endParaRPr>
          </a:p>
          <a:p>
            <a:pPr marL="287338" indent="-171450" algn="just">
              <a:buFont typeface="Wingdings" panose="05000000000000000000" pitchFamily="2" charset="2"/>
              <a:buChar char="q"/>
            </a:pPr>
            <a:endParaRPr lang="en-US" sz="1200" dirty="0">
              <a:solidFill>
                <a:schemeClr val="tx1"/>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6" name="Title 1"/>
          <p:cNvSpPr>
            <a:spLocks noGrp="1"/>
          </p:cNvSpPr>
          <p:nvPr>
            <p:ph type="title"/>
          </p:nvPr>
        </p:nvSpPr>
        <p:spPr>
          <a:xfrm>
            <a:off x="598038" y="150693"/>
            <a:ext cx="8294442" cy="771286"/>
          </a:xfrm>
        </p:spPr>
        <p:txBody>
          <a:bodyPr>
            <a:normAutofit/>
          </a:bodyPr>
          <a:lstStyle/>
          <a:p>
            <a:pPr lvl="0" algn="ctr"/>
            <a:r>
              <a:rPr lang="ka-GE" sz="1800" b="1" dirty="0" smtClean="0">
                <a:solidFill>
                  <a:srgbClr val="0070C0"/>
                </a:solidFill>
              </a:rPr>
              <a:t>ფისკალური პროგნოზირება და ანალიზი</a:t>
            </a:r>
            <a:endParaRPr lang="en-US" sz="18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4889448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439" y="133111"/>
            <a:ext cx="7467600" cy="1143000"/>
          </a:xfrm>
        </p:spPr>
        <p:txBody>
          <a:bodyPr>
            <a:normAutofit/>
          </a:bodyPr>
          <a:lstStyle/>
          <a:p>
            <a:pPr lvl="0" algn="ctr"/>
            <a:r>
              <a:rPr lang="ka-GE" sz="1800" b="1" dirty="0" smtClean="0">
                <a:solidFill>
                  <a:srgbClr val="0070C0"/>
                </a:solidFill>
              </a:rPr>
              <a:t>საქართველოს </a:t>
            </a:r>
            <a:r>
              <a:rPr lang="ka-GE" sz="1800" b="1" dirty="0">
                <a:solidFill>
                  <a:srgbClr val="0070C0"/>
                </a:solidFill>
              </a:rPr>
              <a:t>სოციალურ-ეკონომიკური განვითარების </a:t>
            </a:r>
            <a:r>
              <a:rPr lang="ka-GE" sz="1800" b="1" dirty="0" smtClean="0">
                <a:solidFill>
                  <a:srgbClr val="0070C0"/>
                </a:solidFill>
              </a:rPr>
              <a:t>სტრატეგია </a:t>
            </a:r>
            <a:r>
              <a:rPr lang="ka-GE" sz="1800" dirty="0" smtClean="0">
                <a:solidFill>
                  <a:srgbClr val="0070C0"/>
                </a:solidFill>
              </a:rPr>
              <a:t>„</a:t>
            </a:r>
            <a:r>
              <a:rPr lang="ka-GE" sz="1800" b="1" dirty="0" smtClean="0">
                <a:solidFill>
                  <a:srgbClr val="0070C0"/>
                </a:solidFill>
              </a:rPr>
              <a:t>საქართველო 2020</a:t>
            </a:r>
            <a:r>
              <a:rPr lang="ka-GE" sz="1800" dirty="0" smtClean="0">
                <a:solidFill>
                  <a:srgbClr val="0070C0"/>
                </a:solidFill>
              </a:rPr>
              <a:t>“</a:t>
            </a:r>
            <a:r>
              <a:rPr lang="en-US" sz="1800" dirty="0">
                <a:solidFill>
                  <a:srgbClr val="0070C0"/>
                </a:solidFill>
              </a:rPr>
              <a:t/>
            </a:r>
            <a:br>
              <a:rPr lang="en-US" sz="1800" dirty="0">
                <a:solidFill>
                  <a:srgbClr val="0070C0"/>
                </a:solidFill>
              </a:rPr>
            </a:br>
            <a:endParaRPr lang="en-US" sz="1800" dirty="0">
              <a:solidFill>
                <a:srgbClr val="0070C0"/>
              </a:solidFill>
            </a:endParaRPr>
          </a:p>
        </p:txBody>
      </p:sp>
      <p:sp>
        <p:nvSpPr>
          <p:cNvPr id="3" name="Content Placeholder 2"/>
          <p:cNvSpPr>
            <a:spLocks noGrp="1"/>
          </p:cNvSpPr>
          <p:nvPr>
            <p:ph idx="1"/>
          </p:nvPr>
        </p:nvSpPr>
        <p:spPr>
          <a:xfrm>
            <a:off x="179511" y="1268760"/>
            <a:ext cx="8864793" cy="4857403"/>
          </a:xfrm>
        </p:spPr>
        <p:txBody>
          <a:bodyPr>
            <a:normAutofit/>
          </a:bodyPr>
          <a:lstStyle/>
          <a:p>
            <a:pPr marL="0" indent="0" algn="ctr">
              <a:spcBef>
                <a:spcPts val="600"/>
              </a:spcBef>
              <a:buNone/>
            </a:pPr>
            <a:r>
              <a:rPr lang="ka-GE" sz="1400" b="1" dirty="0" smtClean="0">
                <a:solidFill>
                  <a:srgbClr val="33373D"/>
                </a:solidFill>
              </a:rPr>
              <a:t>2013 წლის </a:t>
            </a:r>
            <a:r>
              <a:rPr lang="ka-GE" sz="1400" b="1" dirty="0">
                <a:solidFill>
                  <a:srgbClr val="33373D"/>
                </a:solidFill>
              </a:rPr>
              <a:t>გაზაფხულზე საქართველოს პრემიერ-მინისტრის დავალებით დაიწყო მუშაობა </a:t>
            </a:r>
            <a:r>
              <a:rPr lang="ka-GE" sz="1400" b="1" dirty="0" smtClean="0">
                <a:solidFill>
                  <a:srgbClr val="33373D"/>
                </a:solidFill>
              </a:rPr>
              <a:t>და ქვეყნის ხელისუფლების მიერ უკვე დამტკიცდა საქართველოს </a:t>
            </a:r>
            <a:r>
              <a:rPr lang="ka-GE" sz="1400" b="1" dirty="0">
                <a:solidFill>
                  <a:srgbClr val="33373D"/>
                </a:solidFill>
              </a:rPr>
              <a:t>სოციალურ-ეკონომიკური განვითარების </a:t>
            </a:r>
            <a:r>
              <a:rPr lang="ka-GE" sz="1400" b="1" dirty="0" smtClean="0">
                <a:solidFill>
                  <a:srgbClr val="33373D"/>
                </a:solidFill>
              </a:rPr>
              <a:t>სტრატეგია „საქართველო 2020“ </a:t>
            </a:r>
          </a:p>
          <a:p>
            <a:pPr marL="0" indent="0" algn="just">
              <a:spcBef>
                <a:spcPts val="600"/>
              </a:spcBef>
              <a:buNone/>
            </a:pPr>
            <a:endParaRPr lang="ka-GE" sz="1200" dirty="0" smtClean="0">
              <a:solidFill>
                <a:srgbClr val="33373D"/>
              </a:solidFill>
            </a:endParaRPr>
          </a:p>
          <a:p>
            <a:pPr algn="just">
              <a:spcBef>
                <a:spcPts val="600"/>
              </a:spcBef>
            </a:pPr>
            <a:r>
              <a:rPr lang="ka-GE" sz="1400" dirty="0" smtClean="0">
                <a:solidFill>
                  <a:srgbClr val="33373D"/>
                </a:solidFill>
              </a:rPr>
              <a:t>სტრატეგია </a:t>
            </a:r>
            <a:r>
              <a:rPr lang="ka-GE" sz="1400" dirty="0">
                <a:solidFill>
                  <a:srgbClr val="33373D"/>
                </a:solidFill>
              </a:rPr>
              <a:t>მომზადდა </a:t>
            </a:r>
            <a:r>
              <a:rPr lang="ka-GE" sz="1400" dirty="0" smtClean="0">
                <a:solidFill>
                  <a:srgbClr val="33373D"/>
                </a:solidFill>
              </a:rPr>
              <a:t>ფინანსთა, </a:t>
            </a:r>
            <a:r>
              <a:rPr lang="ka-GE" sz="1400" dirty="0">
                <a:solidFill>
                  <a:srgbClr val="33373D"/>
                </a:solidFill>
              </a:rPr>
              <a:t>ეკონომიკისა და მდგრადი განვითარების, აგრეთვე სხვა </a:t>
            </a:r>
            <a:r>
              <a:rPr lang="ka-GE" sz="1400" dirty="0" smtClean="0">
                <a:solidFill>
                  <a:srgbClr val="33373D"/>
                </a:solidFill>
              </a:rPr>
              <a:t>სამინისტროების და დამოუკიდებელი ექსპერტების, საერთაშორისო ორგანიზაციების </a:t>
            </a:r>
            <a:r>
              <a:rPr lang="ka-GE" sz="1400" dirty="0">
                <a:solidFill>
                  <a:srgbClr val="33373D"/>
                </a:solidFill>
              </a:rPr>
              <a:t>აქტიური </a:t>
            </a:r>
            <a:r>
              <a:rPr lang="ka-GE" sz="1400" dirty="0" smtClean="0">
                <a:solidFill>
                  <a:srgbClr val="33373D"/>
                </a:solidFill>
              </a:rPr>
              <a:t>მონაწილეობით</a:t>
            </a:r>
          </a:p>
          <a:p>
            <a:pPr algn="just">
              <a:spcBef>
                <a:spcPts val="600"/>
              </a:spcBef>
            </a:pPr>
            <a:endParaRPr lang="ka-GE" sz="1200" dirty="0">
              <a:solidFill>
                <a:srgbClr val="33373D"/>
              </a:solidFill>
            </a:endParaRPr>
          </a:p>
          <a:p>
            <a:pPr marL="0" indent="0" algn="just">
              <a:spcBef>
                <a:spcPts val="600"/>
              </a:spcBef>
              <a:buNone/>
            </a:pPr>
            <a:r>
              <a:rPr lang="ka-GE" sz="1400" b="1" dirty="0" smtClean="0">
                <a:solidFill>
                  <a:srgbClr val="33373D"/>
                </a:solidFill>
              </a:rPr>
              <a:t>სტრატეგიის მიზანია </a:t>
            </a:r>
          </a:p>
          <a:p>
            <a:pPr algn="just">
              <a:spcBef>
                <a:spcPts val="600"/>
              </a:spcBef>
            </a:pPr>
            <a:endParaRPr lang="ka-GE" sz="1200" dirty="0">
              <a:solidFill>
                <a:srgbClr val="33373D"/>
              </a:solidFill>
            </a:endParaRPr>
          </a:p>
          <a:p>
            <a:pPr algn="just">
              <a:spcBef>
                <a:spcPts val="600"/>
              </a:spcBef>
            </a:pPr>
            <a:r>
              <a:rPr lang="ka-GE" sz="1400" b="1" dirty="0" smtClean="0">
                <a:solidFill>
                  <a:srgbClr val="0070C0"/>
                </a:solidFill>
              </a:rPr>
              <a:t>ყოვლისმომცველი</a:t>
            </a:r>
            <a:r>
              <a:rPr lang="ka-GE" sz="1400" dirty="0" smtClean="0">
                <a:solidFill>
                  <a:srgbClr val="33373D"/>
                </a:solidFill>
              </a:rPr>
              <a:t> </a:t>
            </a:r>
            <a:r>
              <a:rPr lang="ka-GE" sz="1400" dirty="0">
                <a:solidFill>
                  <a:srgbClr val="33373D"/>
                </a:solidFill>
              </a:rPr>
              <a:t>(ინკლუზიური) </a:t>
            </a:r>
            <a:r>
              <a:rPr lang="ka-GE" sz="1400" b="1" dirty="0">
                <a:solidFill>
                  <a:srgbClr val="0070C0"/>
                </a:solidFill>
              </a:rPr>
              <a:t>ეკონომიკური ზრდა</a:t>
            </a:r>
          </a:p>
          <a:p>
            <a:pPr algn="just">
              <a:spcBef>
                <a:spcPts val="600"/>
              </a:spcBef>
            </a:pPr>
            <a:endParaRPr lang="ka-GE" sz="1400" dirty="0">
              <a:solidFill>
                <a:srgbClr val="33373D"/>
              </a:solidFill>
            </a:endParaRPr>
          </a:p>
          <a:p>
            <a:pPr algn="just">
              <a:spcBef>
                <a:spcPts val="600"/>
              </a:spcBef>
            </a:pPr>
            <a:r>
              <a:rPr lang="ka-GE" sz="1400" b="1" dirty="0">
                <a:solidFill>
                  <a:srgbClr val="0070C0"/>
                </a:solidFill>
              </a:rPr>
              <a:t>მოსახლეობის</a:t>
            </a:r>
            <a:r>
              <a:rPr lang="ka-GE" sz="1400" dirty="0">
                <a:solidFill>
                  <a:srgbClr val="33373D"/>
                </a:solidFill>
              </a:rPr>
              <a:t> საყოველთაო </a:t>
            </a:r>
            <a:r>
              <a:rPr lang="ka-GE" sz="1400" b="1" dirty="0">
                <a:solidFill>
                  <a:srgbClr val="0070C0"/>
                </a:solidFill>
              </a:rPr>
              <a:t>ჩართულობა </a:t>
            </a:r>
            <a:r>
              <a:rPr lang="ka-GE" sz="1400" dirty="0">
                <a:solidFill>
                  <a:srgbClr val="33373D"/>
                </a:solidFill>
              </a:rPr>
              <a:t>ეკონომიკური განვითარების პროცესში</a:t>
            </a:r>
          </a:p>
          <a:p>
            <a:pPr algn="just">
              <a:spcBef>
                <a:spcPts val="600"/>
              </a:spcBef>
            </a:pPr>
            <a:endParaRPr lang="ka-GE" sz="1400" dirty="0">
              <a:solidFill>
                <a:srgbClr val="33373D"/>
              </a:solidFill>
            </a:endParaRPr>
          </a:p>
          <a:p>
            <a:pPr algn="just">
              <a:spcBef>
                <a:spcPts val="600"/>
              </a:spcBef>
            </a:pPr>
            <a:r>
              <a:rPr lang="ka-GE" sz="1400" dirty="0">
                <a:solidFill>
                  <a:srgbClr val="33373D"/>
                </a:solidFill>
              </a:rPr>
              <a:t>ეკონომიკური ზრდის </a:t>
            </a:r>
            <a:r>
              <a:rPr lang="ka-GE" sz="1400" dirty="0" smtClean="0">
                <a:solidFill>
                  <a:srgbClr val="33373D"/>
                </a:solidFill>
              </a:rPr>
              <a:t>შედეგად </a:t>
            </a:r>
            <a:r>
              <a:rPr lang="ka-GE" sz="1400" b="1" dirty="0" smtClean="0">
                <a:solidFill>
                  <a:srgbClr val="0070C0"/>
                </a:solidFill>
              </a:rPr>
              <a:t>საზოგადოების </a:t>
            </a:r>
            <a:r>
              <a:rPr lang="ka-GE" sz="1400" b="1" dirty="0">
                <a:solidFill>
                  <a:srgbClr val="0070C0"/>
                </a:solidFill>
              </a:rPr>
              <a:t>თითოეული </a:t>
            </a:r>
            <a:r>
              <a:rPr lang="ka-GE" sz="1400" b="1" dirty="0" smtClean="0">
                <a:solidFill>
                  <a:srgbClr val="0070C0"/>
                </a:solidFill>
              </a:rPr>
              <a:t>წევრის კეთილდღეობა</a:t>
            </a:r>
            <a:r>
              <a:rPr lang="ka-GE" sz="1400" dirty="0">
                <a:solidFill>
                  <a:srgbClr val="33373D"/>
                </a:solidFill>
              </a:rPr>
              <a:t>, მათი სოციალური  </a:t>
            </a:r>
            <a:r>
              <a:rPr lang="ka-GE" sz="1400" dirty="0" smtClean="0">
                <a:solidFill>
                  <a:srgbClr val="33373D"/>
                </a:solidFill>
              </a:rPr>
              <a:t>თანასწორობა </a:t>
            </a:r>
            <a:r>
              <a:rPr lang="ka-GE" sz="1400" dirty="0">
                <a:solidFill>
                  <a:srgbClr val="33373D"/>
                </a:solidFill>
              </a:rPr>
              <a:t>და მოსახლეობის ცხოვრების </a:t>
            </a:r>
            <a:r>
              <a:rPr lang="ka-GE" sz="1400" dirty="0" smtClean="0">
                <a:solidFill>
                  <a:srgbClr val="33373D"/>
                </a:solidFill>
              </a:rPr>
              <a:t>პირობების გაუმჯობესება</a:t>
            </a:r>
          </a:p>
          <a:p>
            <a:pPr algn="just">
              <a:spcBef>
                <a:spcPts val="600"/>
              </a:spcBef>
            </a:pPr>
            <a:endParaRPr lang="ka-GE" sz="1200" dirty="0">
              <a:solidFill>
                <a:srgbClr val="33373D"/>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5" name="Slide Number Placeholder 4"/>
          <p:cNvSpPr>
            <a:spLocks noGrp="1"/>
          </p:cNvSpPr>
          <p:nvPr>
            <p:ph type="sldNum" sz="quarter" idx="12"/>
          </p:nvPr>
        </p:nvSpPr>
        <p:spPr/>
        <p:txBody>
          <a:bodyPr/>
          <a:lstStyle/>
          <a:p>
            <a:fld id="{D5BBAC6D-A7C0-4A5D-BB19-79226C33A798}" type="slidenum">
              <a:rPr lang="en-US" smtClean="0"/>
              <a:t>23</a:t>
            </a:fld>
            <a:endParaRPr lang="en-US"/>
          </a:p>
        </p:txBody>
      </p:sp>
    </p:spTree>
    <p:extLst>
      <p:ext uri="{BB962C8B-B14F-4D97-AF65-F5344CB8AC3E}">
        <p14:creationId xmlns:p14="http://schemas.microsoft.com/office/powerpoint/2010/main" val="29352706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543800" cy="868362"/>
          </a:xfrm>
        </p:spPr>
        <p:txBody>
          <a:bodyPr>
            <a:normAutofit/>
          </a:bodyPr>
          <a:lstStyle/>
          <a:p>
            <a:pPr lvl="0" algn="ctr"/>
            <a:r>
              <a:rPr lang="ka-GE" sz="1800" b="1" dirty="0" smtClean="0">
                <a:solidFill>
                  <a:srgbClr val="0070C0"/>
                </a:solidFill>
              </a:rPr>
              <a:t>საკანონმდებლო </a:t>
            </a:r>
            <a:r>
              <a:rPr lang="ka-GE" sz="1800" b="1" dirty="0">
                <a:solidFill>
                  <a:srgbClr val="0070C0"/>
                </a:solidFill>
              </a:rPr>
              <a:t>ინიციატივები ლიბერალიზაციის მიმართულებით</a:t>
            </a:r>
            <a:r>
              <a:rPr lang="en-US" sz="1800" dirty="0">
                <a:solidFill>
                  <a:srgbClr val="0070C0"/>
                </a:solidFill>
              </a:rPr>
              <a:t/>
            </a:r>
            <a:br>
              <a:rPr lang="en-US" sz="1800" dirty="0">
                <a:solidFill>
                  <a:srgbClr val="0070C0"/>
                </a:solidFill>
              </a:rPr>
            </a:br>
            <a:endParaRPr lang="en-US" sz="1800" dirty="0">
              <a:solidFill>
                <a:srgbClr val="0070C0"/>
              </a:solidFill>
            </a:endParaRPr>
          </a:p>
        </p:txBody>
      </p:sp>
      <p:sp>
        <p:nvSpPr>
          <p:cNvPr id="3" name="Content Placeholder 2"/>
          <p:cNvSpPr>
            <a:spLocks noGrp="1"/>
          </p:cNvSpPr>
          <p:nvPr>
            <p:ph idx="1"/>
          </p:nvPr>
        </p:nvSpPr>
        <p:spPr>
          <a:xfrm>
            <a:off x="107503" y="1196752"/>
            <a:ext cx="8936801" cy="5400599"/>
          </a:xfrm>
        </p:spPr>
        <p:txBody>
          <a:bodyPr>
            <a:normAutofit/>
          </a:bodyPr>
          <a:lstStyle/>
          <a:p>
            <a:pPr marL="0" lvl="0" indent="0" algn="ctr">
              <a:lnSpc>
                <a:spcPct val="160000"/>
              </a:lnSpc>
              <a:buNone/>
            </a:pPr>
            <a:r>
              <a:rPr lang="ka-GE" sz="1200" b="1" dirty="0" smtClean="0">
                <a:solidFill>
                  <a:schemeClr val="tx2"/>
                </a:solidFill>
              </a:rPr>
              <a:t>ჩვენი მთავრობის </a:t>
            </a:r>
            <a:r>
              <a:rPr lang="ka-GE" sz="1200" b="1" dirty="0">
                <a:solidFill>
                  <a:schemeClr val="tx2"/>
                </a:solidFill>
              </a:rPr>
              <a:t>საგადასახადო პოლიტიკა </a:t>
            </a:r>
            <a:r>
              <a:rPr lang="ka-GE" sz="1200" b="1" dirty="0" smtClean="0">
                <a:solidFill>
                  <a:schemeClr val="tx2"/>
                </a:solidFill>
              </a:rPr>
              <a:t>მიმართულია კერძო </a:t>
            </a:r>
            <a:r>
              <a:rPr lang="ka-GE" sz="1200" b="1" dirty="0">
                <a:solidFill>
                  <a:schemeClr val="tx2"/>
                </a:solidFill>
              </a:rPr>
              <a:t>სექტორისა და უცხოური ინვესტიციებისათვის, ასევე ბიზნესის დაწყებისა და განვითარებისათვის, მიმზიდველი და სტაბილური საგადასახადო გარემოს </a:t>
            </a:r>
            <a:r>
              <a:rPr lang="ka-GE" sz="1200" b="1" dirty="0" smtClean="0">
                <a:solidFill>
                  <a:schemeClr val="tx2"/>
                </a:solidFill>
              </a:rPr>
              <a:t>შექმნის უზრუნველყოფისკენ. </a:t>
            </a:r>
          </a:p>
          <a:p>
            <a:pPr marL="0" lvl="0" indent="0" algn="ctr">
              <a:lnSpc>
                <a:spcPct val="160000"/>
              </a:lnSpc>
              <a:buNone/>
            </a:pPr>
            <a:r>
              <a:rPr lang="ka-GE" sz="1200" b="1" dirty="0" smtClean="0">
                <a:solidFill>
                  <a:schemeClr val="tx2"/>
                </a:solidFill>
              </a:rPr>
              <a:t>სწორედ </a:t>
            </a:r>
            <a:r>
              <a:rPr lang="ka-GE" sz="1200" b="1" dirty="0">
                <a:solidFill>
                  <a:schemeClr val="tx2"/>
                </a:solidFill>
              </a:rPr>
              <a:t>ამ მიზნით </a:t>
            </a:r>
            <a:r>
              <a:rPr lang="ka-GE" sz="1200" b="1" dirty="0" smtClean="0">
                <a:solidFill>
                  <a:schemeClr val="tx2"/>
                </a:solidFill>
              </a:rPr>
              <a:t>განხორციელდა  საკანონმდებლო </a:t>
            </a:r>
            <a:r>
              <a:rPr lang="ka-GE" sz="1200" b="1" dirty="0">
                <a:solidFill>
                  <a:schemeClr val="tx2"/>
                </a:solidFill>
              </a:rPr>
              <a:t>ცვლილებები, რომლის თანახმად:</a:t>
            </a:r>
            <a:endParaRPr lang="en-US" sz="1200" b="1" dirty="0" smtClean="0">
              <a:solidFill>
                <a:schemeClr val="tx2"/>
              </a:solidFill>
            </a:endParaRPr>
          </a:p>
          <a:p>
            <a:pPr lvl="0" algn="just">
              <a:lnSpc>
                <a:spcPct val="160000"/>
              </a:lnSpc>
            </a:pPr>
            <a:endParaRPr lang="en-US" sz="1200" dirty="0">
              <a:solidFill>
                <a:schemeClr val="tx2"/>
              </a:solidFill>
            </a:endParaRPr>
          </a:p>
          <a:p>
            <a:pPr lvl="0" algn="just">
              <a:buFont typeface="Wingdings" panose="05000000000000000000" pitchFamily="2" charset="2"/>
              <a:buChar char="q"/>
            </a:pPr>
            <a:r>
              <a:rPr lang="ka-GE" sz="1200" b="1" dirty="0" smtClean="0">
                <a:solidFill>
                  <a:srgbClr val="0070C0"/>
                </a:solidFill>
              </a:rPr>
              <a:t>შემოვიღეთ </a:t>
            </a:r>
            <a:r>
              <a:rPr lang="ka-GE" sz="1200" b="1" dirty="0">
                <a:solidFill>
                  <a:srgbClr val="0070C0"/>
                </a:solidFill>
              </a:rPr>
              <a:t>დაუბაგრავი მინიმუმის </a:t>
            </a:r>
            <a:r>
              <a:rPr lang="ka-GE" sz="1200" b="1" dirty="0" smtClean="0">
                <a:solidFill>
                  <a:srgbClr val="0070C0"/>
                </a:solidFill>
              </a:rPr>
              <a:t>ცნება</a:t>
            </a:r>
          </a:p>
          <a:p>
            <a:pPr marL="0" lvl="0" indent="0" algn="ctr">
              <a:buNone/>
            </a:pPr>
            <a:r>
              <a:rPr lang="en-US" sz="1200" i="1" dirty="0" smtClean="0">
                <a:solidFill>
                  <a:schemeClr val="tx1"/>
                </a:solidFill>
              </a:rPr>
              <a:t>2014</a:t>
            </a:r>
            <a:r>
              <a:rPr lang="ka-GE" sz="1200" i="1" dirty="0" smtClean="0">
                <a:solidFill>
                  <a:schemeClr val="tx1"/>
                </a:solidFill>
              </a:rPr>
              <a:t> </a:t>
            </a:r>
            <a:r>
              <a:rPr lang="ka-GE" sz="1200" i="1" dirty="0">
                <a:solidFill>
                  <a:schemeClr val="tx1"/>
                </a:solidFill>
              </a:rPr>
              <a:t>წლის პირველი აპრილიდან - </a:t>
            </a:r>
            <a:r>
              <a:rPr lang="en-US" sz="1200" b="1" i="1" dirty="0" smtClean="0">
                <a:solidFill>
                  <a:schemeClr val="tx1"/>
                </a:solidFill>
              </a:rPr>
              <a:t>დ</a:t>
            </a:r>
            <a:r>
              <a:rPr lang="ka-GE" sz="1200" b="1" i="1" dirty="0" err="1" smtClean="0">
                <a:solidFill>
                  <a:schemeClr val="tx1"/>
                </a:solidFill>
              </a:rPr>
              <a:t>ღემდე</a:t>
            </a:r>
            <a:r>
              <a:rPr lang="ka-GE" sz="1200" b="1" i="1" dirty="0" smtClean="0">
                <a:solidFill>
                  <a:schemeClr val="tx1"/>
                </a:solidFill>
              </a:rPr>
              <a:t> </a:t>
            </a:r>
            <a:r>
              <a:rPr lang="en-US" sz="1200" b="1" i="1" dirty="0" smtClean="0">
                <a:solidFill>
                  <a:schemeClr val="tx1"/>
                </a:solidFill>
              </a:rPr>
              <a:t>459 766</a:t>
            </a:r>
            <a:r>
              <a:rPr lang="ka-GE" sz="1200" b="1" i="1" dirty="0" smtClean="0">
                <a:solidFill>
                  <a:schemeClr val="tx1"/>
                </a:solidFill>
              </a:rPr>
              <a:t>  ფიზიკურ პირზე </a:t>
            </a:r>
          </a:p>
          <a:p>
            <a:pPr marL="0" lvl="0" indent="0" algn="ctr">
              <a:buNone/>
            </a:pPr>
            <a:r>
              <a:rPr lang="en-US" sz="1200" b="1" i="1" dirty="0" err="1" smtClean="0">
                <a:solidFill>
                  <a:schemeClr val="tx1"/>
                </a:solidFill>
              </a:rPr>
              <a:t>დაბრუნებულია</a:t>
            </a:r>
            <a:r>
              <a:rPr lang="ka-GE" sz="1200" b="1" i="1" dirty="0" smtClean="0">
                <a:solidFill>
                  <a:schemeClr val="tx1"/>
                </a:solidFill>
              </a:rPr>
              <a:t> </a:t>
            </a:r>
            <a:r>
              <a:rPr lang="en-US" sz="1200" b="1" i="1" dirty="0" smtClean="0">
                <a:solidFill>
                  <a:schemeClr val="tx1"/>
                </a:solidFill>
              </a:rPr>
              <a:t>128 </a:t>
            </a:r>
            <a:r>
              <a:rPr lang="en-US" sz="1200" b="1" i="1" dirty="0">
                <a:solidFill>
                  <a:schemeClr val="tx1"/>
                </a:solidFill>
              </a:rPr>
              <a:t>060 </a:t>
            </a:r>
            <a:r>
              <a:rPr lang="en-US" sz="1200" b="1" i="1" dirty="0" smtClean="0">
                <a:solidFill>
                  <a:schemeClr val="tx1"/>
                </a:solidFill>
              </a:rPr>
              <a:t>800</a:t>
            </a:r>
            <a:r>
              <a:rPr lang="ka-GE" sz="1200" b="1" i="1" dirty="0" smtClean="0">
                <a:solidFill>
                  <a:schemeClr val="tx1"/>
                </a:solidFill>
              </a:rPr>
              <a:t> </a:t>
            </a:r>
            <a:r>
              <a:rPr lang="en-US" sz="1200" b="1" i="1" dirty="0" err="1" smtClean="0">
                <a:solidFill>
                  <a:schemeClr val="tx1"/>
                </a:solidFill>
              </a:rPr>
              <a:t>ლარი</a:t>
            </a:r>
            <a:r>
              <a:rPr lang="ka-GE" sz="1200" b="1" i="1" dirty="0" smtClean="0">
                <a:solidFill>
                  <a:schemeClr val="tx1"/>
                </a:solidFill>
              </a:rPr>
              <a:t>    </a:t>
            </a:r>
          </a:p>
          <a:p>
            <a:pPr marL="0" lvl="0" indent="0" algn="just">
              <a:buNone/>
            </a:pPr>
            <a:r>
              <a:rPr lang="ka-GE" sz="1200" b="1" i="1" dirty="0" smtClean="0">
                <a:solidFill>
                  <a:schemeClr val="tx1"/>
                </a:solidFill>
              </a:rPr>
              <a:t>  </a:t>
            </a:r>
            <a:endParaRPr lang="ka-GE" sz="300" i="1" dirty="0" smtClean="0">
              <a:solidFill>
                <a:schemeClr val="tx1"/>
              </a:solidFill>
            </a:endParaRPr>
          </a:p>
          <a:p>
            <a:pPr lvl="0" algn="just" eaLnBrk="0" fontAlgn="base" hangingPunct="0">
              <a:buFont typeface="Wingdings" panose="05000000000000000000" pitchFamily="2" charset="2"/>
              <a:buChar char="q"/>
            </a:pPr>
            <a:r>
              <a:rPr lang="ka-GE" sz="1200" dirty="0" smtClean="0">
                <a:solidFill>
                  <a:schemeClr val="tx1"/>
                </a:solidFill>
              </a:rPr>
              <a:t>საგადასახადო </a:t>
            </a:r>
            <a:r>
              <a:rPr lang="ka-GE" sz="1200" dirty="0">
                <a:solidFill>
                  <a:schemeClr val="tx1"/>
                </a:solidFill>
              </a:rPr>
              <a:t>დავალიანების იძულებითი გადახდევინება დაიწყება მხოლოდ  საგადასახადო დავის დასრულების </a:t>
            </a:r>
            <a:r>
              <a:rPr lang="ka-GE" sz="1200" dirty="0" smtClean="0">
                <a:solidFill>
                  <a:schemeClr val="tx1"/>
                </a:solidFill>
              </a:rPr>
              <a:t>შემდეგ</a:t>
            </a:r>
          </a:p>
          <a:p>
            <a:pPr lvl="0" algn="just" eaLnBrk="0" fontAlgn="base" hangingPunct="0"/>
            <a:endParaRPr lang="ka-GE" sz="300" dirty="0" smtClean="0">
              <a:solidFill>
                <a:schemeClr val="tx1"/>
              </a:solidFill>
            </a:endParaRPr>
          </a:p>
          <a:p>
            <a:pPr lvl="0" algn="just" eaLnBrk="0" fontAlgn="base" hangingPunct="0">
              <a:buFont typeface="Wingdings" panose="05000000000000000000" pitchFamily="2" charset="2"/>
              <a:buChar char="q"/>
            </a:pPr>
            <a:r>
              <a:rPr lang="ka-GE" sz="1200" dirty="0" smtClean="0">
                <a:solidFill>
                  <a:schemeClr val="tx1"/>
                </a:solidFill>
              </a:rPr>
              <a:t>შემსუბუქდა </a:t>
            </a:r>
            <a:r>
              <a:rPr lang="ka-GE" sz="1200" dirty="0">
                <a:solidFill>
                  <a:schemeClr val="tx1"/>
                </a:solidFill>
              </a:rPr>
              <a:t>სანქციები საკონტროლო-სალარო აპარატის და სასაქონლო ზედნადების გარეშე საქმიანობის წესების დარღვევისათვის, აგრეთვე  დეკლარაციის დაგვიანებით </a:t>
            </a:r>
            <a:r>
              <a:rPr lang="ka-GE" sz="1200" dirty="0" smtClean="0">
                <a:solidFill>
                  <a:schemeClr val="tx1"/>
                </a:solidFill>
              </a:rPr>
              <a:t>წარდგენისათვის</a:t>
            </a:r>
            <a:endParaRPr lang="en-US" sz="1200" dirty="0" smtClean="0">
              <a:solidFill>
                <a:schemeClr val="tx1"/>
              </a:solidFill>
            </a:endParaRPr>
          </a:p>
          <a:p>
            <a:pPr lvl="0" algn="just" eaLnBrk="0" fontAlgn="base" hangingPunct="0"/>
            <a:endParaRPr lang="ka-GE" sz="300" dirty="0" smtClean="0">
              <a:solidFill>
                <a:schemeClr val="tx1"/>
              </a:solidFill>
            </a:endParaRPr>
          </a:p>
          <a:p>
            <a:pPr lvl="0" algn="just" eaLnBrk="0" fontAlgn="base" hangingPunct="0">
              <a:buFont typeface="Wingdings" panose="05000000000000000000" pitchFamily="2" charset="2"/>
              <a:buChar char="q"/>
            </a:pPr>
            <a:r>
              <a:rPr lang="ka-GE" sz="1200" dirty="0" smtClean="0">
                <a:solidFill>
                  <a:schemeClr val="tx1"/>
                </a:solidFill>
              </a:rPr>
              <a:t>შემსუბუქდა </a:t>
            </a:r>
            <a:r>
              <a:rPr lang="ka-GE" sz="1200" dirty="0">
                <a:solidFill>
                  <a:schemeClr val="tx1"/>
                </a:solidFill>
              </a:rPr>
              <a:t>საგადასახადო სანქციები, მათ შორის გადასახადის დაგვიანებით გადახდისათვის დადგენილი საურავის ოდენობა 0,07%-იდან შემცირდა 0,06%-</a:t>
            </a:r>
            <a:r>
              <a:rPr lang="ka-GE" sz="1200" dirty="0" smtClean="0">
                <a:solidFill>
                  <a:schemeClr val="tx1"/>
                </a:solidFill>
              </a:rPr>
              <a:t>მდე</a:t>
            </a:r>
            <a:endParaRPr lang="en-US" sz="1200" dirty="0">
              <a:solidFill>
                <a:schemeClr val="tx1"/>
              </a:solidFill>
            </a:endParaRPr>
          </a:p>
          <a:p>
            <a:pPr lvl="0" algn="just" eaLnBrk="0" fontAlgn="base" hangingPunct="0"/>
            <a:endParaRPr lang="ka-GE" sz="300" dirty="0" smtClean="0">
              <a:solidFill>
                <a:schemeClr val="tx1"/>
              </a:solidFill>
            </a:endParaRPr>
          </a:p>
          <a:p>
            <a:pPr lvl="0" algn="just" eaLnBrk="0" fontAlgn="base" hangingPunct="0">
              <a:buFont typeface="Wingdings" panose="05000000000000000000" pitchFamily="2" charset="2"/>
              <a:buChar char="q"/>
            </a:pPr>
            <a:r>
              <a:rPr lang="ka-GE" sz="1200" dirty="0" smtClean="0">
                <a:solidFill>
                  <a:schemeClr val="tx1"/>
                </a:solidFill>
              </a:rPr>
              <a:t>სასოფლო-სამეურნეო </a:t>
            </a:r>
            <a:r>
              <a:rPr lang="ka-GE" sz="1200" dirty="0">
                <a:solidFill>
                  <a:schemeClr val="tx1"/>
                </a:solidFill>
              </a:rPr>
              <a:t>ან სამედიცინო საქმიანობის განმახორციელებელი პირი გათავისუფლდა მოგების გადასახადისგან, თუ იგი საგადასახადო წლის დასრულებიდან 3 წლის განმავლობაში მაინც განახორციელებს აღნიშნული მოგების რეინვესტირებას და ამ შეღავათის გამოყენებისთვის არ იქნება სავალდებულო რეინვესტირების ერთ წელიწადში </a:t>
            </a:r>
            <a:r>
              <a:rPr lang="ka-GE" sz="1200" dirty="0" smtClean="0">
                <a:solidFill>
                  <a:schemeClr val="tx1"/>
                </a:solidFill>
              </a:rPr>
              <a:t>განხორციელება</a:t>
            </a:r>
            <a:r>
              <a:rPr lang="en-US" sz="1200" b="1" dirty="0" smtClean="0">
                <a:solidFill>
                  <a:schemeClr val="tx1"/>
                </a:solidFill>
              </a:rPr>
              <a:t>                       </a:t>
            </a:r>
            <a:endParaRPr lang="en-US" sz="1200" dirty="0">
              <a:solidFill>
                <a:schemeClr val="tx1"/>
              </a:solidFill>
            </a:endParaRPr>
          </a:p>
          <a:p>
            <a:pPr lvl="0" algn="just"/>
            <a:endParaRPr lang="ka-GE" sz="300" dirty="0" smtClean="0">
              <a:solidFill>
                <a:schemeClr val="tx1"/>
              </a:solidFill>
            </a:endParaRPr>
          </a:p>
          <a:p>
            <a:pPr algn="just">
              <a:buFont typeface="Wingdings" panose="05000000000000000000" pitchFamily="2" charset="2"/>
              <a:buChar char="q"/>
            </a:pPr>
            <a:r>
              <a:rPr lang="ka-GE" sz="1200" dirty="0" smtClean="0">
                <a:solidFill>
                  <a:schemeClr val="tx1"/>
                </a:solidFill>
              </a:rPr>
              <a:t>საქართველოში </a:t>
            </a:r>
            <a:r>
              <a:rPr lang="ka-GE" sz="1200" dirty="0">
                <a:solidFill>
                  <a:schemeClr val="tx1"/>
                </a:solidFill>
              </a:rPr>
              <a:t>წარმოებული სოფლის მეურნეობის პროდუქციის პირველადი მიწოდება, ნაცვლად ჩათვლის უფლების გარეშე </a:t>
            </a:r>
            <a:r>
              <a:rPr lang="ka-GE" sz="1200" dirty="0" smtClean="0">
                <a:solidFill>
                  <a:schemeClr val="tx1"/>
                </a:solidFill>
              </a:rPr>
              <a:t>გათავისუფლებისა</a:t>
            </a:r>
            <a:r>
              <a:rPr lang="ka-GE" sz="1200" dirty="0">
                <a:solidFill>
                  <a:schemeClr val="tx1"/>
                </a:solidFill>
              </a:rPr>
              <a:t>, განთავისუფლდა დღგ-სგან ჩათვლის </a:t>
            </a:r>
            <a:r>
              <a:rPr lang="ka-GE" sz="1200" dirty="0" smtClean="0">
                <a:solidFill>
                  <a:schemeClr val="tx1"/>
                </a:solidFill>
              </a:rPr>
              <a:t>უფლებით</a:t>
            </a:r>
            <a:endParaRPr lang="en-US" sz="1200" dirty="0">
              <a:solidFill>
                <a:schemeClr val="tx1"/>
              </a:solidFill>
            </a:endParaRPr>
          </a:p>
          <a:p>
            <a:pPr algn="just"/>
            <a:endParaRPr lang="en-US" sz="1200" dirty="0">
              <a:solidFill>
                <a:schemeClr val="tx2"/>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5" name="Slide Number Placeholder 4"/>
          <p:cNvSpPr>
            <a:spLocks noGrp="1"/>
          </p:cNvSpPr>
          <p:nvPr>
            <p:ph type="sldNum" sz="quarter" idx="12"/>
          </p:nvPr>
        </p:nvSpPr>
        <p:spPr/>
        <p:txBody>
          <a:bodyPr/>
          <a:lstStyle/>
          <a:p>
            <a:fld id="{D5BBAC6D-A7C0-4A5D-BB19-79226C33A798}" type="slidenum">
              <a:rPr lang="en-US" smtClean="0"/>
              <a:t>24</a:t>
            </a:fld>
            <a:endParaRPr lang="en-US"/>
          </a:p>
        </p:txBody>
      </p:sp>
    </p:spTree>
    <p:extLst>
      <p:ext uri="{BB962C8B-B14F-4D97-AF65-F5344CB8AC3E}">
        <p14:creationId xmlns:p14="http://schemas.microsoft.com/office/powerpoint/2010/main" val="35366013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24" y="8723"/>
            <a:ext cx="7467600" cy="1143000"/>
          </a:xfrm>
        </p:spPr>
        <p:txBody>
          <a:bodyPr>
            <a:normAutofit/>
          </a:bodyPr>
          <a:lstStyle/>
          <a:p>
            <a:pPr algn="ctr"/>
            <a:r>
              <a:rPr lang="ka-GE" sz="1800" b="1" dirty="0" smtClean="0">
                <a:solidFill>
                  <a:srgbClr val="0070C0"/>
                </a:solidFill>
              </a:rPr>
              <a:t>საკანონმდებლო </a:t>
            </a:r>
            <a:r>
              <a:rPr lang="ka-GE" sz="1800" b="1" dirty="0">
                <a:solidFill>
                  <a:srgbClr val="0070C0"/>
                </a:solidFill>
              </a:rPr>
              <a:t>ინიციატივები ლიბერალიზაციის </a:t>
            </a:r>
            <a:r>
              <a:rPr lang="ka-GE" sz="1800" b="1" dirty="0" smtClean="0">
                <a:solidFill>
                  <a:srgbClr val="0070C0"/>
                </a:solidFill>
              </a:rPr>
              <a:t>მიმართულებით</a:t>
            </a:r>
            <a:br>
              <a:rPr lang="ka-GE" sz="1800" b="1" dirty="0" smtClean="0">
                <a:solidFill>
                  <a:srgbClr val="0070C0"/>
                </a:solidFill>
              </a:rPr>
            </a:br>
            <a:endParaRPr lang="en-US" sz="1400" dirty="0">
              <a:solidFill>
                <a:srgbClr val="0070C0"/>
              </a:solidFill>
            </a:endParaRPr>
          </a:p>
        </p:txBody>
      </p:sp>
      <p:sp>
        <p:nvSpPr>
          <p:cNvPr id="3" name="Content Placeholder 2"/>
          <p:cNvSpPr>
            <a:spLocks noGrp="1"/>
          </p:cNvSpPr>
          <p:nvPr>
            <p:ph idx="1"/>
          </p:nvPr>
        </p:nvSpPr>
        <p:spPr>
          <a:xfrm>
            <a:off x="179512" y="1268760"/>
            <a:ext cx="8784976" cy="5400600"/>
          </a:xfrm>
        </p:spPr>
        <p:txBody>
          <a:bodyPr>
            <a:normAutofit/>
          </a:bodyPr>
          <a:lstStyle/>
          <a:p>
            <a:pPr lvl="0" algn="just">
              <a:buFont typeface="Wingdings" panose="05000000000000000000" pitchFamily="2" charset="2"/>
              <a:buChar char="q"/>
            </a:pPr>
            <a:r>
              <a:rPr lang="en-US" sz="1400" dirty="0">
                <a:solidFill>
                  <a:srgbClr val="33373D"/>
                </a:solidFill>
              </a:rPr>
              <a:t>2017 </a:t>
            </a:r>
            <a:r>
              <a:rPr lang="en-US" sz="1400" dirty="0" err="1">
                <a:solidFill>
                  <a:srgbClr val="33373D"/>
                </a:solidFill>
              </a:rPr>
              <a:t>წლის</a:t>
            </a:r>
            <a:r>
              <a:rPr lang="en-US" sz="1400" dirty="0">
                <a:solidFill>
                  <a:srgbClr val="33373D"/>
                </a:solidFill>
              </a:rPr>
              <a:t> 1 </a:t>
            </a:r>
            <a:r>
              <a:rPr lang="en-US" sz="1400" dirty="0" err="1">
                <a:solidFill>
                  <a:srgbClr val="33373D"/>
                </a:solidFill>
              </a:rPr>
              <a:t>იანვრამდე</a:t>
            </a:r>
            <a:r>
              <a:rPr lang="ka-GE" sz="1400" dirty="0">
                <a:solidFill>
                  <a:srgbClr val="33373D"/>
                </a:solidFill>
              </a:rPr>
              <a:t>  საშემოსავლო/მოგების </a:t>
            </a:r>
            <a:r>
              <a:rPr lang="ka-GE" sz="1400" b="1" dirty="0">
                <a:solidFill>
                  <a:srgbClr val="0070C0"/>
                </a:solidFill>
              </a:rPr>
              <a:t>გადასახადისგან გათავისუფლდა </a:t>
            </a:r>
            <a:r>
              <a:rPr lang="ka-GE" sz="1400" dirty="0">
                <a:solidFill>
                  <a:srgbClr val="33373D"/>
                </a:solidFill>
              </a:rPr>
              <a:t>სასოფლო-სამეურნეო წარმოებაში დასაქმებული </a:t>
            </a:r>
            <a:r>
              <a:rPr lang="en-US" sz="1400" dirty="0" err="1">
                <a:solidFill>
                  <a:srgbClr val="33373D"/>
                </a:solidFill>
              </a:rPr>
              <a:t>პირის</a:t>
            </a:r>
            <a:r>
              <a:rPr lang="en-US" sz="1400" dirty="0">
                <a:solidFill>
                  <a:srgbClr val="33373D"/>
                </a:solidFill>
              </a:rPr>
              <a:t> </a:t>
            </a:r>
            <a:r>
              <a:rPr lang="en-US" sz="1400" dirty="0" err="1">
                <a:solidFill>
                  <a:srgbClr val="33373D"/>
                </a:solidFill>
              </a:rPr>
              <a:t>მიერ</a:t>
            </a:r>
            <a:r>
              <a:rPr lang="en-US" sz="1400" dirty="0">
                <a:solidFill>
                  <a:srgbClr val="33373D"/>
                </a:solidFill>
              </a:rPr>
              <a:t> </a:t>
            </a:r>
            <a:r>
              <a:rPr lang="en-US" sz="1400" b="1" dirty="0" err="1">
                <a:solidFill>
                  <a:srgbClr val="0070C0"/>
                </a:solidFill>
              </a:rPr>
              <a:t>საქართველოში</a:t>
            </a:r>
            <a:r>
              <a:rPr lang="en-US" sz="1400" b="1" dirty="0">
                <a:solidFill>
                  <a:srgbClr val="0070C0"/>
                </a:solidFill>
              </a:rPr>
              <a:t> </a:t>
            </a:r>
            <a:r>
              <a:rPr lang="en-US" sz="1400" b="1" dirty="0" err="1">
                <a:solidFill>
                  <a:srgbClr val="0070C0"/>
                </a:solidFill>
              </a:rPr>
              <a:t>წარმოებული</a:t>
            </a:r>
            <a:r>
              <a:rPr lang="en-US" sz="1400" b="1" dirty="0">
                <a:solidFill>
                  <a:srgbClr val="0070C0"/>
                </a:solidFill>
              </a:rPr>
              <a:t> </a:t>
            </a:r>
            <a:r>
              <a:rPr lang="en-US" sz="1400" b="1" dirty="0" err="1">
                <a:solidFill>
                  <a:srgbClr val="0070C0"/>
                </a:solidFill>
              </a:rPr>
              <a:t>სოფლის</a:t>
            </a:r>
            <a:r>
              <a:rPr lang="en-US" sz="1400" b="1" dirty="0">
                <a:solidFill>
                  <a:srgbClr val="0070C0"/>
                </a:solidFill>
              </a:rPr>
              <a:t> </a:t>
            </a:r>
            <a:r>
              <a:rPr lang="en-US" sz="1400" b="1" dirty="0" err="1">
                <a:solidFill>
                  <a:srgbClr val="0070C0"/>
                </a:solidFill>
              </a:rPr>
              <a:t>მეურნეობის</a:t>
            </a:r>
            <a:r>
              <a:rPr lang="en-US" sz="1400" b="1" dirty="0">
                <a:solidFill>
                  <a:srgbClr val="0070C0"/>
                </a:solidFill>
              </a:rPr>
              <a:t> </a:t>
            </a:r>
            <a:r>
              <a:rPr lang="en-US" sz="1400" b="1" dirty="0" err="1">
                <a:solidFill>
                  <a:srgbClr val="0070C0"/>
                </a:solidFill>
              </a:rPr>
              <a:t>პროდუქციის</a:t>
            </a:r>
            <a:r>
              <a:rPr lang="en-US" sz="1400" dirty="0">
                <a:solidFill>
                  <a:srgbClr val="33373D"/>
                </a:solidFill>
              </a:rPr>
              <a:t> </a:t>
            </a:r>
            <a:r>
              <a:rPr lang="en-US" sz="1400" dirty="0" err="1" smtClean="0">
                <a:solidFill>
                  <a:srgbClr val="33373D"/>
                </a:solidFill>
              </a:rPr>
              <a:t>პირველადი</a:t>
            </a:r>
            <a:r>
              <a:rPr lang="en-US" sz="1400" dirty="0" smtClean="0">
                <a:solidFill>
                  <a:srgbClr val="33373D"/>
                </a:solidFill>
              </a:rPr>
              <a:t> </a:t>
            </a:r>
            <a:r>
              <a:rPr lang="en-US" sz="1400" dirty="0" err="1">
                <a:solidFill>
                  <a:srgbClr val="33373D"/>
                </a:solidFill>
              </a:rPr>
              <a:t>მიწოდებით</a:t>
            </a:r>
            <a:r>
              <a:rPr lang="en-US" sz="1400" dirty="0">
                <a:solidFill>
                  <a:srgbClr val="33373D"/>
                </a:solidFill>
              </a:rPr>
              <a:t> </a:t>
            </a:r>
            <a:r>
              <a:rPr lang="en-US" sz="1400" dirty="0" err="1">
                <a:solidFill>
                  <a:srgbClr val="33373D"/>
                </a:solidFill>
              </a:rPr>
              <a:t>მიღებული</a:t>
            </a:r>
            <a:r>
              <a:rPr lang="en-US" sz="1400" dirty="0">
                <a:solidFill>
                  <a:srgbClr val="33373D"/>
                </a:solidFill>
              </a:rPr>
              <a:t> </a:t>
            </a:r>
            <a:r>
              <a:rPr lang="ka-GE" sz="1400" dirty="0">
                <a:solidFill>
                  <a:srgbClr val="33373D"/>
                </a:solidFill>
              </a:rPr>
              <a:t>დასაბეგრი </a:t>
            </a:r>
            <a:r>
              <a:rPr lang="en-US" sz="1400" b="1" dirty="0" err="1">
                <a:solidFill>
                  <a:srgbClr val="0070C0"/>
                </a:solidFill>
              </a:rPr>
              <a:t>შემოსავალი</a:t>
            </a:r>
            <a:r>
              <a:rPr lang="ka-GE" sz="1400" dirty="0">
                <a:solidFill>
                  <a:srgbClr val="33373D"/>
                </a:solidFill>
              </a:rPr>
              <a:t>, თუ კალენდარული წლის განმავლობაში ასეთი მიწოდებით მიღებული ერთობლივი შემოსავალი არ აღემატება 200 000 </a:t>
            </a:r>
            <a:r>
              <a:rPr lang="ka-GE" sz="1400" dirty="0" smtClean="0">
                <a:solidFill>
                  <a:srgbClr val="33373D"/>
                </a:solidFill>
              </a:rPr>
              <a:t>ლარს</a:t>
            </a:r>
          </a:p>
          <a:p>
            <a:pPr algn="just">
              <a:buFont typeface="Wingdings" panose="05000000000000000000" pitchFamily="2" charset="2"/>
              <a:buChar char="q"/>
            </a:pPr>
            <a:endParaRPr lang="en-US" sz="1400" dirty="0">
              <a:solidFill>
                <a:srgbClr val="33373D"/>
              </a:solidFill>
            </a:endParaRPr>
          </a:p>
          <a:p>
            <a:pPr lvl="0" algn="just">
              <a:buFont typeface="Wingdings" panose="05000000000000000000" pitchFamily="2" charset="2"/>
              <a:buChar char="q"/>
            </a:pPr>
            <a:r>
              <a:rPr lang="ka-GE" sz="1400" dirty="0">
                <a:solidFill>
                  <a:srgbClr val="33373D"/>
                </a:solidFill>
              </a:rPr>
              <a:t>2014 წლის 1 იანვრიდან საშემოსავლო </a:t>
            </a:r>
            <a:r>
              <a:rPr lang="ka-GE" sz="1400" b="1" dirty="0">
                <a:solidFill>
                  <a:srgbClr val="0070C0"/>
                </a:solidFill>
              </a:rPr>
              <a:t>გადასახადისგან გათავისუფლდა </a:t>
            </a:r>
            <a:r>
              <a:rPr lang="en-US" sz="1400" dirty="0" err="1">
                <a:solidFill>
                  <a:schemeClr val="tx1"/>
                </a:solidFill>
              </a:rPr>
              <a:t>ბავშვობიდან</a:t>
            </a:r>
            <a:r>
              <a:rPr lang="en-US" sz="1400" b="1" dirty="0">
                <a:solidFill>
                  <a:srgbClr val="0070C0"/>
                </a:solidFill>
              </a:rPr>
              <a:t> </a:t>
            </a:r>
            <a:r>
              <a:rPr lang="en-US" sz="1400" b="1" dirty="0" err="1">
                <a:solidFill>
                  <a:srgbClr val="0070C0"/>
                </a:solidFill>
              </a:rPr>
              <a:t>შეზღუდული</a:t>
            </a:r>
            <a:r>
              <a:rPr lang="en-US" sz="1400" b="1" dirty="0">
                <a:solidFill>
                  <a:srgbClr val="0070C0"/>
                </a:solidFill>
              </a:rPr>
              <a:t> </a:t>
            </a:r>
            <a:r>
              <a:rPr lang="en-US" sz="1400" b="1" dirty="0" err="1">
                <a:solidFill>
                  <a:srgbClr val="0070C0"/>
                </a:solidFill>
              </a:rPr>
              <a:t>შესაძლებლობის</a:t>
            </a:r>
            <a:r>
              <a:rPr lang="en-US" sz="1400" b="1" dirty="0">
                <a:solidFill>
                  <a:srgbClr val="0070C0"/>
                </a:solidFill>
              </a:rPr>
              <a:t> </a:t>
            </a:r>
            <a:r>
              <a:rPr lang="en-US" sz="1400" b="1" dirty="0" err="1">
                <a:solidFill>
                  <a:srgbClr val="0070C0"/>
                </a:solidFill>
              </a:rPr>
              <a:t>მქონე</a:t>
            </a:r>
            <a:r>
              <a:rPr lang="en-US" sz="1400" b="1" dirty="0">
                <a:solidFill>
                  <a:srgbClr val="0070C0"/>
                </a:solidFill>
              </a:rPr>
              <a:t> </a:t>
            </a:r>
            <a:r>
              <a:rPr lang="en-US" sz="1400" b="1" dirty="0" err="1">
                <a:solidFill>
                  <a:srgbClr val="0070C0"/>
                </a:solidFill>
              </a:rPr>
              <a:t>პირის</a:t>
            </a:r>
            <a:r>
              <a:rPr lang="en-US" sz="1400" dirty="0">
                <a:solidFill>
                  <a:srgbClr val="33373D"/>
                </a:solidFill>
              </a:rPr>
              <a:t>, </a:t>
            </a:r>
            <a:r>
              <a:rPr lang="en-US" sz="1400" dirty="0" err="1">
                <a:solidFill>
                  <a:srgbClr val="33373D"/>
                </a:solidFill>
              </a:rPr>
              <a:t>აგრეთვე</a:t>
            </a:r>
            <a:r>
              <a:rPr lang="en-US" sz="1400" dirty="0">
                <a:solidFill>
                  <a:srgbClr val="33373D"/>
                </a:solidFill>
              </a:rPr>
              <a:t> </a:t>
            </a:r>
            <a:r>
              <a:rPr lang="en-US" sz="1400" dirty="0" err="1">
                <a:solidFill>
                  <a:srgbClr val="33373D"/>
                </a:solidFill>
              </a:rPr>
              <a:t>მკვეთრად</a:t>
            </a:r>
            <a:r>
              <a:rPr lang="en-US" sz="1400" dirty="0">
                <a:solidFill>
                  <a:srgbClr val="33373D"/>
                </a:solidFill>
              </a:rPr>
              <a:t> </a:t>
            </a:r>
            <a:r>
              <a:rPr lang="en-US" sz="1400" dirty="0" err="1">
                <a:solidFill>
                  <a:srgbClr val="33373D"/>
                </a:solidFill>
              </a:rPr>
              <a:t>და</a:t>
            </a:r>
            <a:r>
              <a:rPr lang="en-US" sz="1400" dirty="0">
                <a:solidFill>
                  <a:srgbClr val="33373D"/>
                </a:solidFill>
              </a:rPr>
              <a:t> </a:t>
            </a:r>
            <a:r>
              <a:rPr lang="en-US" sz="1400" dirty="0" err="1">
                <a:solidFill>
                  <a:srgbClr val="33373D"/>
                </a:solidFill>
              </a:rPr>
              <a:t>მნიშვნელოვნად</a:t>
            </a:r>
            <a:r>
              <a:rPr lang="en-US" sz="1400" dirty="0">
                <a:solidFill>
                  <a:srgbClr val="33373D"/>
                </a:solidFill>
              </a:rPr>
              <a:t> </a:t>
            </a:r>
            <a:r>
              <a:rPr lang="en-US" sz="1400" dirty="0" err="1">
                <a:solidFill>
                  <a:srgbClr val="33373D"/>
                </a:solidFill>
              </a:rPr>
              <a:t>გამოხატული</a:t>
            </a:r>
            <a:r>
              <a:rPr lang="en-US" sz="1400" dirty="0">
                <a:solidFill>
                  <a:srgbClr val="33373D"/>
                </a:solidFill>
              </a:rPr>
              <a:t> </a:t>
            </a:r>
            <a:r>
              <a:rPr lang="en-US" sz="1400" dirty="0" err="1">
                <a:solidFill>
                  <a:srgbClr val="33373D"/>
                </a:solidFill>
              </a:rPr>
              <a:t>შეზღუდული</a:t>
            </a:r>
            <a:r>
              <a:rPr lang="en-US" sz="1400" dirty="0">
                <a:solidFill>
                  <a:srgbClr val="33373D"/>
                </a:solidFill>
              </a:rPr>
              <a:t> </a:t>
            </a:r>
            <a:r>
              <a:rPr lang="en-US" sz="1400" dirty="0" err="1">
                <a:solidFill>
                  <a:srgbClr val="33373D"/>
                </a:solidFill>
              </a:rPr>
              <a:t>შესაძლებლობის</a:t>
            </a:r>
            <a:r>
              <a:rPr lang="en-US" sz="1400" dirty="0">
                <a:solidFill>
                  <a:srgbClr val="33373D"/>
                </a:solidFill>
              </a:rPr>
              <a:t> </a:t>
            </a:r>
            <a:r>
              <a:rPr lang="en-US" sz="1400" dirty="0" err="1">
                <a:solidFill>
                  <a:srgbClr val="33373D"/>
                </a:solidFill>
              </a:rPr>
              <a:t>მქონე</a:t>
            </a:r>
            <a:r>
              <a:rPr lang="en-US" sz="1400" dirty="0">
                <a:solidFill>
                  <a:srgbClr val="33373D"/>
                </a:solidFill>
              </a:rPr>
              <a:t> </a:t>
            </a:r>
            <a:r>
              <a:rPr lang="en-US" sz="1400" dirty="0" err="1">
                <a:solidFill>
                  <a:srgbClr val="33373D"/>
                </a:solidFill>
              </a:rPr>
              <a:t>პირის</a:t>
            </a:r>
            <a:r>
              <a:rPr lang="en-US" sz="1400" dirty="0">
                <a:solidFill>
                  <a:srgbClr val="33373D"/>
                </a:solidFill>
              </a:rPr>
              <a:t> </a:t>
            </a:r>
            <a:r>
              <a:rPr lang="ka-GE" sz="1400" dirty="0">
                <a:solidFill>
                  <a:srgbClr val="33373D"/>
                </a:solidFill>
              </a:rPr>
              <a:t>მიერ კალენდარული წლის განმავლობაში  მიღებული დასაბეგრი </a:t>
            </a:r>
            <a:r>
              <a:rPr lang="ka-GE" sz="1400" b="1" dirty="0">
                <a:solidFill>
                  <a:srgbClr val="0070C0"/>
                </a:solidFill>
              </a:rPr>
              <a:t>შემოსავალი 6000 ლარამდე</a:t>
            </a:r>
            <a:r>
              <a:rPr lang="ka-GE" sz="1400" dirty="0">
                <a:solidFill>
                  <a:srgbClr val="33373D"/>
                </a:solidFill>
              </a:rPr>
              <a:t>, ნაცვლად დღეს არსებული 3000 </a:t>
            </a:r>
            <a:r>
              <a:rPr lang="ka-GE" sz="1400" dirty="0" smtClean="0">
                <a:solidFill>
                  <a:srgbClr val="33373D"/>
                </a:solidFill>
              </a:rPr>
              <a:t>ლარისა</a:t>
            </a:r>
          </a:p>
          <a:p>
            <a:pPr algn="just">
              <a:buFont typeface="Wingdings" panose="05000000000000000000" pitchFamily="2" charset="2"/>
              <a:buChar char="q"/>
            </a:pPr>
            <a:endParaRPr lang="en-US" sz="1400" dirty="0">
              <a:solidFill>
                <a:srgbClr val="33373D"/>
              </a:solidFill>
            </a:endParaRPr>
          </a:p>
          <a:p>
            <a:pPr algn="just">
              <a:buFont typeface="Wingdings" panose="05000000000000000000" pitchFamily="2" charset="2"/>
              <a:buChar char="q"/>
            </a:pPr>
            <a:r>
              <a:rPr lang="ka-GE" sz="1400" dirty="0" smtClean="0">
                <a:solidFill>
                  <a:srgbClr val="33373D"/>
                </a:solidFill>
              </a:rPr>
              <a:t>ეტაპობრივად </a:t>
            </a:r>
            <a:r>
              <a:rPr lang="ka-GE" sz="1400" dirty="0">
                <a:solidFill>
                  <a:srgbClr val="33373D"/>
                </a:solidFill>
              </a:rPr>
              <a:t>განხორციელდება საგადასახადო შემოწმების, გადასახადის გადამხდელისათვის გადასახადის და სანქციის დარიცხვის, აგრეთვე გადასახადის გადამხდელის მოთხოვნის წარდგენის 6 წლიანი</a:t>
            </a:r>
            <a:r>
              <a:rPr lang="ka-GE" sz="1400" b="1" dirty="0">
                <a:solidFill>
                  <a:srgbClr val="0070C0"/>
                </a:solidFill>
              </a:rPr>
              <a:t> ხანდაზმულობის ვადის 3 წლამდე შემცირება</a:t>
            </a:r>
            <a:r>
              <a:rPr lang="ka-GE" sz="1400" dirty="0">
                <a:solidFill>
                  <a:srgbClr val="33373D"/>
                </a:solidFill>
              </a:rPr>
              <a:t>.  2015 წლის 1 იანვრიდან 2016 წლის 1 იანვრამდე ხანდაზმულობის ვადა შემცირდება- 5 წლამდე, 2016 წლის 1 იანვრიდან 2017 წლის 1 იანვრამდე  - 4 წლამდე, 2017 წლიდან - 3 </a:t>
            </a:r>
            <a:r>
              <a:rPr lang="ka-GE" sz="1400" dirty="0" smtClean="0">
                <a:solidFill>
                  <a:srgbClr val="33373D"/>
                </a:solidFill>
              </a:rPr>
              <a:t>წლამდე</a:t>
            </a:r>
          </a:p>
          <a:p>
            <a:pPr algn="just">
              <a:buFont typeface="Wingdings" panose="05000000000000000000" pitchFamily="2" charset="2"/>
              <a:buChar char="q"/>
            </a:pPr>
            <a:endParaRPr lang="ka-GE" sz="1400" dirty="0" smtClean="0">
              <a:solidFill>
                <a:srgbClr val="33373D"/>
              </a:solidFill>
            </a:endParaRPr>
          </a:p>
          <a:p>
            <a:pPr algn="just">
              <a:buFont typeface="Wingdings" panose="05000000000000000000" pitchFamily="2" charset="2"/>
              <a:buChar char="q"/>
            </a:pPr>
            <a:r>
              <a:rPr lang="ka-GE" sz="1400" dirty="0" smtClean="0">
                <a:solidFill>
                  <a:srgbClr val="33373D"/>
                </a:solidFill>
              </a:rPr>
              <a:t>საერთაშორისო </a:t>
            </a:r>
            <a:r>
              <a:rPr lang="ka-GE" sz="1400" dirty="0">
                <a:solidFill>
                  <a:srgbClr val="33373D"/>
                </a:solidFill>
              </a:rPr>
              <a:t>ფინასური ინსტიტუტების მიერ გამოშვებული სასესხო ფასიანი ქაღალდებიდან პროცენტის სახით მიღებული შემოსავალი, აგრეთვე ასეთი ფასიანი ქაღალდების რეალიზაციით მიღებული ნამეტი შემოსავალი გათავისუფლდა საშემოსავლო/მოგების გადასახადისგან;</a:t>
            </a:r>
            <a:endParaRPr lang="en-US" sz="1400" dirty="0">
              <a:solidFill>
                <a:srgbClr val="33373D"/>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5" name="Slide Number Placeholder 4"/>
          <p:cNvSpPr>
            <a:spLocks noGrp="1"/>
          </p:cNvSpPr>
          <p:nvPr>
            <p:ph type="sldNum" sz="quarter" idx="12"/>
          </p:nvPr>
        </p:nvSpPr>
        <p:spPr/>
        <p:txBody>
          <a:bodyPr/>
          <a:lstStyle/>
          <a:p>
            <a:fld id="{D5BBAC6D-A7C0-4A5D-BB19-79226C33A798}" type="slidenum">
              <a:rPr lang="en-US" smtClean="0"/>
              <a:t>25</a:t>
            </a:fld>
            <a:endParaRPr lang="en-US"/>
          </a:p>
        </p:txBody>
      </p:sp>
    </p:spTree>
    <p:extLst>
      <p:ext uri="{BB962C8B-B14F-4D97-AF65-F5344CB8AC3E}">
        <p14:creationId xmlns:p14="http://schemas.microsoft.com/office/powerpoint/2010/main" val="6098996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3" y="116631"/>
            <a:ext cx="8936801" cy="1035091"/>
          </a:xfrm>
        </p:spPr>
        <p:txBody>
          <a:bodyPr>
            <a:normAutofit/>
          </a:bodyPr>
          <a:lstStyle/>
          <a:p>
            <a:pPr algn="ctr"/>
            <a:r>
              <a:rPr lang="ka-GE" sz="1800" b="1" dirty="0" smtClean="0">
                <a:solidFill>
                  <a:srgbClr val="0070C0"/>
                </a:solidFill>
              </a:rPr>
              <a:t>საკანონმდებლო </a:t>
            </a:r>
            <a:r>
              <a:rPr lang="ka-GE" sz="1800" b="1" dirty="0">
                <a:solidFill>
                  <a:srgbClr val="0070C0"/>
                </a:solidFill>
              </a:rPr>
              <a:t>ინიციატივები ლიბერალიზაციის </a:t>
            </a:r>
            <a:r>
              <a:rPr lang="ka-GE" sz="1800" b="1" dirty="0" smtClean="0">
                <a:solidFill>
                  <a:srgbClr val="0070C0"/>
                </a:solidFill>
              </a:rPr>
              <a:t>მიმართულებით</a:t>
            </a:r>
            <a:r>
              <a:rPr lang="ka-GE" sz="1800" b="1" dirty="0" smtClean="0">
                <a:solidFill>
                  <a:srgbClr val="00B0F0"/>
                </a:solidFill>
              </a:rPr>
              <a:t/>
            </a:r>
            <a:br>
              <a:rPr lang="ka-GE" sz="1800" b="1" dirty="0" smtClean="0">
                <a:solidFill>
                  <a:srgbClr val="00B0F0"/>
                </a:solidFill>
              </a:rPr>
            </a:br>
            <a:endParaRPr lang="en-US" sz="1800" dirty="0">
              <a:solidFill>
                <a:srgbClr val="00B0F0"/>
              </a:solidFill>
            </a:endParaRPr>
          </a:p>
        </p:txBody>
      </p:sp>
      <p:sp>
        <p:nvSpPr>
          <p:cNvPr id="3" name="Content Placeholder 2"/>
          <p:cNvSpPr>
            <a:spLocks noGrp="1"/>
          </p:cNvSpPr>
          <p:nvPr>
            <p:ph idx="1"/>
          </p:nvPr>
        </p:nvSpPr>
        <p:spPr>
          <a:xfrm>
            <a:off x="107504" y="1268760"/>
            <a:ext cx="8936801" cy="5472608"/>
          </a:xfrm>
        </p:spPr>
        <p:txBody>
          <a:bodyPr>
            <a:normAutofit fontScale="85000" lnSpcReduction="20000"/>
          </a:bodyPr>
          <a:lstStyle/>
          <a:p>
            <a:pPr marL="0" indent="0">
              <a:buNone/>
            </a:pPr>
            <a:r>
              <a:rPr lang="ka-GE" sz="1400" b="1" dirty="0" smtClean="0">
                <a:solidFill>
                  <a:schemeClr val="tx1"/>
                </a:solidFill>
              </a:rPr>
              <a:t>პარლამენტში </a:t>
            </a:r>
            <a:r>
              <a:rPr lang="ka-GE" sz="1400" b="1" dirty="0">
                <a:solidFill>
                  <a:schemeClr val="tx1"/>
                </a:solidFill>
              </a:rPr>
              <a:t>განსახილველად </a:t>
            </a:r>
            <a:r>
              <a:rPr lang="ka-GE" sz="1400" b="1" dirty="0" smtClean="0">
                <a:solidFill>
                  <a:schemeClr val="tx1"/>
                </a:solidFill>
              </a:rPr>
              <a:t>წარდგენილი </a:t>
            </a:r>
            <a:r>
              <a:rPr lang="ka-GE" sz="1400" b="1" dirty="0">
                <a:solidFill>
                  <a:schemeClr val="tx1"/>
                </a:solidFill>
              </a:rPr>
              <a:t>ცვლილებების პროექტი, რომლის შესაბამისად:</a:t>
            </a:r>
            <a:endParaRPr lang="en-US" sz="1400" dirty="0">
              <a:solidFill>
                <a:schemeClr val="tx1"/>
              </a:solidFill>
            </a:endParaRPr>
          </a:p>
          <a:p>
            <a:pPr marL="0" indent="0">
              <a:buNone/>
            </a:pPr>
            <a:r>
              <a:rPr lang="ka-GE" sz="1400" dirty="0">
                <a:solidFill>
                  <a:schemeClr val="tx1"/>
                </a:solidFill>
              </a:rPr>
              <a:t> </a:t>
            </a:r>
            <a:endParaRPr lang="en-US" sz="1400" dirty="0">
              <a:solidFill>
                <a:schemeClr val="tx1"/>
              </a:solidFill>
            </a:endParaRPr>
          </a:p>
          <a:p>
            <a:pPr lvl="0" algn="just">
              <a:buFont typeface="Wingdings" panose="05000000000000000000" pitchFamily="2" charset="2"/>
              <a:buChar char="q"/>
            </a:pPr>
            <a:r>
              <a:rPr lang="ka-GE" sz="1400" dirty="0">
                <a:solidFill>
                  <a:schemeClr val="tx1"/>
                </a:solidFill>
              </a:rPr>
              <a:t>საქართველოს ფინანსთა მინისტრი, </a:t>
            </a:r>
            <a:r>
              <a:rPr lang="en-US" sz="1400" dirty="0">
                <a:solidFill>
                  <a:schemeClr val="tx1"/>
                </a:solidFill>
              </a:rPr>
              <a:t>უფლებამოსილი </a:t>
            </a:r>
            <a:r>
              <a:rPr lang="ka-GE" sz="1400" dirty="0">
                <a:solidFill>
                  <a:schemeClr val="tx1"/>
                </a:solidFill>
              </a:rPr>
              <a:t>იქნება </a:t>
            </a:r>
            <a:r>
              <a:rPr lang="en-US" sz="1400" dirty="0">
                <a:solidFill>
                  <a:schemeClr val="tx1"/>
                </a:solidFill>
              </a:rPr>
              <a:t>გამოსცეს </a:t>
            </a:r>
            <a:r>
              <a:rPr lang="en-US" sz="1400" b="1" dirty="0">
                <a:solidFill>
                  <a:srgbClr val="0070C0"/>
                </a:solidFill>
              </a:rPr>
              <a:t>საჯარო გადაწყვეტილება</a:t>
            </a:r>
            <a:r>
              <a:rPr lang="en-US" sz="1400" dirty="0">
                <a:solidFill>
                  <a:schemeClr val="tx1"/>
                </a:solidFill>
              </a:rPr>
              <a:t>, საგადასახადო კანონმდებლობის ნორმების გამოყენებ</a:t>
            </a:r>
            <a:r>
              <a:rPr lang="ka-GE" sz="1400" dirty="0">
                <a:solidFill>
                  <a:schemeClr val="tx1"/>
                </a:solidFill>
              </a:rPr>
              <a:t>ის </a:t>
            </a:r>
            <a:r>
              <a:rPr lang="ka-GE" sz="1400" dirty="0" smtClean="0">
                <a:solidFill>
                  <a:schemeClr val="tx1"/>
                </a:solidFill>
              </a:rPr>
              <a:t>შესახებ</a:t>
            </a:r>
            <a:r>
              <a:rPr lang="en-US" sz="1400" dirty="0" smtClean="0">
                <a:solidFill>
                  <a:schemeClr val="tx1"/>
                </a:solidFill>
              </a:rPr>
              <a:t> </a:t>
            </a:r>
            <a:endParaRPr lang="ka-GE" sz="1400" dirty="0" smtClean="0">
              <a:solidFill>
                <a:schemeClr val="tx1"/>
              </a:solidFill>
            </a:endParaRPr>
          </a:p>
          <a:p>
            <a:pPr marL="0" lvl="0" indent="0" algn="just">
              <a:buNone/>
            </a:pPr>
            <a:r>
              <a:rPr lang="ka-GE" sz="1400" i="1" dirty="0">
                <a:solidFill>
                  <a:schemeClr val="tx1"/>
                </a:solidFill>
              </a:rPr>
              <a:t>(</a:t>
            </a:r>
            <a:r>
              <a:rPr lang="ka-GE" sz="1100" i="1" dirty="0" smtClean="0">
                <a:solidFill>
                  <a:schemeClr val="tx1"/>
                </a:solidFill>
              </a:rPr>
              <a:t>თუ </a:t>
            </a:r>
            <a:r>
              <a:rPr lang="ka-GE" sz="1100" i="1" dirty="0">
                <a:solidFill>
                  <a:schemeClr val="tx1"/>
                </a:solidFill>
              </a:rPr>
              <a:t>პირი მოქმედებს </a:t>
            </a:r>
            <a:r>
              <a:rPr lang="en-US" sz="1100" i="1" dirty="0">
                <a:solidFill>
                  <a:schemeClr val="tx1"/>
                </a:solidFill>
              </a:rPr>
              <a:t>საჯარო გადაწყვეტილების შესაბამისად </a:t>
            </a:r>
            <a:r>
              <a:rPr lang="ka-GE" sz="1100" i="1" dirty="0">
                <a:solidFill>
                  <a:schemeClr val="tx1"/>
                </a:solidFill>
              </a:rPr>
              <a:t>დაუშვებელი იქნება მაკონტროლებელი/სამართალდამცავი ორგანოს მიერ ამ გადაწყვეტილების საწინააღმდეგო გადაწყვეტილების მიღება და გადასახადის/სანქციის </a:t>
            </a:r>
            <a:r>
              <a:rPr lang="ka-GE" sz="1100" i="1" dirty="0" smtClean="0">
                <a:solidFill>
                  <a:schemeClr val="tx1"/>
                </a:solidFill>
              </a:rPr>
              <a:t>დარიცხვა</a:t>
            </a:r>
            <a:r>
              <a:rPr lang="ka-GE" sz="1100" i="1" dirty="0">
                <a:solidFill>
                  <a:schemeClr val="tx1"/>
                </a:solidFill>
              </a:rPr>
              <a:t>)</a:t>
            </a:r>
            <a:endParaRPr lang="en-US" sz="1100" i="1" dirty="0">
              <a:solidFill>
                <a:schemeClr val="tx1"/>
              </a:solidFill>
            </a:endParaRPr>
          </a:p>
          <a:p>
            <a:pPr marL="0" indent="0" algn="just">
              <a:buNone/>
            </a:pPr>
            <a:endParaRPr lang="en-US" sz="1200" dirty="0">
              <a:solidFill>
                <a:schemeClr val="tx1"/>
              </a:solidFill>
            </a:endParaRPr>
          </a:p>
          <a:p>
            <a:pPr lvl="0" algn="just">
              <a:buFont typeface="Wingdings" panose="05000000000000000000" pitchFamily="2" charset="2"/>
              <a:buChar char="q"/>
            </a:pPr>
            <a:r>
              <a:rPr lang="ka-GE" sz="1400" b="1" dirty="0" smtClean="0">
                <a:solidFill>
                  <a:srgbClr val="0070C0"/>
                </a:solidFill>
              </a:rPr>
              <a:t>დღგ-</a:t>
            </a:r>
            <a:r>
              <a:rPr lang="ka-GE" sz="1400" b="1" dirty="0" err="1" smtClean="0">
                <a:solidFill>
                  <a:srgbClr val="0070C0"/>
                </a:solidFill>
              </a:rPr>
              <a:t>სგან</a:t>
            </a:r>
            <a:r>
              <a:rPr lang="ka-GE" sz="1400" b="1" dirty="0" smtClean="0">
                <a:solidFill>
                  <a:srgbClr val="0070C0"/>
                </a:solidFill>
              </a:rPr>
              <a:t> თავისუფლდება </a:t>
            </a:r>
            <a:r>
              <a:rPr lang="ka-GE" sz="1400" b="1" dirty="0">
                <a:solidFill>
                  <a:srgbClr val="0070C0"/>
                </a:solidFill>
              </a:rPr>
              <a:t>შიდა გადამუშავების</a:t>
            </a:r>
            <a:r>
              <a:rPr lang="ka-GE" sz="1400" dirty="0">
                <a:solidFill>
                  <a:schemeClr val="tx1"/>
                </a:solidFill>
              </a:rPr>
              <a:t> სასაქონლო ოპერაციაში მოქცეულ საქონელზე აღნიშნული სასაქონლო ოპერაციის ფარგლებში  მონტაჟის, აწყობის, რემონტის, წარმოების, შეკეთების და </a:t>
            </a:r>
            <a:r>
              <a:rPr lang="ka-GE" sz="1400" dirty="0" smtClean="0">
                <a:solidFill>
                  <a:schemeClr val="tx1"/>
                </a:solidFill>
              </a:rPr>
              <a:t>სხვა სახის  </a:t>
            </a:r>
            <a:r>
              <a:rPr lang="ka-GE" sz="1400" b="1" dirty="0">
                <a:solidFill>
                  <a:srgbClr val="0070C0"/>
                </a:solidFill>
              </a:rPr>
              <a:t>მომსახურების </a:t>
            </a:r>
            <a:r>
              <a:rPr lang="ka-GE" sz="1400" b="1" dirty="0" smtClean="0">
                <a:solidFill>
                  <a:srgbClr val="0070C0"/>
                </a:solidFill>
              </a:rPr>
              <a:t>გაწევა</a:t>
            </a:r>
            <a:endParaRPr lang="en-US" sz="1400" b="1" dirty="0">
              <a:solidFill>
                <a:srgbClr val="0070C0"/>
              </a:solidFill>
            </a:endParaRPr>
          </a:p>
          <a:p>
            <a:pPr marL="0" indent="0" algn="just">
              <a:buNone/>
            </a:pPr>
            <a:endParaRPr lang="en-US" sz="1200" dirty="0">
              <a:solidFill>
                <a:schemeClr val="tx1"/>
              </a:solidFill>
            </a:endParaRPr>
          </a:p>
          <a:p>
            <a:pPr lvl="0" algn="just">
              <a:buFont typeface="Wingdings" panose="05000000000000000000" pitchFamily="2" charset="2"/>
              <a:buChar char="q"/>
            </a:pPr>
            <a:r>
              <a:rPr lang="en-US" sz="1400" b="1" dirty="0" err="1" smtClean="0">
                <a:solidFill>
                  <a:srgbClr val="0070C0"/>
                </a:solidFill>
              </a:rPr>
              <a:t>დავალი</a:t>
            </a:r>
            <a:r>
              <a:rPr lang="ka-GE" sz="1400" b="1" dirty="0">
                <a:solidFill>
                  <a:srgbClr val="0070C0"/>
                </a:solidFill>
              </a:rPr>
              <a:t>ა</a:t>
            </a:r>
            <a:r>
              <a:rPr lang="en-US" sz="1400" b="1" dirty="0">
                <a:solidFill>
                  <a:srgbClr val="0070C0"/>
                </a:solidFill>
              </a:rPr>
              <a:t>ნების გადახდევინების გადავადება </a:t>
            </a:r>
            <a:r>
              <a:rPr lang="en-US" sz="1400" dirty="0">
                <a:solidFill>
                  <a:schemeClr val="tx1"/>
                </a:solidFill>
              </a:rPr>
              <a:t>შესაძლებელი გახდება </a:t>
            </a:r>
            <a:r>
              <a:rPr lang="en-US" sz="1400" b="1" dirty="0">
                <a:solidFill>
                  <a:srgbClr val="0070C0"/>
                </a:solidFill>
              </a:rPr>
              <a:t>ერთი წლით</a:t>
            </a:r>
            <a:r>
              <a:rPr lang="en-US" sz="1400" dirty="0">
                <a:solidFill>
                  <a:schemeClr val="tx1"/>
                </a:solidFill>
              </a:rPr>
              <a:t>, </a:t>
            </a:r>
            <a:r>
              <a:rPr lang="en-US" sz="1400" b="1" dirty="0">
                <a:solidFill>
                  <a:srgbClr val="0070C0"/>
                </a:solidFill>
              </a:rPr>
              <a:t>უზრუნველყოფის</a:t>
            </a:r>
            <a:r>
              <a:rPr lang="en-US" sz="1400" dirty="0">
                <a:solidFill>
                  <a:schemeClr val="tx1"/>
                </a:solidFill>
              </a:rPr>
              <a:t> საშუალებების წარდგენის </a:t>
            </a:r>
            <a:r>
              <a:rPr lang="en-US" sz="1400" b="1" dirty="0">
                <a:solidFill>
                  <a:srgbClr val="0070C0"/>
                </a:solidFill>
              </a:rPr>
              <a:t>გარეშე</a:t>
            </a:r>
            <a:r>
              <a:rPr lang="ka-GE" sz="1400" b="1" dirty="0">
                <a:solidFill>
                  <a:schemeClr val="tx1"/>
                </a:solidFill>
              </a:rPr>
              <a:t>, </a:t>
            </a:r>
            <a:r>
              <a:rPr lang="en-US" sz="1400" dirty="0">
                <a:solidFill>
                  <a:schemeClr val="tx1"/>
                </a:solidFill>
              </a:rPr>
              <a:t>თუ საგადასახადო დავალიანების თანხა არ აღემატება 5000 </a:t>
            </a:r>
            <a:r>
              <a:rPr lang="en-US" sz="1400" dirty="0" err="1" smtClean="0">
                <a:solidFill>
                  <a:schemeClr val="tx1"/>
                </a:solidFill>
              </a:rPr>
              <a:t>ლარს</a:t>
            </a:r>
            <a:endParaRPr lang="en-US" sz="1400" dirty="0">
              <a:solidFill>
                <a:schemeClr val="tx1"/>
              </a:solidFill>
            </a:endParaRPr>
          </a:p>
          <a:p>
            <a:pPr marL="0" indent="0" algn="just">
              <a:buNone/>
            </a:pPr>
            <a:endParaRPr lang="en-US" sz="1200" dirty="0">
              <a:solidFill>
                <a:schemeClr val="tx1"/>
              </a:solidFill>
            </a:endParaRPr>
          </a:p>
          <a:p>
            <a:pPr lvl="0" algn="just">
              <a:buFont typeface="Wingdings" panose="05000000000000000000" pitchFamily="2" charset="2"/>
              <a:buChar char="q"/>
            </a:pPr>
            <a:r>
              <a:rPr lang="ka-GE" sz="1400" b="1" dirty="0">
                <a:solidFill>
                  <a:srgbClr val="0070C0"/>
                </a:solidFill>
              </a:rPr>
              <a:t>სუსტი კაპიტალიზაციის</a:t>
            </a:r>
            <a:r>
              <a:rPr lang="ka-GE" sz="1400" dirty="0">
                <a:solidFill>
                  <a:schemeClr val="tx1"/>
                </a:solidFill>
              </a:rPr>
              <a:t> მარეგულირებელი დებულებების </a:t>
            </a:r>
            <a:r>
              <a:rPr lang="ka-GE" sz="1400" b="1" dirty="0">
                <a:solidFill>
                  <a:srgbClr val="0070C0"/>
                </a:solidFill>
              </a:rPr>
              <a:t>ნორმების </a:t>
            </a:r>
            <a:r>
              <a:rPr lang="ka-GE" sz="1400" b="1" dirty="0" smtClean="0">
                <a:solidFill>
                  <a:srgbClr val="0070C0"/>
                </a:solidFill>
              </a:rPr>
              <a:t>გამოყენება გადავადდება</a:t>
            </a:r>
            <a:r>
              <a:rPr lang="ka-GE" sz="1400" dirty="0" smtClean="0">
                <a:solidFill>
                  <a:schemeClr val="tx1"/>
                </a:solidFill>
              </a:rPr>
              <a:t> </a:t>
            </a:r>
            <a:r>
              <a:rPr lang="ka-GE" sz="1400" dirty="0">
                <a:solidFill>
                  <a:schemeClr val="tx1"/>
                </a:solidFill>
              </a:rPr>
              <a:t>2016 წლის 1 </a:t>
            </a:r>
            <a:r>
              <a:rPr lang="ka-GE" sz="1400" dirty="0" smtClean="0">
                <a:solidFill>
                  <a:schemeClr val="tx1"/>
                </a:solidFill>
              </a:rPr>
              <a:t>იანვრამდე</a:t>
            </a:r>
            <a:endParaRPr lang="en-US" sz="1400" dirty="0">
              <a:solidFill>
                <a:schemeClr val="tx1"/>
              </a:solidFill>
            </a:endParaRPr>
          </a:p>
          <a:p>
            <a:pPr marL="0" indent="0" algn="just">
              <a:buNone/>
            </a:pPr>
            <a:endParaRPr lang="en-US" sz="1400" dirty="0">
              <a:solidFill>
                <a:schemeClr val="tx1"/>
              </a:solidFill>
            </a:endParaRPr>
          </a:p>
          <a:p>
            <a:pPr lvl="0" algn="just">
              <a:buFont typeface="Wingdings" panose="05000000000000000000" pitchFamily="2" charset="2"/>
              <a:buChar char="q"/>
            </a:pPr>
            <a:r>
              <a:rPr lang="ka-GE" sz="1400" dirty="0">
                <a:solidFill>
                  <a:schemeClr val="tx1"/>
                </a:solidFill>
              </a:rPr>
              <a:t>ტურისტული სექტორის ხელშეწყობის მიზნით მნიშვნელოვნად იხვეწება და </a:t>
            </a:r>
            <a:r>
              <a:rPr lang="ka-GE" sz="1400" b="1" dirty="0">
                <a:solidFill>
                  <a:srgbClr val="0070C0"/>
                </a:solidFill>
              </a:rPr>
              <a:t>მარტივდება ტურისტული საწარმოს </a:t>
            </a:r>
            <a:r>
              <a:rPr lang="ka-GE" sz="1400" dirty="0">
                <a:solidFill>
                  <a:schemeClr val="tx1"/>
                </a:solidFill>
              </a:rPr>
              <a:t>საგადასახადო </a:t>
            </a:r>
            <a:r>
              <a:rPr lang="ka-GE" sz="1400" b="1" dirty="0">
                <a:solidFill>
                  <a:srgbClr val="0070C0"/>
                </a:solidFill>
              </a:rPr>
              <a:t>ვალდებულებების</a:t>
            </a:r>
            <a:r>
              <a:rPr lang="ka-GE" sz="1400" dirty="0">
                <a:solidFill>
                  <a:schemeClr val="tx1"/>
                </a:solidFill>
              </a:rPr>
              <a:t> შესრულებასთან დაკავშირებული </a:t>
            </a:r>
            <a:r>
              <a:rPr lang="ka-GE" sz="1400" dirty="0" smtClean="0">
                <a:solidFill>
                  <a:schemeClr val="tx1"/>
                </a:solidFill>
              </a:rPr>
              <a:t>დებულებები</a:t>
            </a:r>
            <a:endParaRPr lang="en-US" sz="1400" dirty="0">
              <a:solidFill>
                <a:schemeClr val="tx1"/>
              </a:solidFill>
            </a:endParaRPr>
          </a:p>
          <a:p>
            <a:pPr marL="0" indent="0">
              <a:buNone/>
            </a:pPr>
            <a:r>
              <a:rPr lang="ka-GE" sz="1200" dirty="0">
                <a:solidFill>
                  <a:schemeClr val="tx1"/>
                </a:solidFill>
              </a:rPr>
              <a:t>  </a:t>
            </a:r>
            <a:endParaRPr lang="en-US" sz="1400" dirty="0">
              <a:solidFill>
                <a:schemeClr val="tx1"/>
              </a:solidFill>
            </a:endParaRPr>
          </a:p>
          <a:p>
            <a:pPr marL="0" lvl="0" indent="0">
              <a:buNone/>
            </a:pPr>
            <a:r>
              <a:rPr lang="ka-GE" sz="1400" b="1" dirty="0">
                <a:solidFill>
                  <a:schemeClr val="tx1"/>
                </a:solidFill>
              </a:rPr>
              <a:t>ჩამოწერას დაექვემდებარება : </a:t>
            </a:r>
            <a:endParaRPr lang="ka-GE" sz="1400" b="1" dirty="0" smtClean="0">
              <a:solidFill>
                <a:schemeClr val="tx1"/>
              </a:solidFill>
            </a:endParaRPr>
          </a:p>
          <a:p>
            <a:pPr marL="0" lvl="0" indent="0">
              <a:buNone/>
            </a:pPr>
            <a:endParaRPr lang="en-US" sz="1400" b="1" dirty="0">
              <a:solidFill>
                <a:schemeClr val="tx1"/>
              </a:solidFill>
            </a:endParaRPr>
          </a:p>
          <a:p>
            <a:pPr lvl="0" algn="just">
              <a:buFont typeface="Wingdings" panose="05000000000000000000" pitchFamily="2" charset="2"/>
              <a:buChar char="q"/>
            </a:pPr>
            <a:r>
              <a:rPr lang="ka-GE" sz="1400" b="1" dirty="0" smtClean="0">
                <a:solidFill>
                  <a:srgbClr val="0070C0"/>
                </a:solidFill>
              </a:rPr>
              <a:t>2005 </a:t>
            </a:r>
            <a:r>
              <a:rPr lang="ka-GE" sz="1400" b="1" dirty="0">
                <a:solidFill>
                  <a:srgbClr val="0070C0"/>
                </a:solidFill>
              </a:rPr>
              <a:t>წლის 1 იანვრამდე</a:t>
            </a:r>
            <a:r>
              <a:rPr lang="ka-GE" sz="1400" dirty="0">
                <a:solidFill>
                  <a:schemeClr val="tx1"/>
                </a:solidFill>
              </a:rPr>
              <a:t> წარმოშობილი და დღემდე გადაუხდელი საგადასახადო </a:t>
            </a:r>
            <a:r>
              <a:rPr lang="ka-GE" sz="1400" b="1" u="sng" dirty="0">
                <a:solidFill>
                  <a:schemeClr val="tx1"/>
                </a:solidFill>
              </a:rPr>
              <a:t>დავალიანების თანხა</a:t>
            </a:r>
            <a:r>
              <a:rPr lang="ka-GE" sz="1400" dirty="0">
                <a:solidFill>
                  <a:schemeClr val="tx1"/>
                </a:solidFill>
              </a:rPr>
              <a:t>, თუ გადამხდელს შემდგომ პერიოდში აქტივობები არ </a:t>
            </a:r>
            <a:r>
              <a:rPr lang="ka-GE" sz="1400" dirty="0" smtClean="0">
                <a:solidFill>
                  <a:schemeClr val="tx1"/>
                </a:solidFill>
              </a:rPr>
              <a:t>უფიქსირდება</a:t>
            </a:r>
          </a:p>
          <a:p>
            <a:pPr marL="0" lvl="0" indent="0" algn="just">
              <a:buNone/>
            </a:pPr>
            <a:endParaRPr lang="ka-GE" sz="1400" dirty="0">
              <a:solidFill>
                <a:schemeClr val="tx1"/>
              </a:solidFill>
            </a:endParaRPr>
          </a:p>
          <a:p>
            <a:pPr lvl="0" algn="just">
              <a:buFont typeface="Wingdings" panose="05000000000000000000" pitchFamily="2" charset="2"/>
              <a:buChar char="q"/>
            </a:pPr>
            <a:r>
              <a:rPr lang="ka-GE" sz="1400" b="1" dirty="0" smtClean="0">
                <a:solidFill>
                  <a:srgbClr val="0070C0"/>
                </a:solidFill>
              </a:rPr>
              <a:t>2009 </a:t>
            </a:r>
            <a:r>
              <a:rPr lang="ka-GE" sz="1400" b="1" dirty="0">
                <a:solidFill>
                  <a:srgbClr val="0070C0"/>
                </a:solidFill>
              </a:rPr>
              <a:t>წლის 1 იანვრამდე</a:t>
            </a:r>
            <a:r>
              <a:rPr lang="ka-GE" sz="1400" dirty="0">
                <a:solidFill>
                  <a:schemeClr val="tx1"/>
                </a:solidFill>
              </a:rPr>
              <a:t> წარმოშობილ </a:t>
            </a:r>
            <a:r>
              <a:rPr lang="ka-GE" sz="1400" b="1" dirty="0">
                <a:solidFill>
                  <a:srgbClr val="0070C0"/>
                </a:solidFill>
              </a:rPr>
              <a:t>აღიარებულ</a:t>
            </a:r>
            <a:r>
              <a:rPr lang="ka-GE" sz="1400" dirty="0">
                <a:solidFill>
                  <a:schemeClr val="tx1"/>
                </a:solidFill>
              </a:rPr>
              <a:t> საგადასახადო </a:t>
            </a:r>
            <a:r>
              <a:rPr lang="ka-GE" sz="1400" b="1" dirty="0">
                <a:solidFill>
                  <a:srgbClr val="0070C0"/>
                </a:solidFill>
              </a:rPr>
              <a:t>დავალიანებაზე</a:t>
            </a:r>
            <a:r>
              <a:rPr lang="ka-GE" sz="1400" dirty="0">
                <a:solidFill>
                  <a:schemeClr val="tx1"/>
                </a:solidFill>
              </a:rPr>
              <a:t> დარიცხული </a:t>
            </a:r>
            <a:r>
              <a:rPr lang="ka-GE" sz="1400" b="1" dirty="0">
                <a:solidFill>
                  <a:srgbClr val="0070C0"/>
                </a:solidFill>
              </a:rPr>
              <a:t>საურავი</a:t>
            </a:r>
            <a:r>
              <a:rPr lang="ka-GE" sz="1400" dirty="0">
                <a:solidFill>
                  <a:schemeClr val="tx1"/>
                </a:solidFill>
              </a:rPr>
              <a:t> და 2009 წლის 1 იანვრამდე დარიცხული აღიარებული</a:t>
            </a:r>
            <a:r>
              <a:rPr lang="ka-GE" sz="1400" b="1" dirty="0">
                <a:solidFill>
                  <a:srgbClr val="0070C0"/>
                </a:solidFill>
              </a:rPr>
              <a:t> ჯარიმა</a:t>
            </a:r>
            <a:r>
              <a:rPr lang="ka-GE" sz="1400" dirty="0">
                <a:solidFill>
                  <a:schemeClr val="tx1"/>
                </a:solidFill>
              </a:rPr>
              <a:t>, აღიარებული გადასახადის თანხის გადახდის პირობით, თუ პირს შემდგომ პერიოდში აქტივობები არ </a:t>
            </a:r>
            <a:r>
              <a:rPr lang="ka-GE" sz="1400" dirty="0" smtClean="0">
                <a:solidFill>
                  <a:schemeClr val="tx1"/>
                </a:solidFill>
              </a:rPr>
              <a:t>უფიქსირდება</a:t>
            </a:r>
          </a:p>
          <a:p>
            <a:pPr marL="0" lvl="0" indent="0" algn="just">
              <a:buNone/>
            </a:pPr>
            <a:endParaRPr lang="en-US" sz="1400" dirty="0">
              <a:solidFill>
                <a:schemeClr val="tx1"/>
              </a:solidFill>
            </a:endParaRPr>
          </a:p>
          <a:p>
            <a:pPr lvl="0" algn="just">
              <a:buFont typeface="Wingdings" panose="05000000000000000000" pitchFamily="2" charset="2"/>
              <a:buChar char="q"/>
            </a:pPr>
            <a:r>
              <a:rPr lang="ka-GE" sz="1400" b="1" dirty="0" smtClean="0">
                <a:solidFill>
                  <a:srgbClr val="0070C0"/>
                </a:solidFill>
              </a:rPr>
              <a:t>საკონტროლო </a:t>
            </a:r>
            <a:r>
              <a:rPr lang="ka-GE" sz="1400" b="1" dirty="0">
                <a:solidFill>
                  <a:srgbClr val="0070C0"/>
                </a:solidFill>
              </a:rPr>
              <a:t>სალარო აპარატის </a:t>
            </a:r>
            <a:r>
              <a:rPr lang="ka-GE" sz="1400" dirty="0">
                <a:solidFill>
                  <a:schemeClr val="tx1"/>
                </a:solidFill>
              </a:rPr>
              <a:t>გამოყენების წესების დარღვევისათვის </a:t>
            </a:r>
            <a:r>
              <a:rPr lang="en-US" sz="1400" dirty="0">
                <a:solidFill>
                  <a:schemeClr val="tx1"/>
                </a:solidFill>
              </a:rPr>
              <a:t>ფიზიკური </a:t>
            </a:r>
            <a:r>
              <a:rPr lang="ka-GE" sz="1400" dirty="0">
                <a:solidFill>
                  <a:schemeClr val="tx1"/>
                </a:solidFill>
              </a:rPr>
              <a:t>პ</a:t>
            </a:r>
            <a:r>
              <a:rPr lang="en-US" sz="1400" dirty="0">
                <a:solidFill>
                  <a:schemeClr val="tx1"/>
                </a:solidFill>
              </a:rPr>
              <a:t>ირის</a:t>
            </a:r>
            <a:r>
              <a:rPr lang="ka-GE" sz="1400" dirty="0">
                <a:solidFill>
                  <a:schemeClr val="tx1"/>
                </a:solidFill>
              </a:rPr>
              <a:t>ათვის</a:t>
            </a:r>
            <a:r>
              <a:rPr lang="en-US" sz="1400" dirty="0">
                <a:solidFill>
                  <a:schemeClr val="tx1"/>
                </a:solidFill>
              </a:rPr>
              <a:t> </a:t>
            </a:r>
            <a:r>
              <a:rPr lang="en-US" sz="1400" b="1" dirty="0">
                <a:solidFill>
                  <a:srgbClr val="0070C0"/>
                </a:solidFill>
              </a:rPr>
              <a:t>2013 </a:t>
            </a:r>
            <a:r>
              <a:rPr lang="en-US" sz="1400" b="1" dirty="0" err="1">
                <a:solidFill>
                  <a:srgbClr val="0070C0"/>
                </a:solidFill>
              </a:rPr>
              <a:t>წლის</a:t>
            </a:r>
            <a:r>
              <a:rPr lang="en-US" sz="1400" dirty="0">
                <a:solidFill>
                  <a:schemeClr val="tx1"/>
                </a:solidFill>
              </a:rPr>
              <a:t> </a:t>
            </a:r>
            <a:endParaRPr lang="ka-GE" sz="1400" dirty="0" smtClean="0">
              <a:solidFill>
                <a:schemeClr val="tx1"/>
              </a:solidFill>
            </a:endParaRPr>
          </a:p>
          <a:p>
            <a:pPr marL="0" lvl="0" indent="0" algn="just">
              <a:buNone/>
            </a:pPr>
            <a:r>
              <a:rPr lang="ka-GE" sz="1400" dirty="0">
                <a:solidFill>
                  <a:schemeClr val="tx1"/>
                </a:solidFill>
              </a:rPr>
              <a:t> </a:t>
            </a:r>
            <a:r>
              <a:rPr lang="ka-GE" sz="1400" dirty="0" smtClean="0">
                <a:solidFill>
                  <a:schemeClr val="tx1"/>
                </a:solidFill>
              </a:rPr>
              <a:t>              </a:t>
            </a:r>
            <a:r>
              <a:rPr lang="en-US" sz="1400" dirty="0" smtClean="0">
                <a:solidFill>
                  <a:schemeClr val="tx1"/>
                </a:solidFill>
              </a:rPr>
              <a:t> </a:t>
            </a:r>
            <a:r>
              <a:rPr lang="ka-GE" sz="1400" dirty="0" smtClean="0">
                <a:solidFill>
                  <a:schemeClr val="tx1"/>
                </a:solidFill>
              </a:rPr>
              <a:t>               </a:t>
            </a:r>
            <a:r>
              <a:rPr lang="ka-GE" sz="1400" b="1" dirty="0" smtClean="0">
                <a:solidFill>
                  <a:srgbClr val="0070C0"/>
                </a:solidFill>
              </a:rPr>
              <a:t>1 </a:t>
            </a:r>
            <a:r>
              <a:rPr lang="en-US" sz="1400" b="1" dirty="0" err="1" smtClean="0">
                <a:solidFill>
                  <a:srgbClr val="0070C0"/>
                </a:solidFill>
              </a:rPr>
              <a:t>იანვრამდე</a:t>
            </a:r>
            <a:r>
              <a:rPr lang="en-US" sz="1400" b="1" dirty="0" smtClean="0">
                <a:solidFill>
                  <a:srgbClr val="0070C0"/>
                </a:solidFill>
              </a:rPr>
              <a:t> </a:t>
            </a:r>
            <a:r>
              <a:rPr lang="ka-GE" sz="1400" b="1" dirty="0" smtClean="0">
                <a:solidFill>
                  <a:srgbClr val="0070C0"/>
                </a:solidFill>
              </a:rPr>
              <a:t> </a:t>
            </a:r>
            <a:r>
              <a:rPr lang="en-US" sz="1400" b="1" dirty="0" err="1" smtClean="0">
                <a:solidFill>
                  <a:srgbClr val="0070C0"/>
                </a:solidFill>
              </a:rPr>
              <a:t>დაკისრებული</a:t>
            </a:r>
            <a:r>
              <a:rPr lang="en-US" sz="1400" b="1" dirty="0" smtClean="0">
                <a:solidFill>
                  <a:srgbClr val="0070C0"/>
                </a:solidFill>
              </a:rPr>
              <a:t>/</a:t>
            </a:r>
            <a:r>
              <a:rPr lang="en-US" sz="1400" b="1" dirty="0" err="1" smtClean="0">
                <a:solidFill>
                  <a:srgbClr val="0070C0"/>
                </a:solidFill>
              </a:rPr>
              <a:t>დარიცხული</a:t>
            </a:r>
            <a:r>
              <a:rPr lang="en-US" sz="1400" dirty="0" smtClean="0">
                <a:solidFill>
                  <a:schemeClr val="tx1"/>
                </a:solidFill>
              </a:rPr>
              <a:t> </a:t>
            </a:r>
            <a:r>
              <a:rPr lang="en-US" sz="1400" dirty="0">
                <a:solidFill>
                  <a:schemeClr val="tx1"/>
                </a:solidFill>
              </a:rPr>
              <a:t>და ამ ნორმის ამოქმედებამდე </a:t>
            </a:r>
            <a:r>
              <a:rPr lang="en-US" sz="1400" b="1" dirty="0">
                <a:solidFill>
                  <a:srgbClr val="0070C0"/>
                </a:solidFill>
              </a:rPr>
              <a:t>გადაუხდელი </a:t>
            </a:r>
            <a:r>
              <a:rPr lang="en-US" sz="1400" b="1" dirty="0" err="1">
                <a:solidFill>
                  <a:srgbClr val="0070C0"/>
                </a:solidFill>
              </a:rPr>
              <a:t>ჯარიმ</a:t>
            </a:r>
            <a:r>
              <a:rPr lang="ka-GE" sz="1400" b="1" dirty="0" smtClean="0">
                <a:solidFill>
                  <a:srgbClr val="0070C0"/>
                </a:solidFill>
              </a:rPr>
              <a:t>ა</a:t>
            </a:r>
            <a:endParaRPr lang="en-US" sz="1400" b="1" dirty="0">
              <a:solidFill>
                <a:srgbClr val="0070C0"/>
              </a:solidFill>
            </a:endParaRPr>
          </a:p>
          <a:p>
            <a:pPr marL="0" indent="0" algn="just">
              <a:buNone/>
            </a:pPr>
            <a:r>
              <a:rPr lang="ka-GE" sz="1200" dirty="0">
                <a:solidFill>
                  <a:schemeClr val="tx1"/>
                </a:solidFill>
              </a:rPr>
              <a:t> </a:t>
            </a:r>
            <a:endParaRPr lang="en-US" sz="1200" dirty="0">
              <a:solidFill>
                <a:schemeClr val="tx1"/>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5" name="Slide Number Placeholder 4"/>
          <p:cNvSpPr>
            <a:spLocks noGrp="1"/>
          </p:cNvSpPr>
          <p:nvPr>
            <p:ph type="sldNum" sz="quarter" idx="12"/>
          </p:nvPr>
        </p:nvSpPr>
        <p:spPr/>
        <p:txBody>
          <a:bodyPr/>
          <a:lstStyle/>
          <a:p>
            <a:fld id="{D5BBAC6D-A7C0-4A5D-BB19-79226C33A798}" type="slidenum">
              <a:rPr lang="en-US" smtClean="0"/>
              <a:t>26</a:t>
            </a:fld>
            <a:endParaRPr lang="en-US" dirty="0"/>
          </a:p>
        </p:txBody>
      </p:sp>
    </p:spTree>
    <p:extLst>
      <p:ext uri="{BB962C8B-B14F-4D97-AF65-F5344CB8AC3E}">
        <p14:creationId xmlns:p14="http://schemas.microsoft.com/office/powerpoint/2010/main" val="27912896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8723"/>
            <a:ext cx="8280920" cy="1143000"/>
          </a:xfrm>
        </p:spPr>
        <p:txBody>
          <a:bodyPr>
            <a:normAutofit/>
          </a:bodyPr>
          <a:lstStyle/>
          <a:p>
            <a:pPr algn="ctr"/>
            <a:r>
              <a:rPr lang="ka-GE" sz="1800" b="1" dirty="0" smtClean="0">
                <a:solidFill>
                  <a:srgbClr val="0070C0"/>
                </a:solidFill>
              </a:rPr>
              <a:t>საკანონმდებლო </a:t>
            </a:r>
            <a:r>
              <a:rPr lang="ka-GE" sz="1800" b="1" dirty="0">
                <a:solidFill>
                  <a:srgbClr val="0070C0"/>
                </a:solidFill>
              </a:rPr>
              <a:t>ინიციატივები ლიბერალიზაციის </a:t>
            </a:r>
            <a:r>
              <a:rPr lang="ka-GE" sz="1800" b="1" dirty="0" smtClean="0">
                <a:solidFill>
                  <a:srgbClr val="0070C0"/>
                </a:solidFill>
              </a:rPr>
              <a:t>მიმართულებით</a:t>
            </a:r>
            <a:r>
              <a:rPr lang="ka-GE" sz="1800" b="1" dirty="0" smtClean="0">
                <a:solidFill>
                  <a:srgbClr val="00B0F0"/>
                </a:solidFill>
              </a:rPr>
              <a:t/>
            </a:r>
            <a:br>
              <a:rPr lang="ka-GE" sz="1800" b="1" dirty="0" smtClean="0">
                <a:solidFill>
                  <a:srgbClr val="00B0F0"/>
                </a:solidFill>
              </a:rPr>
            </a:br>
            <a:endParaRPr lang="en-US" sz="1800" dirty="0">
              <a:solidFill>
                <a:srgbClr val="00B0F0"/>
              </a:solidFill>
            </a:endParaRPr>
          </a:p>
        </p:txBody>
      </p:sp>
      <p:sp>
        <p:nvSpPr>
          <p:cNvPr id="3" name="Content Placeholder 2"/>
          <p:cNvSpPr>
            <a:spLocks noGrp="1"/>
          </p:cNvSpPr>
          <p:nvPr>
            <p:ph idx="1"/>
          </p:nvPr>
        </p:nvSpPr>
        <p:spPr>
          <a:xfrm>
            <a:off x="107504" y="1196752"/>
            <a:ext cx="8856984" cy="5661248"/>
          </a:xfrm>
        </p:spPr>
        <p:txBody>
          <a:bodyPr>
            <a:normAutofit/>
          </a:bodyPr>
          <a:lstStyle/>
          <a:p>
            <a:pPr lvl="0">
              <a:buFont typeface="Wingdings" panose="05000000000000000000" pitchFamily="2" charset="2"/>
              <a:buChar char="q"/>
            </a:pPr>
            <a:r>
              <a:rPr lang="ka-GE" sz="1400" b="1" dirty="0" smtClean="0">
                <a:solidFill>
                  <a:schemeClr val="tx1"/>
                </a:solidFill>
              </a:rPr>
              <a:t>შემცირდა მომსახურების საფასურები:</a:t>
            </a:r>
          </a:p>
          <a:p>
            <a:pPr marL="0" lvl="0" indent="0">
              <a:buNone/>
            </a:pPr>
            <a:endParaRPr lang="en-US" sz="1200" dirty="0">
              <a:solidFill>
                <a:schemeClr val="tx2"/>
              </a:solidFill>
            </a:endParaRPr>
          </a:p>
          <a:p>
            <a:pPr marL="400050" lvl="2" indent="-231775" algn="just"/>
            <a:r>
              <a:rPr lang="ka-GE" sz="1400" dirty="0">
                <a:solidFill>
                  <a:schemeClr val="tx1"/>
                </a:solidFill>
              </a:rPr>
              <a:t>3000 ლარამდე საბაჟო ღირებულების საქონლის გაფორმებისათვის მომსახურების საფასური </a:t>
            </a:r>
            <a:r>
              <a:rPr lang="ka-GE" sz="1400" b="1" dirty="0">
                <a:solidFill>
                  <a:srgbClr val="0070C0"/>
                </a:solidFill>
              </a:rPr>
              <a:t>150 ლარიდან შემცირდა 100 </a:t>
            </a:r>
            <a:r>
              <a:rPr lang="ka-GE" sz="1400" b="1" dirty="0" smtClean="0">
                <a:solidFill>
                  <a:srgbClr val="0070C0"/>
                </a:solidFill>
              </a:rPr>
              <a:t>ლარამდე</a:t>
            </a:r>
            <a:endParaRPr lang="ka-GE" sz="1400" dirty="0" smtClean="0">
              <a:solidFill>
                <a:schemeClr val="tx2"/>
              </a:solidFill>
            </a:endParaRPr>
          </a:p>
          <a:p>
            <a:pPr marL="168275" lvl="2" indent="0" algn="just">
              <a:buNone/>
            </a:pPr>
            <a:endParaRPr lang="en-US" sz="1000" dirty="0">
              <a:solidFill>
                <a:schemeClr val="tx2"/>
              </a:solidFill>
            </a:endParaRPr>
          </a:p>
          <a:p>
            <a:pPr marL="400050" lvl="2" indent="-231775" algn="just"/>
            <a:r>
              <a:rPr lang="ka-GE" sz="1400" dirty="0">
                <a:solidFill>
                  <a:schemeClr val="tx1"/>
                </a:solidFill>
              </a:rPr>
              <a:t>საბაჟო გამშვებ პუნქტ „ფოთისა და ყულევის პორტები და ფოთის თავისუფალ ინდუსტრიულ ზონაში“ გამარტივებული საბაჟო დეკლარაციით გაცხადებული 3000 ლარამდე </a:t>
            </a:r>
            <a:r>
              <a:rPr lang="ka-GE" sz="1400" b="1" dirty="0">
                <a:solidFill>
                  <a:srgbClr val="0070C0"/>
                </a:solidFill>
              </a:rPr>
              <a:t>საბაჟო</a:t>
            </a:r>
            <a:r>
              <a:rPr lang="ka-GE" sz="1400" dirty="0">
                <a:solidFill>
                  <a:schemeClr val="tx2"/>
                </a:solidFill>
              </a:rPr>
              <a:t> </a:t>
            </a:r>
            <a:r>
              <a:rPr lang="ka-GE" sz="1400" dirty="0">
                <a:solidFill>
                  <a:schemeClr val="tx1"/>
                </a:solidFill>
              </a:rPr>
              <a:t>ღირებულების</a:t>
            </a:r>
            <a:r>
              <a:rPr lang="ka-GE" sz="1400" dirty="0">
                <a:solidFill>
                  <a:schemeClr val="tx2"/>
                </a:solidFill>
              </a:rPr>
              <a:t> </a:t>
            </a:r>
            <a:r>
              <a:rPr lang="ka-GE" sz="1400" b="1" dirty="0">
                <a:solidFill>
                  <a:srgbClr val="0070C0"/>
                </a:solidFill>
              </a:rPr>
              <a:t>საქონლის გაფორმებისათვის</a:t>
            </a:r>
            <a:r>
              <a:rPr lang="ka-GE" sz="1400" dirty="0">
                <a:solidFill>
                  <a:schemeClr val="tx2"/>
                </a:solidFill>
              </a:rPr>
              <a:t> </a:t>
            </a:r>
            <a:r>
              <a:rPr lang="ka-GE" sz="1400" dirty="0">
                <a:solidFill>
                  <a:schemeClr val="tx1"/>
                </a:solidFill>
              </a:rPr>
              <a:t>მომსახურების საფასური </a:t>
            </a:r>
            <a:r>
              <a:rPr lang="ka-GE" sz="1400" b="1" dirty="0">
                <a:solidFill>
                  <a:srgbClr val="0070C0"/>
                </a:solidFill>
              </a:rPr>
              <a:t>100 ლარიდან 20 ლარამდე </a:t>
            </a:r>
            <a:r>
              <a:rPr lang="ka-GE" sz="1400" b="1" dirty="0" smtClean="0">
                <a:solidFill>
                  <a:srgbClr val="0070C0"/>
                </a:solidFill>
              </a:rPr>
              <a:t>შემცირდა</a:t>
            </a:r>
            <a:endParaRPr lang="ka-GE" sz="1400" dirty="0" smtClean="0">
              <a:solidFill>
                <a:schemeClr val="tx2"/>
              </a:solidFill>
            </a:endParaRPr>
          </a:p>
          <a:p>
            <a:pPr marL="168275" lvl="2" indent="0" algn="just">
              <a:buNone/>
            </a:pPr>
            <a:endParaRPr lang="en-US" sz="1000" dirty="0" smtClean="0">
              <a:solidFill>
                <a:schemeClr val="tx2"/>
              </a:solidFill>
            </a:endParaRPr>
          </a:p>
          <a:p>
            <a:pPr marL="400050" lvl="2" indent="-231775" algn="just"/>
            <a:r>
              <a:rPr lang="en-US" sz="1400" dirty="0">
                <a:solidFill>
                  <a:schemeClr val="tx1"/>
                </a:solidFill>
              </a:rPr>
              <a:t>შემცირდა მექანიკური სატრანსპორტო საშუალების გაფორმების მიზნით, საბაჟო დეკლარაციის წარდგენის ვადის 5 კალენდარულ დღეზე მეტი ვადით გაგრძელების საფასური - </a:t>
            </a:r>
            <a:r>
              <a:rPr lang="en-US" sz="1400" b="1" dirty="0">
                <a:solidFill>
                  <a:srgbClr val="0070C0"/>
                </a:solidFill>
              </a:rPr>
              <a:t>100 ლარს + 5 ლარი </a:t>
            </a:r>
            <a:r>
              <a:rPr lang="en-US" sz="1400" dirty="0">
                <a:solidFill>
                  <a:schemeClr val="tx1"/>
                </a:solidFill>
              </a:rPr>
              <a:t>ყოველ კალენდარულ დღეზე, </a:t>
            </a:r>
            <a:r>
              <a:rPr lang="en-US" sz="1400" b="1" dirty="0">
                <a:solidFill>
                  <a:srgbClr val="0070C0"/>
                </a:solidFill>
              </a:rPr>
              <a:t>ნაცვლად 100 ლარს + 10 </a:t>
            </a:r>
            <a:r>
              <a:rPr lang="en-US" sz="1400" b="1" dirty="0" err="1" smtClean="0">
                <a:solidFill>
                  <a:srgbClr val="0070C0"/>
                </a:solidFill>
              </a:rPr>
              <a:t>ლარისა</a:t>
            </a:r>
            <a:endParaRPr lang="en-US" sz="1400" dirty="0">
              <a:solidFill>
                <a:schemeClr val="tx1"/>
              </a:solidFill>
            </a:endParaRPr>
          </a:p>
          <a:p>
            <a:pPr marL="0" indent="0">
              <a:buNone/>
            </a:pPr>
            <a:endParaRPr lang="ka-GE" sz="1200" b="1" dirty="0" smtClean="0">
              <a:solidFill>
                <a:schemeClr val="tx2"/>
              </a:solidFill>
            </a:endParaRPr>
          </a:p>
          <a:p>
            <a:pPr marL="0" indent="0" algn="just">
              <a:lnSpc>
                <a:spcPct val="150000"/>
              </a:lnSpc>
              <a:buNone/>
            </a:pPr>
            <a:r>
              <a:rPr lang="ka-GE" sz="1200" b="1" dirty="0" smtClean="0">
                <a:solidFill>
                  <a:schemeClr val="tx1"/>
                </a:solidFill>
              </a:rPr>
              <a:t>მუშავდება </a:t>
            </a:r>
            <a:r>
              <a:rPr lang="ka-GE" sz="1200" b="1" dirty="0">
                <a:solidFill>
                  <a:schemeClr val="tx1"/>
                </a:solidFill>
              </a:rPr>
              <a:t>არაერთი სხვა საკანონმდებლო ინიციატივა. მათ შორის, მიმდინარეობს მუშაობა საქართველოს საგადასახადო კანონმდებლობის საუკეთესო საერთაშორისო პრაქტიკასთან შესაბამისობაში მოყვანის მიზნით. კერძოდ, .საქართველოსა და ევროკავშირს შორის ღრმა და ყოვლისმომცველი თავისუფალი ვაჭრობის შეთანხმების ფარგლებში, განხორციელდება საბაჟო კანონმდებლობის  ევროკავშირის კანონმდებლობასთან ჰარმონიზაცია. გამარტივდება საბაჟო წესები და პროცედურები. განხორციელდება საგადასახადო კანონმდებლობის ევროკავშირის კანონმდებლობასთან დაახლოება არაპირდაპირი გადასახადების (დღგ, აქციზი) ნაწილში.  გამარტივდება გადასახადის ადმინისტრირება და განხორციელდება საგადასახადო სანქციების </a:t>
            </a:r>
            <a:r>
              <a:rPr lang="ka-GE" sz="1200" b="1" dirty="0" smtClean="0">
                <a:solidFill>
                  <a:schemeClr val="tx1"/>
                </a:solidFill>
              </a:rPr>
              <a:t>ოპტიმიზაცია</a:t>
            </a: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5" name="Slide Number Placeholder 4"/>
          <p:cNvSpPr>
            <a:spLocks noGrp="1"/>
          </p:cNvSpPr>
          <p:nvPr>
            <p:ph type="sldNum" sz="quarter" idx="12"/>
          </p:nvPr>
        </p:nvSpPr>
        <p:spPr/>
        <p:txBody>
          <a:bodyPr/>
          <a:lstStyle/>
          <a:p>
            <a:fld id="{D5BBAC6D-A7C0-4A5D-BB19-79226C33A798}" type="slidenum">
              <a:rPr lang="en-US" smtClean="0"/>
              <a:t>27</a:t>
            </a:fld>
            <a:endParaRPr lang="en-US"/>
          </a:p>
        </p:txBody>
      </p:sp>
    </p:spTree>
    <p:extLst>
      <p:ext uri="{BB962C8B-B14F-4D97-AF65-F5344CB8AC3E}">
        <p14:creationId xmlns:p14="http://schemas.microsoft.com/office/powerpoint/2010/main" val="19315280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046" y="1196752"/>
            <a:ext cx="8810441" cy="5257800"/>
          </a:xfrm>
        </p:spPr>
        <p:txBody>
          <a:bodyPr>
            <a:noAutofit/>
          </a:bodyPr>
          <a:lstStyle/>
          <a:p>
            <a:pPr lvl="0" algn="just">
              <a:lnSpc>
                <a:spcPct val="150000"/>
              </a:lnSpc>
              <a:buFont typeface="Wingdings" panose="05000000000000000000" pitchFamily="2" charset="2"/>
              <a:buChar char="q"/>
            </a:pPr>
            <a:r>
              <a:rPr lang="ka-GE" sz="1400" dirty="0">
                <a:solidFill>
                  <a:schemeClr val="tx1"/>
                </a:solidFill>
              </a:rPr>
              <a:t>2014 წლის 30 ივნისს  პარიზში </a:t>
            </a:r>
            <a:r>
              <a:rPr lang="en-US" sz="1400" dirty="0" smtClean="0">
                <a:solidFill>
                  <a:schemeClr val="tx1"/>
                </a:solidFill>
              </a:rPr>
              <a:t>OECD</a:t>
            </a:r>
            <a:r>
              <a:rPr lang="ka-GE" sz="1400" dirty="0" smtClean="0">
                <a:solidFill>
                  <a:schemeClr val="tx1"/>
                </a:solidFill>
              </a:rPr>
              <a:t>-ის</a:t>
            </a:r>
            <a:r>
              <a:rPr lang="en-US" sz="1400" dirty="0" smtClean="0">
                <a:solidFill>
                  <a:schemeClr val="tx1"/>
                </a:solidFill>
              </a:rPr>
              <a:t> </a:t>
            </a:r>
            <a:r>
              <a:rPr lang="ka-GE" sz="1400" b="1" dirty="0" smtClean="0">
                <a:solidFill>
                  <a:srgbClr val="0070C0"/>
                </a:solidFill>
              </a:rPr>
              <a:t>გლობალ </a:t>
            </a:r>
            <a:r>
              <a:rPr lang="ka-GE" sz="1400" b="1" dirty="0">
                <a:solidFill>
                  <a:srgbClr val="0070C0"/>
                </a:solidFill>
              </a:rPr>
              <a:t>ფორუმის ექსპერტთა </a:t>
            </a:r>
            <a:r>
              <a:rPr lang="ka-GE" sz="1400" dirty="0">
                <a:solidFill>
                  <a:schemeClr val="tx1"/>
                </a:solidFill>
              </a:rPr>
              <a:t>ჯგუფის წევრი სახელმწიფოების </a:t>
            </a:r>
            <a:r>
              <a:rPr lang="ka-GE" sz="1400" b="1" dirty="0">
                <a:solidFill>
                  <a:srgbClr val="0070C0"/>
                </a:solidFill>
              </a:rPr>
              <a:t>მიერ ერთხმად</a:t>
            </a:r>
            <a:r>
              <a:rPr lang="ka-GE" sz="1400" dirty="0">
                <a:solidFill>
                  <a:schemeClr val="tx1"/>
                </a:solidFill>
              </a:rPr>
              <a:t> იქნა </a:t>
            </a:r>
            <a:r>
              <a:rPr lang="ka-GE" sz="1400" dirty="0" smtClean="0">
                <a:solidFill>
                  <a:schemeClr val="tx1"/>
                </a:solidFill>
              </a:rPr>
              <a:t>დამტკიცებული </a:t>
            </a:r>
            <a:r>
              <a:rPr lang="ka-GE" sz="1400" dirty="0">
                <a:solidFill>
                  <a:schemeClr val="tx1"/>
                </a:solidFill>
              </a:rPr>
              <a:t>ფინანსთა სამინისტროს მიერ მომზადებული საქართველოს საკანონმდებლო ბაზის შეფასების  პირველი ფაზის </a:t>
            </a:r>
            <a:r>
              <a:rPr lang="ka-GE" sz="1400" dirty="0" smtClean="0">
                <a:solidFill>
                  <a:schemeClr val="tx1"/>
                </a:solidFill>
              </a:rPr>
              <a:t>ანგარიში და </a:t>
            </a:r>
            <a:r>
              <a:rPr lang="ka-GE" sz="1400" b="1" dirty="0">
                <a:solidFill>
                  <a:srgbClr val="0070C0"/>
                </a:solidFill>
              </a:rPr>
              <a:t>აღიარებულ იქნა </a:t>
            </a:r>
            <a:r>
              <a:rPr lang="ka-GE" sz="1400" dirty="0">
                <a:solidFill>
                  <a:schemeClr val="tx1"/>
                </a:solidFill>
              </a:rPr>
              <a:t>რომ </a:t>
            </a:r>
            <a:r>
              <a:rPr lang="ka-GE" sz="1400" b="1" dirty="0">
                <a:solidFill>
                  <a:srgbClr val="0070C0"/>
                </a:solidFill>
              </a:rPr>
              <a:t>საგადასახადო</a:t>
            </a:r>
            <a:r>
              <a:rPr lang="ka-GE" sz="1400" dirty="0">
                <a:solidFill>
                  <a:schemeClr val="tx1"/>
                </a:solidFill>
              </a:rPr>
              <a:t> საკითხებში გამჭვირვალობისა და ინფორმაციის გაცვლის სფეროში მოქმედი საქართველოს </a:t>
            </a:r>
            <a:r>
              <a:rPr lang="ka-GE" sz="1400" b="1" dirty="0">
                <a:solidFill>
                  <a:srgbClr val="0070C0"/>
                </a:solidFill>
              </a:rPr>
              <a:t>კანონმდებლობა შეესაბამება საერთაშორისო სტანდარტებს</a:t>
            </a:r>
          </a:p>
          <a:p>
            <a:pPr marL="111125" lvl="1" indent="0" algn="just">
              <a:buNone/>
            </a:pPr>
            <a:endParaRPr lang="ka-GE" sz="1200" dirty="0">
              <a:solidFill>
                <a:schemeClr val="tx1"/>
              </a:solidFill>
            </a:endParaRPr>
          </a:p>
          <a:p>
            <a:pPr marL="396875" lvl="1" algn="just">
              <a:buFont typeface="Arial" panose="020B0604020202020204" pitchFamily="34" charset="0"/>
              <a:buChar char="•"/>
            </a:pPr>
            <a:endParaRPr lang="ka-GE" sz="1200" dirty="0">
              <a:solidFill>
                <a:schemeClr val="tx1"/>
              </a:solidFill>
            </a:endParaRPr>
          </a:p>
          <a:p>
            <a:pPr marL="282575" lvl="1" indent="-171450" algn="just">
              <a:buFont typeface="Wingdings" panose="05000000000000000000" pitchFamily="2" charset="2"/>
              <a:buChar char="q"/>
            </a:pPr>
            <a:r>
              <a:rPr lang="ka-GE" sz="1200" b="1" dirty="0" smtClean="0">
                <a:solidFill>
                  <a:schemeClr val="tx1"/>
                </a:solidFill>
              </a:rPr>
              <a:t> </a:t>
            </a:r>
            <a:r>
              <a:rPr lang="ka-GE" sz="1400" b="1" dirty="0" smtClean="0">
                <a:solidFill>
                  <a:schemeClr val="tx1"/>
                </a:solidFill>
              </a:rPr>
              <a:t>შემოსავლებსა </a:t>
            </a:r>
            <a:r>
              <a:rPr lang="ka-GE" sz="1400" b="1" dirty="0">
                <a:solidFill>
                  <a:schemeClr val="tx1"/>
                </a:solidFill>
              </a:rPr>
              <a:t>და კაპიტალზე ორმაგი დაბეგვრის თავიდან აცილების შესახებ  </a:t>
            </a:r>
            <a:r>
              <a:rPr lang="ka-GE" sz="1400" b="1" dirty="0" smtClean="0">
                <a:solidFill>
                  <a:schemeClr val="tx1"/>
                </a:solidFill>
              </a:rPr>
              <a:t>შეთანხმებები</a:t>
            </a:r>
            <a:endParaRPr lang="ka-GE" sz="1400" b="1" dirty="0">
              <a:solidFill>
                <a:schemeClr val="tx1"/>
              </a:solidFill>
            </a:endParaRPr>
          </a:p>
          <a:p>
            <a:pPr marL="396875" lvl="1" algn="just">
              <a:buFont typeface="Arial" panose="020B0604020202020204" pitchFamily="34" charset="0"/>
              <a:buChar char="•"/>
            </a:pPr>
            <a:endParaRPr lang="ka-GE" sz="1200" dirty="0">
              <a:solidFill>
                <a:schemeClr val="tx1"/>
              </a:solidFill>
            </a:endParaRPr>
          </a:p>
          <a:p>
            <a:pPr marL="396875" lvl="1" algn="just">
              <a:buFont typeface="Arial" panose="020B0604020202020204" pitchFamily="34" charset="0"/>
              <a:buChar char="•"/>
            </a:pPr>
            <a:r>
              <a:rPr lang="ka-GE" sz="1400" b="1" dirty="0" smtClean="0">
                <a:solidFill>
                  <a:srgbClr val="0070C0"/>
                </a:solidFill>
              </a:rPr>
              <a:t>ძალაში </a:t>
            </a:r>
            <a:r>
              <a:rPr lang="ka-GE" sz="1400" b="1" dirty="0">
                <a:solidFill>
                  <a:srgbClr val="0070C0"/>
                </a:solidFill>
              </a:rPr>
              <a:t>შევიდა </a:t>
            </a:r>
            <a:r>
              <a:rPr lang="ka-GE" sz="1400" dirty="0">
                <a:solidFill>
                  <a:schemeClr val="tx1"/>
                </a:solidFill>
              </a:rPr>
              <a:t>შემოსავლებსა და კაპიტალზე ორმაგი დაბეგვრის თავიდან აცილების შესახებ  შეთანხმებები  </a:t>
            </a:r>
            <a:r>
              <a:rPr lang="ka-GE" sz="1400" b="1" dirty="0">
                <a:solidFill>
                  <a:srgbClr val="0070C0"/>
                </a:solidFill>
              </a:rPr>
              <a:t>სერბეთთან, ეგვიპტესთან, სან მარინოსთან, ქუვეითთან, სლოვენიასთან, ხორვატიასა და </a:t>
            </a:r>
            <a:r>
              <a:rPr lang="ka-GE" sz="1400" b="1" dirty="0" smtClean="0">
                <a:solidFill>
                  <a:srgbClr val="0070C0"/>
                </a:solidFill>
              </a:rPr>
              <a:t>შვედეთთან</a:t>
            </a:r>
            <a:endParaRPr lang="ka-GE" sz="1400" dirty="0" smtClean="0">
              <a:solidFill>
                <a:srgbClr val="0070C0"/>
              </a:solidFill>
            </a:endParaRPr>
          </a:p>
          <a:p>
            <a:pPr marL="396875" lvl="1" algn="just">
              <a:buFont typeface="Arial" panose="020B0604020202020204" pitchFamily="34" charset="0"/>
              <a:buChar char="•"/>
            </a:pPr>
            <a:endParaRPr lang="ka-GE" sz="1400" dirty="0">
              <a:solidFill>
                <a:schemeClr val="tx1"/>
              </a:solidFill>
            </a:endParaRPr>
          </a:p>
          <a:p>
            <a:pPr marL="396875" lvl="1" algn="just">
              <a:buFont typeface="Arial" panose="020B0604020202020204" pitchFamily="34" charset="0"/>
              <a:buChar char="•"/>
            </a:pPr>
            <a:r>
              <a:rPr lang="ka-GE" sz="1400" b="1" dirty="0" smtClean="0">
                <a:solidFill>
                  <a:srgbClr val="0070C0"/>
                </a:solidFill>
              </a:rPr>
              <a:t>ხელი </a:t>
            </a:r>
            <a:r>
              <a:rPr lang="ka-GE" sz="1400" b="1" dirty="0">
                <a:solidFill>
                  <a:srgbClr val="0070C0"/>
                </a:solidFill>
              </a:rPr>
              <a:t>მოეწერა და რატიფიცირებულ  იქნა </a:t>
            </a:r>
            <a:r>
              <a:rPr lang="ka-GE" sz="1400" dirty="0">
                <a:solidFill>
                  <a:schemeClr val="tx1"/>
                </a:solidFill>
              </a:rPr>
              <a:t>ოქმი  </a:t>
            </a:r>
            <a:r>
              <a:rPr lang="ka-GE" sz="1400" b="1" dirty="0">
                <a:solidFill>
                  <a:srgbClr val="0070C0"/>
                </a:solidFill>
              </a:rPr>
              <a:t>გერმანიის ფედერაციულ რესპუბლიკასთან </a:t>
            </a:r>
            <a:r>
              <a:rPr lang="ka-GE" sz="1400" dirty="0">
                <a:solidFill>
                  <a:schemeClr val="tx1"/>
                </a:solidFill>
              </a:rPr>
              <a:t>შეთანხმებაში ცვლილებების შეტანის შესახებ </a:t>
            </a:r>
            <a:endParaRPr lang="ka-GE" sz="1400" dirty="0" smtClean="0">
              <a:solidFill>
                <a:schemeClr val="tx1"/>
              </a:solidFill>
            </a:endParaRPr>
          </a:p>
          <a:p>
            <a:pPr marL="111125" lvl="1" indent="0" algn="just">
              <a:buNone/>
            </a:pPr>
            <a:endParaRPr lang="ka-GE" sz="1400" dirty="0">
              <a:solidFill>
                <a:schemeClr val="tx1"/>
              </a:solidFill>
            </a:endParaRPr>
          </a:p>
          <a:p>
            <a:pPr marL="396875" lvl="1" algn="just">
              <a:buFont typeface="Arial" panose="020B0604020202020204" pitchFamily="34" charset="0"/>
              <a:buChar char="•"/>
            </a:pPr>
            <a:r>
              <a:rPr lang="ka-GE" sz="1400" b="1" dirty="0" smtClean="0">
                <a:solidFill>
                  <a:srgbClr val="0070C0"/>
                </a:solidFill>
              </a:rPr>
              <a:t>ხელი </a:t>
            </a:r>
            <a:r>
              <a:rPr lang="ka-GE" sz="1400" b="1" dirty="0">
                <a:solidFill>
                  <a:srgbClr val="0070C0"/>
                </a:solidFill>
              </a:rPr>
              <a:t>მოეწერა შეთანხმებას </a:t>
            </a:r>
            <a:r>
              <a:rPr lang="ka-GE" sz="1400" b="1" dirty="0" smtClean="0">
                <a:solidFill>
                  <a:srgbClr val="0070C0"/>
                </a:solidFill>
              </a:rPr>
              <a:t>პორტუგალიასთან </a:t>
            </a:r>
            <a:endParaRPr lang="ka-GE" sz="1400" b="1" dirty="0">
              <a:solidFill>
                <a:srgbClr val="0070C0"/>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5" name="Title 1"/>
          <p:cNvSpPr>
            <a:spLocks noGrp="1"/>
          </p:cNvSpPr>
          <p:nvPr>
            <p:ph type="title"/>
          </p:nvPr>
        </p:nvSpPr>
        <p:spPr>
          <a:xfrm>
            <a:off x="609600" y="64055"/>
            <a:ext cx="7315200" cy="944562"/>
          </a:xfrm>
        </p:spPr>
        <p:txBody>
          <a:bodyPr>
            <a:normAutofit/>
          </a:bodyPr>
          <a:lstStyle/>
          <a:p>
            <a:pPr algn="ctr"/>
            <a:r>
              <a:rPr lang="ka-GE" sz="1800" b="1" dirty="0" smtClean="0">
                <a:solidFill>
                  <a:srgbClr val="0070C0"/>
                </a:solidFill>
              </a:rPr>
              <a:t>  საქართველოს საგადასახადო კოდექსი</a:t>
            </a:r>
            <a:endParaRPr lang="en-US" sz="14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28</a:t>
            </a:fld>
            <a:endParaRPr lang="en-US"/>
          </a:p>
        </p:txBody>
      </p:sp>
    </p:spTree>
    <p:extLst>
      <p:ext uri="{BB962C8B-B14F-4D97-AF65-F5344CB8AC3E}">
        <p14:creationId xmlns:p14="http://schemas.microsoft.com/office/powerpoint/2010/main" val="33425142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152994023"/>
              </p:ext>
            </p:extLst>
          </p:nvPr>
        </p:nvGraphicFramePr>
        <p:xfrm>
          <a:off x="228600" y="188640"/>
          <a:ext cx="8686800" cy="636456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D:\khatuna.ivanishvili\Desktop\LOGO\finansta saministros logo bol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8" name="TextBox 7"/>
          <p:cNvSpPr txBox="1"/>
          <p:nvPr/>
        </p:nvSpPr>
        <p:spPr>
          <a:xfrm>
            <a:off x="1828800" y="1371600"/>
            <a:ext cx="1456370" cy="276999"/>
          </a:xfrm>
          <a:prstGeom prst="rect">
            <a:avLst/>
          </a:prstGeom>
          <a:noFill/>
        </p:spPr>
        <p:txBody>
          <a:bodyPr wrap="square" rtlCol="0">
            <a:spAutoFit/>
          </a:bodyPr>
          <a:lstStyle/>
          <a:p>
            <a:pPr algn="ctr"/>
            <a:r>
              <a:rPr lang="ka-GE" sz="1200" b="1" i="1" dirty="0"/>
              <a:t>692 327 607</a:t>
            </a:r>
            <a:r>
              <a:rPr lang="ka-GE" sz="1200" dirty="0"/>
              <a:t> </a:t>
            </a:r>
            <a:r>
              <a:rPr lang="ka-GE" sz="1200" b="1" dirty="0" smtClean="0">
                <a:solidFill>
                  <a:srgbClr val="153153"/>
                </a:solidFill>
                <a:latin typeface="Sylfaen" panose="010A0502050306030303" pitchFamily="18" charset="0"/>
              </a:rPr>
              <a:t>ლ</a:t>
            </a:r>
            <a:r>
              <a:rPr lang="ka-GE" sz="1200" dirty="0" smtClean="0"/>
              <a:t> </a:t>
            </a:r>
            <a:endParaRPr lang="ka-GE" sz="1200" b="1" dirty="0" smtClean="0">
              <a:solidFill>
                <a:srgbClr val="153153"/>
              </a:solidFill>
              <a:latin typeface="Sylfaen" panose="010A0502050306030303" pitchFamily="18" charset="0"/>
            </a:endParaRPr>
          </a:p>
        </p:txBody>
      </p:sp>
      <p:sp>
        <p:nvSpPr>
          <p:cNvPr id="9" name="TextBox 8"/>
          <p:cNvSpPr txBox="1"/>
          <p:nvPr/>
        </p:nvSpPr>
        <p:spPr>
          <a:xfrm>
            <a:off x="3285170" y="3957249"/>
            <a:ext cx="1426840" cy="276999"/>
          </a:xfrm>
          <a:prstGeom prst="rect">
            <a:avLst/>
          </a:prstGeom>
          <a:noFill/>
        </p:spPr>
        <p:txBody>
          <a:bodyPr wrap="square" rtlCol="0">
            <a:spAutoFit/>
          </a:bodyPr>
          <a:lstStyle/>
          <a:p>
            <a:pPr algn="ctr"/>
            <a:r>
              <a:rPr lang="ka-GE" sz="1200" b="1" i="1" dirty="0"/>
              <a:t>522 389 581</a:t>
            </a:r>
            <a:r>
              <a:rPr lang="ka-GE" sz="1200" dirty="0"/>
              <a:t> </a:t>
            </a:r>
            <a:r>
              <a:rPr lang="ka-GE" sz="1200" b="1" dirty="0" smtClean="0">
                <a:solidFill>
                  <a:srgbClr val="153153"/>
                </a:solidFill>
                <a:latin typeface="Sylfaen" panose="010A0502050306030303" pitchFamily="18" charset="0"/>
              </a:rPr>
              <a:t>ლ.</a:t>
            </a:r>
          </a:p>
        </p:txBody>
      </p:sp>
      <p:sp>
        <p:nvSpPr>
          <p:cNvPr id="10" name="TextBox 9"/>
          <p:cNvSpPr txBox="1"/>
          <p:nvPr/>
        </p:nvSpPr>
        <p:spPr>
          <a:xfrm>
            <a:off x="4953000" y="2537250"/>
            <a:ext cx="1396752" cy="276999"/>
          </a:xfrm>
          <a:prstGeom prst="rect">
            <a:avLst/>
          </a:prstGeom>
          <a:noFill/>
        </p:spPr>
        <p:txBody>
          <a:bodyPr wrap="square" rtlCol="0">
            <a:spAutoFit/>
          </a:bodyPr>
          <a:lstStyle/>
          <a:p>
            <a:pPr algn="ctr"/>
            <a:r>
              <a:rPr lang="ka-GE" sz="1200" b="1" i="1" dirty="0" smtClean="0"/>
              <a:t>169 </a:t>
            </a:r>
            <a:r>
              <a:rPr lang="ka-GE" sz="1200" b="1" i="1" dirty="0"/>
              <a:t>938 026</a:t>
            </a:r>
            <a:r>
              <a:rPr lang="ka-GE" sz="1200" dirty="0"/>
              <a:t> </a:t>
            </a:r>
            <a:r>
              <a:rPr lang="ka-GE" sz="1200" b="1" dirty="0" smtClean="0">
                <a:solidFill>
                  <a:srgbClr val="153153"/>
                </a:solidFill>
                <a:latin typeface="Sylfaen" panose="010A0502050306030303" pitchFamily="18" charset="0"/>
              </a:rPr>
              <a:t>ლ</a:t>
            </a:r>
            <a:r>
              <a:rPr lang="ka-GE" sz="1200" b="1" dirty="0" smtClean="0">
                <a:solidFill>
                  <a:srgbClr val="153153"/>
                </a:solidFill>
              </a:rPr>
              <a:t>.</a:t>
            </a:r>
          </a:p>
        </p:txBody>
      </p:sp>
      <p:sp>
        <p:nvSpPr>
          <p:cNvPr id="2" name="Slide Number Placeholder 1"/>
          <p:cNvSpPr>
            <a:spLocks noGrp="1"/>
          </p:cNvSpPr>
          <p:nvPr>
            <p:ph type="sldNum" sz="quarter" idx="12"/>
          </p:nvPr>
        </p:nvSpPr>
        <p:spPr/>
        <p:txBody>
          <a:bodyPr/>
          <a:lstStyle/>
          <a:p>
            <a:fld id="{D5BBAC6D-A7C0-4A5D-BB19-79226C33A798}" type="slidenum">
              <a:rPr lang="en-US" smtClean="0"/>
              <a:pPr/>
              <a:t>29</a:t>
            </a:fld>
            <a:endParaRPr lang="en-US"/>
          </a:p>
        </p:txBody>
      </p:sp>
    </p:spTree>
    <p:extLst>
      <p:ext uri="{BB962C8B-B14F-4D97-AF65-F5344CB8AC3E}">
        <p14:creationId xmlns:p14="http://schemas.microsoft.com/office/powerpoint/2010/main" val="40473762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14290"/>
            <a:ext cx="7815812" cy="609600"/>
          </a:xfrm>
        </p:spPr>
        <p:txBody>
          <a:bodyPr/>
          <a:lstStyle/>
          <a:p>
            <a:pPr algn="ctr"/>
            <a:r>
              <a:rPr lang="ka-GE" sz="1800" dirty="0" smtClean="0">
                <a:solidFill>
                  <a:srgbClr val="0070C0"/>
                </a:solidFill>
                <a:latin typeface="+mn-lt"/>
              </a:rPr>
              <a:t>საქმიანობის ძირითადი მიმართულებები</a:t>
            </a:r>
            <a:endParaRPr lang="en-US" sz="1800" dirty="0">
              <a:solidFill>
                <a:srgbClr val="0070C0"/>
              </a:solidFill>
              <a:latin typeface="+mn-lt"/>
            </a:endParaRPr>
          </a:p>
        </p:txBody>
      </p:sp>
      <p:sp>
        <p:nvSpPr>
          <p:cNvPr id="3" name="Content Placeholder 2"/>
          <p:cNvSpPr>
            <a:spLocks noGrp="1"/>
          </p:cNvSpPr>
          <p:nvPr>
            <p:ph idx="1"/>
          </p:nvPr>
        </p:nvSpPr>
        <p:spPr>
          <a:xfrm>
            <a:off x="107504" y="1196752"/>
            <a:ext cx="8856984" cy="5094898"/>
          </a:xfrm>
        </p:spPr>
        <p:txBody>
          <a:bodyPr>
            <a:noAutofit/>
          </a:bodyPr>
          <a:lstStyle/>
          <a:p>
            <a:pPr lvl="0" algn="just">
              <a:lnSpc>
                <a:spcPct val="150000"/>
              </a:lnSpc>
              <a:buFont typeface="Wingdings" panose="05000000000000000000" pitchFamily="2" charset="2"/>
              <a:buChar char="q"/>
            </a:pPr>
            <a:r>
              <a:rPr lang="ka-GE" sz="1800" b="1" dirty="0" smtClean="0">
                <a:solidFill>
                  <a:srgbClr val="002060"/>
                </a:solidFill>
                <a:latin typeface="+mn-lt"/>
                <a:cs typeface="BPG Algeti Compact" pitchFamily="2" charset="0"/>
              </a:rPr>
              <a:t>საჯარო </a:t>
            </a:r>
            <a:r>
              <a:rPr lang="ka-GE" sz="1800" b="1" dirty="0">
                <a:solidFill>
                  <a:srgbClr val="002060"/>
                </a:solidFill>
                <a:latin typeface="+mn-lt"/>
                <a:cs typeface="BPG Algeti Compact" pitchFamily="2" charset="0"/>
              </a:rPr>
              <a:t>ფინანსების </a:t>
            </a:r>
            <a:r>
              <a:rPr lang="ka-GE" sz="1800" b="1" dirty="0" smtClean="0">
                <a:solidFill>
                  <a:srgbClr val="002060"/>
                </a:solidFill>
                <a:latin typeface="+mn-lt"/>
                <a:cs typeface="BPG Algeti Compact" pitchFamily="2" charset="0"/>
              </a:rPr>
              <a:t>მართვა</a:t>
            </a:r>
            <a:endParaRPr lang="en-US" sz="1800" b="1" dirty="0">
              <a:solidFill>
                <a:srgbClr val="002060"/>
              </a:solidFill>
              <a:latin typeface="+mn-lt"/>
              <a:cs typeface="BPG Algeti Compact" pitchFamily="2" charset="0"/>
            </a:endParaRPr>
          </a:p>
          <a:p>
            <a:pPr lvl="0" algn="just">
              <a:lnSpc>
                <a:spcPct val="150000"/>
              </a:lnSpc>
              <a:buFont typeface="Wingdings" panose="05000000000000000000" pitchFamily="2" charset="2"/>
              <a:buChar char="q"/>
            </a:pPr>
            <a:r>
              <a:rPr lang="ka-GE" sz="1800" b="1" dirty="0">
                <a:solidFill>
                  <a:srgbClr val="002060"/>
                </a:solidFill>
                <a:latin typeface="+mn-lt"/>
                <a:cs typeface="BPG Algeti Compact" pitchFamily="2" charset="0"/>
              </a:rPr>
              <a:t>საგადასახადო </a:t>
            </a:r>
            <a:r>
              <a:rPr lang="ka-GE" sz="1800" b="1" dirty="0" smtClean="0">
                <a:solidFill>
                  <a:srgbClr val="002060"/>
                </a:solidFill>
                <a:latin typeface="+mn-lt"/>
                <a:cs typeface="BPG Algeti Compact" pitchFamily="2" charset="0"/>
              </a:rPr>
              <a:t>და საბაჟო პოლიტიკის განსაზღვრა</a:t>
            </a:r>
            <a:endParaRPr lang="en-US" sz="1800" b="1" dirty="0">
              <a:solidFill>
                <a:srgbClr val="002060"/>
              </a:solidFill>
              <a:latin typeface="+mn-lt"/>
              <a:cs typeface="BPG Algeti Compact" pitchFamily="2" charset="0"/>
            </a:endParaRPr>
          </a:p>
          <a:p>
            <a:pPr lvl="0" algn="just">
              <a:lnSpc>
                <a:spcPct val="150000"/>
              </a:lnSpc>
              <a:buFont typeface="Wingdings" panose="05000000000000000000" pitchFamily="2" charset="2"/>
              <a:buChar char="q"/>
            </a:pPr>
            <a:r>
              <a:rPr lang="ka-GE" sz="1800" b="1" dirty="0" smtClean="0">
                <a:solidFill>
                  <a:srgbClr val="002060"/>
                </a:solidFill>
                <a:latin typeface="+mn-lt"/>
                <a:cs typeface="BPG Algeti Compact" pitchFamily="2" charset="0"/>
              </a:rPr>
              <a:t>სახელმწიფო ვალის მართვა</a:t>
            </a:r>
            <a:endParaRPr lang="en-US" sz="1800" b="1" dirty="0">
              <a:solidFill>
                <a:srgbClr val="002060"/>
              </a:solidFill>
              <a:latin typeface="+mn-lt"/>
              <a:cs typeface="BPG Algeti Compact" pitchFamily="2" charset="0"/>
            </a:endParaRPr>
          </a:p>
          <a:p>
            <a:pPr lvl="0" algn="just">
              <a:lnSpc>
                <a:spcPct val="150000"/>
              </a:lnSpc>
              <a:buFont typeface="Wingdings" panose="05000000000000000000" pitchFamily="2" charset="2"/>
              <a:buChar char="q"/>
            </a:pPr>
            <a:r>
              <a:rPr lang="ka-GE" sz="1800" b="1" dirty="0">
                <a:solidFill>
                  <a:srgbClr val="002060"/>
                </a:solidFill>
              </a:rPr>
              <a:t>საერთაშორისო საფინანსო ინსტიტუტებთან და ორმხრივ პარტნიორებთან თანამშრომლობა და </a:t>
            </a:r>
            <a:r>
              <a:rPr lang="ka-GE" sz="1800" b="1" dirty="0" smtClean="0">
                <a:solidFill>
                  <a:srgbClr val="002060"/>
                </a:solidFill>
              </a:rPr>
              <a:t>კოორდინაცია</a:t>
            </a:r>
            <a:endParaRPr lang="en-US" sz="1800" b="1" dirty="0" smtClean="0">
              <a:solidFill>
                <a:srgbClr val="002060"/>
              </a:solidFill>
            </a:endParaRPr>
          </a:p>
          <a:p>
            <a:pPr lvl="0" algn="just">
              <a:lnSpc>
                <a:spcPct val="150000"/>
              </a:lnSpc>
              <a:buFont typeface="Wingdings" panose="05000000000000000000" pitchFamily="2" charset="2"/>
              <a:buChar char="q"/>
            </a:pPr>
            <a:r>
              <a:rPr lang="ka-GE" sz="1800" b="1" dirty="0" smtClean="0">
                <a:solidFill>
                  <a:srgbClr val="002060"/>
                </a:solidFill>
                <a:latin typeface="+mn-lt"/>
                <a:cs typeface="BPG Algeti Compact" pitchFamily="2" charset="0"/>
              </a:rPr>
              <a:t>სახელმწიფო შიდა ფინანსური კონტროლის რეფორმა</a:t>
            </a:r>
          </a:p>
          <a:p>
            <a:pPr lvl="0" algn="just">
              <a:lnSpc>
                <a:spcPct val="150000"/>
              </a:lnSpc>
              <a:buFont typeface="Wingdings" panose="05000000000000000000" pitchFamily="2" charset="2"/>
              <a:buChar char="q"/>
            </a:pPr>
            <a:r>
              <a:rPr lang="ka-GE" sz="1800" b="1" dirty="0" smtClean="0">
                <a:solidFill>
                  <a:srgbClr val="002060"/>
                </a:solidFill>
                <a:latin typeface="+mn-lt"/>
                <a:cs typeface="BPG Algeti Compact" pitchFamily="2" charset="0"/>
              </a:rPr>
              <a:t>ეკონომიკურ დანაშაულთან ბრძოლა</a:t>
            </a:r>
          </a:p>
          <a:p>
            <a:pPr lvl="0" algn="just">
              <a:lnSpc>
                <a:spcPct val="150000"/>
              </a:lnSpc>
              <a:buFont typeface="Wingdings" panose="05000000000000000000" pitchFamily="2" charset="2"/>
              <a:buChar char="q"/>
            </a:pPr>
            <a:r>
              <a:rPr lang="ka-GE" sz="1800" b="1" dirty="0" smtClean="0">
                <a:solidFill>
                  <a:srgbClr val="002060"/>
                </a:solidFill>
                <a:latin typeface="+mn-lt"/>
                <a:cs typeface="BPG Algeti Compact" pitchFamily="2" charset="0"/>
              </a:rPr>
              <a:t>ფულის გათეთრების წინააღმდეგ ბრძოლა</a:t>
            </a:r>
          </a:p>
          <a:p>
            <a:pPr lvl="0" algn="just">
              <a:lnSpc>
                <a:spcPct val="150000"/>
              </a:lnSpc>
              <a:buFont typeface="Wingdings" panose="05000000000000000000" pitchFamily="2" charset="2"/>
              <a:buChar char="q"/>
            </a:pPr>
            <a:r>
              <a:rPr lang="ka-GE" sz="1800" b="1" dirty="0" smtClean="0">
                <a:solidFill>
                  <a:srgbClr val="002060"/>
                </a:solidFill>
                <a:latin typeface="+mn-lt"/>
                <a:cs typeface="BPG Algeti Compact" pitchFamily="2" charset="0"/>
              </a:rPr>
              <a:t>სახელმწიფო მოძრავი ქონების მართვა</a:t>
            </a:r>
            <a:endParaRPr lang="en-US" sz="1800" b="1" dirty="0" smtClean="0">
              <a:solidFill>
                <a:srgbClr val="002060"/>
              </a:solidFill>
              <a:latin typeface="+mn-lt"/>
              <a:cs typeface="BPG Algeti Compact" pitchFamily="2" charset="0"/>
            </a:endParaRPr>
          </a:p>
          <a:p>
            <a:pPr lvl="0" algn="just">
              <a:lnSpc>
                <a:spcPct val="150000"/>
              </a:lnSpc>
              <a:buFont typeface="Wingdings" panose="05000000000000000000" pitchFamily="2" charset="2"/>
              <a:buChar char="q"/>
            </a:pPr>
            <a:r>
              <a:rPr lang="ka-GE" sz="1800" b="1" dirty="0" smtClean="0">
                <a:solidFill>
                  <a:srgbClr val="002060"/>
                </a:solidFill>
                <a:latin typeface="+mn-lt"/>
              </a:rPr>
              <a:t>ელექტრონული მმართველობის ხელშეწყობა</a:t>
            </a:r>
            <a:endParaRPr lang="en-US" sz="1800" b="1" i="1" dirty="0">
              <a:solidFill>
                <a:srgbClr val="002060"/>
              </a:solidFill>
              <a:latin typeface="+mn-lt"/>
              <a:cs typeface="BPG Algeti Compact" pitchFamily="2" charset="0"/>
            </a:endParaRPr>
          </a:p>
          <a:p>
            <a:pPr marL="457200" lvl="1" indent="0">
              <a:buNone/>
            </a:pPr>
            <a:endParaRPr lang="en-US" sz="1500" i="1" dirty="0">
              <a:solidFill>
                <a:schemeClr val="tx1"/>
              </a:solidFill>
              <a:latin typeface="BPG Algeti Compact" pitchFamily="2" charset="0"/>
              <a:cs typeface="BPG Algeti Compact" pitchFamily="2" charset="0"/>
            </a:endParaRPr>
          </a:p>
          <a:p>
            <a:pPr marL="0" lvl="1" indent="1588" algn="just">
              <a:buFont typeface="Wingdings" panose="05000000000000000000" pitchFamily="2" charset="2"/>
              <a:buChar char="Ø"/>
            </a:pPr>
            <a:endParaRPr lang="en-US" sz="1200" i="1" dirty="0">
              <a:solidFill>
                <a:prstClr val="black"/>
              </a:solidFill>
              <a:latin typeface="BPG Algeti Compact" pitchFamily="2" charset="0"/>
              <a:cs typeface="BPG Algeti Compact" pitchFamily="2" charset="0"/>
            </a:endParaRPr>
          </a:p>
          <a:p>
            <a:pPr lvl="0">
              <a:buFont typeface="Wingdings" panose="05000000000000000000" pitchFamily="2" charset="2"/>
              <a:buChar char="Ø"/>
            </a:pPr>
            <a:endParaRPr lang="en-US" sz="1300" b="1" i="1" dirty="0" smtClean="0">
              <a:solidFill>
                <a:schemeClr val="tx1"/>
              </a:solidFill>
            </a:endParaRPr>
          </a:p>
          <a:p>
            <a:pPr marL="0" lvl="0" indent="0">
              <a:buNone/>
            </a:pPr>
            <a:endParaRPr lang="ka-GE" sz="1300" dirty="0" smtClean="0">
              <a:solidFill>
                <a:schemeClr val="tx1"/>
              </a:solidFill>
            </a:endParaRPr>
          </a:p>
          <a:p>
            <a:pPr marL="0" lvl="0" indent="0">
              <a:buNone/>
            </a:pPr>
            <a:endParaRPr lang="ka-GE" sz="1300" dirty="0">
              <a:solidFill>
                <a:schemeClr val="tx1"/>
              </a:solidFill>
            </a:endParaRPr>
          </a:p>
          <a:p>
            <a:endParaRPr lang="en-US" sz="1300" dirty="0">
              <a:solidFill>
                <a:schemeClr val="tx1"/>
              </a:solidFill>
            </a:endParaRPr>
          </a:p>
        </p:txBody>
      </p:sp>
      <p:sp>
        <p:nvSpPr>
          <p:cNvPr id="4" name="Footer Placeholder 3"/>
          <p:cNvSpPr>
            <a:spLocks noGrp="1"/>
          </p:cNvSpPr>
          <p:nvPr>
            <p:ph type="ftr" sz="quarter" idx="11"/>
          </p:nvPr>
        </p:nvSpPr>
        <p:spPr>
          <a:xfrm>
            <a:off x="1475656" y="6356350"/>
            <a:ext cx="5810988" cy="365125"/>
          </a:xfrm>
        </p:spPr>
        <p:txBody>
          <a:bodyPr/>
          <a:lstStyle/>
          <a:p>
            <a:pPr lvl="0"/>
            <a:r>
              <a:rPr lang="en-US" i="1" dirty="0">
                <a:solidFill>
                  <a:prstClr val="black">
                    <a:tint val="75000"/>
                  </a:prstClr>
                </a:solidFill>
              </a:rPr>
              <a:t>ს</a:t>
            </a:r>
            <a:r>
              <a:rPr lang="ka-GE" i="1" dirty="0">
                <a:solidFill>
                  <a:prstClr val="black">
                    <a:tint val="75000"/>
                  </a:prstClr>
                </a:solidFill>
              </a:rPr>
              <a:t>აქართველოს ფინანსთა სამინისტრო</a:t>
            </a:r>
            <a:endParaRPr lang="en-US" i="1" dirty="0">
              <a:solidFill>
                <a:prstClr val="black">
                  <a:tint val="75000"/>
                </a:prstClr>
              </a:solidFill>
            </a:endParaRPr>
          </a:p>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167321A-C667-4314-BCF5-A4F5B6D91B69}"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28388743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85728"/>
            <a:ext cx="7496204" cy="609600"/>
          </a:xfrm>
        </p:spPr>
        <p:txBody>
          <a:bodyPr/>
          <a:lstStyle/>
          <a:p>
            <a:pPr algn="ctr"/>
            <a:r>
              <a:rPr lang="ka-GE" sz="1800" dirty="0" smtClean="0">
                <a:solidFill>
                  <a:srgbClr val="0070C0"/>
                </a:solidFill>
              </a:rPr>
              <a:t>შემოსავლების სამსახურის მიერ განხორციელებული საკონტროლო შესყიდვები   </a:t>
            </a:r>
            <a:r>
              <a:rPr lang="en-US" sz="1800" dirty="0" smtClean="0">
                <a:solidFill>
                  <a:srgbClr val="0070C0"/>
                </a:solidFill>
              </a:rPr>
              <a:t/>
            </a:r>
            <a:br>
              <a:rPr lang="en-US" sz="1800" dirty="0" smtClean="0">
                <a:solidFill>
                  <a:srgbClr val="0070C0"/>
                </a:solidFill>
              </a:rPr>
            </a:br>
            <a:r>
              <a:rPr lang="ka-GE" sz="1200" i="1" dirty="0" smtClean="0">
                <a:solidFill>
                  <a:srgbClr val="0070C0"/>
                </a:solidFill>
              </a:rPr>
              <a:t> (201 3 წლის</a:t>
            </a:r>
            <a:r>
              <a:rPr lang="en-US" sz="1200" i="1" dirty="0" smtClean="0">
                <a:solidFill>
                  <a:srgbClr val="0070C0"/>
                </a:solidFill>
              </a:rPr>
              <a:t> 1 </a:t>
            </a:r>
            <a:r>
              <a:rPr lang="ka-GE" sz="1200" i="1" dirty="0" smtClean="0">
                <a:solidFill>
                  <a:srgbClr val="0070C0"/>
                </a:solidFill>
              </a:rPr>
              <a:t>იანვრიდან 2014 წლის </a:t>
            </a:r>
            <a:r>
              <a:rPr lang="en-US" sz="1200" i="1" dirty="0" smtClean="0">
                <a:solidFill>
                  <a:srgbClr val="0070C0"/>
                </a:solidFill>
              </a:rPr>
              <a:t>25</a:t>
            </a:r>
            <a:r>
              <a:rPr lang="ka-GE" sz="1200" i="1" dirty="0" smtClean="0">
                <a:solidFill>
                  <a:srgbClr val="0070C0"/>
                </a:solidFill>
              </a:rPr>
              <a:t> ნოემბრამდე)</a:t>
            </a:r>
            <a:endParaRPr lang="en-US" sz="1200" i="1" dirty="0">
              <a:solidFill>
                <a:srgbClr val="0070C0"/>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Insert &gt; Header &amp; Footer &gt; </a:t>
            </a:r>
            <a:r>
              <a:rPr lang="ka-GE" smtClean="0">
                <a:solidFill>
                  <a:prstClr val="black">
                    <a:tint val="75000"/>
                  </a:prstClr>
                </a:solidFill>
              </a:rPr>
              <a:t>შეიყვანეთ პრეზენტაციის სათაური</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167321A-C667-4314-BCF5-A4F5B6D91B69}" type="slidenum">
              <a:rPr lang="en-US" smtClean="0">
                <a:solidFill>
                  <a:prstClr val="black">
                    <a:tint val="75000"/>
                  </a:prstClr>
                </a:solidFill>
              </a:rPr>
              <a:pPr/>
              <a:t>30</a:t>
            </a:fld>
            <a:endParaRPr lang="en-US" dirty="0">
              <a:solidFill>
                <a:prstClr val="black">
                  <a:tint val="75000"/>
                </a:prstClr>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540822731"/>
              </p:ext>
            </p:extLst>
          </p:nvPr>
        </p:nvGraphicFramePr>
        <p:xfrm>
          <a:off x="457200" y="1214438"/>
          <a:ext cx="8258204" cy="4857767"/>
        </p:xfrm>
        <a:graphic>
          <a:graphicData uri="http://schemas.openxmlformats.org/drawingml/2006/chart">
            <c:chart xmlns:c="http://schemas.openxmlformats.org/drawingml/2006/chart" xmlns:r="http://schemas.openxmlformats.org/officeDocument/2006/relationships" r:id="rId3"/>
          </a:graphicData>
        </a:graphic>
      </p:graphicFrame>
      <p:sp>
        <p:nvSpPr>
          <p:cNvPr id="9" name="Right Arrow 8"/>
          <p:cNvSpPr/>
          <p:nvPr/>
        </p:nvSpPr>
        <p:spPr>
          <a:xfrm>
            <a:off x="4643439" y="5072074"/>
            <a:ext cx="500066" cy="142876"/>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2" name="TextBox 11"/>
          <p:cNvSpPr txBox="1"/>
          <p:nvPr/>
        </p:nvSpPr>
        <p:spPr>
          <a:xfrm>
            <a:off x="6215074" y="4786322"/>
            <a:ext cx="685800" cy="276999"/>
          </a:xfrm>
          <a:prstGeom prst="rect">
            <a:avLst/>
          </a:prstGeom>
          <a:noFill/>
        </p:spPr>
        <p:txBody>
          <a:bodyPr wrap="square" rtlCol="0">
            <a:spAutoFit/>
          </a:bodyPr>
          <a:lstStyle/>
          <a:p>
            <a:pPr algn="ctr"/>
            <a:r>
              <a:rPr lang="en-US" sz="1200" b="1" dirty="0" smtClean="0">
                <a:solidFill>
                  <a:srgbClr val="FF0000"/>
                </a:solidFill>
              </a:rPr>
              <a:t>30</a:t>
            </a:r>
            <a:r>
              <a:rPr lang="ka-GE" sz="1200" b="1" dirty="0" smtClean="0">
                <a:solidFill>
                  <a:srgbClr val="FF0000"/>
                </a:solidFill>
              </a:rPr>
              <a:t>%</a:t>
            </a:r>
          </a:p>
        </p:txBody>
      </p:sp>
      <p:sp>
        <p:nvSpPr>
          <p:cNvPr id="13" name="TextBox 12"/>
          <p:cNvSpPr txBox="1"/>
          <p:nvPr/>
        </p:nvSpPr>
        <p:spPr>
          <a:xfrm>
            <a:off x="4714876" y="4786322"/>
            <a:ext cx="685800" cy="276999"/>
          </a:xfrm>
          <a:prstGeom prst="rect">
            <a:avLst/>
          </a:prstGeom>
          <a:noFill/>
        </p:spPr>
        <p:txBody>
          <a:bodyPr wrap="square" rtlCol="0">
            <a:spAutoFit/>
          </a:bodyPr>
          <a:lstStyle/>
          <a:p>
            <a:pPr algn="ctr"/>
            <a:r>
              <a:rPr lang="en-US" sz="1200" b="1" dirty="0" smtClean="0">
                <a:solidFill>
                  <a:srgbClr val="153153"/>
                </a:solidFill>
              </a:rPr>
              <a:t>70</a:t>
            </a:r>
            <a:r>
              <a:rPr lang="ka-GE" sz="1200" b="1" dirty="0" smtClean="0">
                <a:solidFill>
                  <a:srgbClr val="153153"/>
                </a:solidFill>
              </a:rPr>
              <a:t>%</a:t>
            </a:r>
          </a:p>
        </p:txBody>
      </p:sp>
    </p:spTree>
    <p:extLst>
      <p:ext uri="{BB962C8B-B14F-4D97-AF65-F5344CB8AC3E}">
        <p14:creationId xmlns:p14="http://schemas.microsoft.com/office/powerpoint/2010/main" val="1458237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14290"/>
            <a:ext cx="8535892" cy="838446"/>
          </a:xfrm>
        </p:spPr>
        <p:txBody>
          <a:bodyPr/>
          <a:lstStyle/>
          <a:p>
            <a:pPr algn="ctr"/>
            <a:r>
              <a:rPr lang="ka-GE" sz="1800" dirty="0" smtClean="0">
                <a:solidFill>
                  <a:srgbClr val="0070C0"/>
                </a:solidFill>
              </a:rPr>
              <a:t>საბაჟოზე </a:t>
            </a:r>
            <a:r>
              <a:rPr lang="ka-GE" sz="1800" dirty="0">
                <a:solidFill>
                  <a:srgbClr val="0070C0"/>
                </a:solidFill>
              </a:rPr>
              <a:t>დანერგილი სიახლეები</a:t>
            </a:r>
            <a:endParaRPr lang="en-US" sz="1800" dirty="0">
              <a:solidFill>
                <a:srgbClr val="0070C0"/>
              </a:solidFill>
            </a:endParaRPr>
          </a:p>
        </p:txBody>
      </p:sp>
      <p:sp>
        <p:nvSpPr>
          <p:cNvPr id="3" name="Content Placeholder 2"/>
          <p:cNvSpPr>
            <a:spLocks noGrp="1"/>
          </p:cNvSpPr>
          <p:nvPr>
            <p:ph idx="1"/>
          </p:nvPr>
        </p:nvSpPr>
        <p:spPr>
          <a:xfrm>
            <a:off x="457200" y="1214422"/>
            <a:ext cx="8435280" cy="5022890"/>
          </a:xfrm>
        </p:spPr>
        <p:txBody>
          <a:bodyPr>
            <a:normAutofit fontScale="47500" lnSpcReduction="20000"/>
          </a:bodyPr>
          <a:lstStyle/>
          <a:p>
            <a:endParaRPr lang="ka-GE" dirty="0" smtClean="0"/>
          </a:p>
          <a:p>
            <a:pPr algn="just">
              <a:buFont typeface="Wingdings" panose="05000000000000000000" pitchFamily="2" charset="2"/>
              <a:buChar char="q"/>
            </a:pPr>
            <a:r>
              <a:rPr lang="ka-GE" sz="2900" dirty="0" smtClean="0">
                <a:solidFill>
                  <a:schemeClr val="tx1"/>
                </a:solidFill>
              </a:rPr>
              <a:t>შეიქმნა და ამოქმედდა ლიცენზიების, ნებართვებისა და სერტიფიკატების ერთიანი ელექტრონული სისტემა</a:t>
            </a:r>
          </a:p>
          <a:p>
            <a:pPr marL="0" indent="0" algn="just">
              <a:buNone/>
            </a:pPr>
            <a:endParaRPr lang="ka-GE" sz="2100" dirty="0" smtClean="0">
              <a:solidFill>
                <a:schemeClr val="tx1"/>
              </a:solidFill>
            </a:endParaRPr>
          </a:p>
          <a:p>
            <a:pPr algn="just">
              <a:buFont typeface="Wingdings" panose="05000000000000000000" pitchFamily="2" charset="2"/>
              <a:buChar char="q"/>
            </a:pPr>
            <a:r>
              <a:rPr lang="ka-GE" sz="2900" dirty="0" smtClean="0">
                <a:solidFill>
                  <a:schemeClr val="tx1"/>
                </a:solidFill>
              </a:rPr>
              <a:t>სსიპ </a:t>
            </a:r>
            <a:r>
              <a:rPr lang="ka-GE" sz="2900" dirty="0">
                <a:solidFill>
                  <a:schemeClr val="tx1"/>
                </a:solidFill>
              </a:rPr>
              <a:t>- შემოსავლების სამსახურსა და სსიპ - სურსათის ეროვნული სააგენტოს შორის დაინერგა ფიტოსანიტარიული და ვეტერინარული იმპორტის/ტრანზიტის ნებართვების აღრიცხვისა და ინფორმაციის რეგულარული გაცვლის ერთიანი ელექტრონული </a:t>
            </a:r>
            <a:r>
              <a:rPr lang="ka-GE" sz="2900" dirty="0" smtClean="0">
                <a:solidFill>
                  <a:schemeClr val="tx1"/>
                </a:solidFill>
              </a:rPr>
              <a:t>სისტემა</a:t>
            </a:r>
            <a:endParaRPr lang="ka-GE" sz="2900" dirty="0">
              <a:solidFill>
                <a:schemeClr val="tx1"/>
              </a:solidFill>
            </a:endParaRPr>
          </a:p>
          <a:p>
            <a:pPr algn="just"/>
            <a:endParaRPr lang="ka-GE" sz="2100" dirty="0" smtClean="0">
              <a:solidFill>
                <a:schemeClr val="tx1"/>
              </a:solidFill>
            </a:endParaRPr>
          </a:p>
          <a:p>
            <a:pPr algn="just">
              <a:buFont typeface="Wingdings" panose="05000000000000000000" pitchFamily="2" charset="2"/>
              <a:buChar char="q"/>
            </a:pPr>
            <a:r>
              <a:rPr lang="ka-GE" sz="2900" dirty="0" smtClean="0">
                <a:solidFill>
                  <a:schemeClr val="tx1"/>
                </a:solidFill>
              </a:rPr>
              <a:t>2014 </a:t>
            </a:r>
            <a:r>
              <a:rPr lang="ka-GE" sz="2900" dirty="0">
                <a:solidFill>
                  <a:schemeClr val="tx1"/>
                </a:solidFill>
              </a:rPr>
              <a:t>წლის აპრილიდან </a:t>
            </a:r>
            <a:r>
              <a:rPr lang="en-US" sz="2900" dirty="0">
                <a:solidFill>
                  <a:schemeClr val="tx1"/>
                </a:solidFill>
              </a:rPr>
              <a:t>ქ. </a:t>
            </a:r>
            <a:r>
              <a:rPr lang="en-US" sz="2900" dirty="0" err="1">
                <a:solidFill>
                  <a:schemeClr val="tx1"/>
                </a:solidFill>
              </a:rPr>
              <a:t>თბილისში</a:t>
            </a:r>
            <a:r>
              <a:rPr lang="en-US" sz="2900" dirty="0">
                <a:solidFill>
                  <a:schemeClr val="tx1"/>
                </a:solidFill>
              </a:rPr>
              <a:t>, </a:t>
            </a:r>
            <a:r>
              <a:rPr lang="en-US" sz="2900" dirty="0" err="1">
                <a:solidFill>
                  <a:schemeClr val="tx1"/>
                </a:solidFill>
              </a:rPr>
              <a:t>ორხევის</a:t>
            </a:r>
            <a:r>
              <a:rPr lang="en-US" sz="2900" dirty="0">
                <a:solidFill>
                  <a:schemeClr val="tx1"/>
                </a:solidFill>
              </a:rPr>
              <a:t> </a:t>
            </a:r>
            <a:r>
              <a:rPr lang="en-US" sz="2900" dirty="0" err="1">
                <a:solidFill>
                  <a:schemeClr val="tx1"/>
                </a:solidFill>
              </a:rPr>
              <a:t>დასახლებაში</a:t>
            </a:r>
            <a:r>
              <a:rPr lang="en-US" sz="2900" dirty="0">
                <a:solidFill>
                  <a:schemeClr val="tx1"/>
                </a:solidFill>
              </a:rPr>
              <a:t> </a:t>
            </a:r>
            <a:r>
              <a:rPr lang="ka-GE" sz="2900" dirty="0">
                <a:solidFill>
                  <a:schemeClr val="tx1"/>
                </a:solidFill>
              </a:rPr>
              <a:t>უფუნქციოდ არსებული </a:t>
            </a:r>
            <a:r>
              <a:rPr lang="en-US" sz="2900" dirty="0" err="1">
                <a:solidFill>
                  <a:schemeClr val="tx1"/>
                </a:solidFill>
              </a:rPr>
              <a:t>სასწავლო</a:t>
            </a:r>
            <a:r>
              <a:rPr lang="en-US" sz="2900" dirty="0">
                <a:solidFill>
                  <a:schemeClr val="tx1"/>
                </a:solidFill>
              </a:rPr>
              <a:t> </a:t>
            </a:r>
            <a:r>
              <a:rPr lang="en-US" sz="2900" dirty="0" err="1">
                <a:solidFill>
                  <a:schemeClr val="tx1"/>
                </a:solidFill>
              </a:rPr>
              <a:t>ცენტრის</a:t>
            </a:r>
            <a:r>
              <a:rPr lang="en-US" sz="2900" dirty="0">
                <a:solidFill>
                  <a:schemeClr val="tx1"/>
                </a:solidFill>
              </a:rPr>
              <a:t> </a:t>
            </a:r>
            <a:r>
              <a:rPr lang="en-US" sz="2900" dirty="0" err="1">
                <a:solidFill>
                  <a:schemeClr val="tx1"/>
                </a:solidFill>
              </a:rPr>
              <a:t>ბაზაზე</a:t>
            </a:r>
            <a:r>
              <a:rPr lang="ka-GE" sz="2900" dirty="0">
                <a:solidFill>
                  <a:schemeClr val="tx1"/>
                </a:solidFill>
              </a:rPr>
              <a:t> დაიწყო მოქმედება </a:t>
            </a:r>
            <a:r>
              <a:rPr lang="ka-GE" sz="2900" b="1" dirty="0">
                <a:solidFill>
                  <a:srgbClr val="0070C0"/>
                </a:solidFill>
              </a:rPr>
              <a:t>კინოლოგიის </a:t>
            </a:r>
            <a:r>
              <a:rPr lang="ka-GE" sz="2900" b="1" dirty="0" smtClean="0">
                <a:solidFill>
                  <a:srgbClr val="0070C0"/>
                </a:solidFill>
              </a:rPr>
              <a:t>ცენტრმა</a:t>
            </a:r>
          </a:p>
          <a:p>
            <a:pPr algn="just">
              <a:buFont typeface="Wingdings" panose="05000000000000000000" pitchFamily="2" charset="2"/>
              <a:buChar char="q"/>
            </a:pPr>
            <a:endParaRPr lang="ka-GE" sz="2100" dirty="0" smtClean="0">
              <a:solidFill>
                <a:schemeClr val="tx1"/>
              </a:solidFill>
            </a:endParaRPr>
          </a:p>
          <a:p>
            <a:pPr algn="just">
              <a:buFont typeface="Wingdings" panose="05000000000000000000" pitchFamily="2" charset="2"/>
              <a:buChar char="q"/>
            </a:pPr>
            <a:r>
              <a:rPr lang="en-US" sz="2900" dirty="0">
                <a:solidFill>
                  <a:schemeClr val="tx1"/>
                </a:solidFill>
              </a:rPr>
              <a:t>დაინერგა </a:t>
            </a:r>
            <a:r>
              <a:rPr lang="en-US" sz="2900" b="1" dirty="0">
                <a:solidFill>
                  <a:srgbClr val="0070C0"/>
                </a:solidFill>
              </a:rPr>
              <a:t>საბაჟო დეკლარაციის შესახებ </a:t>
            </a:r>
            <a:r>
              <a:rPr lang="en-US" sz="2900" dirty="0">
                <a:solidFill>
                  <a:schemeClr val="tx1"/>
                </a:solidFill>
              </a:rPr>
              <a:t>(C ნომრის, რისკის პროფილის მიერ განსაზღვრულ</a:t>
            </a:r>
            <a:r>
              <a:rPr lang="ka-GE" sz="2900" dirty="0">
                <a:solidFill>
                  <a:schemeClr val="tx1"/>
                </a:solidFill>
              </a:rPr>
              <a:t>ი </a:t>
            </a:r>
            <a:r>
              <a:rPr lang="en-US" sz="2900" dirty="0">
                <a:solidFill>
                  <a:schemeClr val="tx1"/>
                </a:solidFill>
              </a:rPr>
              <a:t>დერეფნის ფერისა და A ნომრის თაობაზე) </a:t>
            </a:r>
            <a:r>
              <a:rPr lang="en-US" sz="2900" b="1" dirty="0">
                <a:solidFill>
                  <a:srgbClr val="0070C0"/>
                </a:solidFill>
              </a:rPr>
              <a:t>შეტყობინების გადასახადის გადამხდელ</a:t>
            </a:r>
            <a:r>
              <a:rPr lang="ka-GE" sz="2900" b="1" dirty="0">
                <a:solidFill>
                  <a:srgbClr val="0070C0"/>
                </a:solidFill>
              </a:rPr>
              <a:t>ი</a:t>
            </a:r>
            <a:r>
              <a:rPr lang="en-US" sz="2900" b="1" dirty="0">
                <a:solidFill>
                  <a:srgbClr val="0070C0"/>
                </a:solidFill>
              </a:rPr>
              <a:t>ს მობილურ ტელეფონზე გაგზავნის </a:t>
            </a:r>
            <a:r>
              <a:rPr lang="en-US" sz="2900" b="1" dirty="0" err="1">
                <a:solidFill>
                  <a:srgbClr val="0070C0"/>
                </a:solidFill>
              </a:rPr>
              <a:t>მომსახურება</a:t>
            </a:r>
            <a:r>
              <a:rPr lang="en-US" sz="2900" b="1" dirty="0">
                <a:solidFill>
                  <a:srgbClr val="0070C0"/>
                </a:solidFill>
              </a:rPr>
              <a:t> </a:t>
            </a:r>
            <a:endParaRPr lang="ka-GE" sz="2500" b="1" dirty="0" smtClean="0">
              <a:solidFill>
                <a:srgbClr val="0070C0"/>
              </a:solidFill>
            </a:endParaRPr>
          </a:p>
          <a:p>
            <a:pPr marL="0" indent="0" algn="just">
              <a:buNone/>
            </a:pPr>
            <a:endParaRPr lang="ka-GE" sz="2900" dirty="0" smtClean="0">
              <a:solidFill>
                <a:schemeClr val="tx1"/>
              </a:solidFill>
            </a:endParaRPr>
          </a:p>
          <a:p>
            <a:pPr algn="just">
              <a:buFont typeface="Wingdings" panose="05000000000000000000" pitchFamily="2" charset="2"/>
              <a:buChar char="q"/>
            </a:pPr>
            <a:r>
              <a:rPr lang="ka-GE" sz="2900" dirty="0">
                <a:solidFill>
                  <a:schemeClr val="tx1"/>
                </a:solidFill>
              </a:rPr>
              <a:t>დაინერგა საქონლის გაფორმების შესაძლებლობები</a:t>
            </a:r>
            <a:r>
              <a:rPr lang="ka-GE" sz="2900" dirty="0" smtClean="0">
                <a:solidFill>
                  <a:schemeClr val="tx1"/>
                </a:solidFill>
              </a:rPr>
              <a:t>:</a:t>
            </a:r>
          </a:p>
          <a:p>
            <a:pPr marL="0" indent="0" algn="just">
              <a:buNone/>
            </a:pPr>
            <a:endParaRPr lang="en-US" sz="2100" dirty="0">
              <a:solidFill>
                <a:schemeClr val="tx1"/>
              </a:solidFill>
            </a:endParaRPr>
          </a:p>
          <a:p>
            <a:pPr lvl="0" algn="just">
              <a:buFont typeface="Wingdings" panose="05000000000000000000" pitchFamily="2" charset="2"/>
              <a:buChar char="ü"/>
            </a:pPr>
            <a:r>
              <a:rPr lang="ka-GE" sz="2700" b="1" dirty="0" smtClean="0">
                <a:solidFill>
                  <a:srgbClr val="0070C0"/>
                </a:solidFill>
              </a:rPr>
              <a:t>გეზ-ში </a:t>
            </a:r>
            <a:r>
              <a:rPr lang="ka-GE" sz="2700" b="1" dirty="0">
                <a:solidFill>
                  <a:srgbClr val="0070C0"/>
                </a:solidFill>
              </a:rPr>
              <a:t>რიგის რეზერვაცია rs.ge-ს მეშვეობით</a:t>
            </a:r>
            <a:r>
              <a:rPr lang="ka-GE" sz="2700" dirty="0">
                <a:solidFill>
                  <a:schemeClr val="tx1"/>
                </a:solidFill>
              </a:rPr>
              <a:t>, რიგის ნომრისა და საქონლის გაფორმების სავარაუდო დროის შესახებ ინფორმაციის </a:t>
            </a:r>
            <a:r>
              <a:rPr lang="ka-GE" sz="2700" dirty="0" smtClean="0">
                <a:solidFill>
                  <a:schemeClr val="tx1"/>
                </a:solidFill>
              </a:rPr>
              <a:t>მიღება </a:t>
            </a:r>
            <a:endParaRPr lang="en-US" sz="2700" dirty="0">
              <a:solidFill>
                <a:schemeClr val="tx1"/>
              </a:solidFill>
            </a:endParaRPr>
          </a:p>
          <a:p>
            <a:pPr marL="0" indent="0" algn="just">
              <a:buNone/>
            </a:pPr>
            <a:r>
              <a:rPr lang="ka-GE" sz="2700" dirty="0">
                <a:solidFill>
                  <a:schemeClr val="tx1"/>
                </a:solidFill>
              </a:rPr>
              <a:t> </a:t>
            </a:r>
            <a:endParaRPr lang="en-US" sz="2700" dirty="0">
              <a:solidFill>
                <a:schemeClr val="tx1"/>
              </a:solidFill>
            </a:endParaRPr>
          </a:p>
          <a:p>
            <a:pPr lvl="0" algn="just">
              <a:buFont typeface="Wingdings" panose="05000000000000000000" pitchFamily="2" charset="2"/>
              <a:buChar char="ü"/>
            </a:pPr>
            <a:r>
              <a:rPr lang="ka-GE" sz="2700" b="1" dirty="0">
                <a:solidFill>
                  <a:srgbClr val="0070C0"/>
                </a:solidFill>
              </a:rPr>
              <a:t>საქონლის დეკლარირება იმპორტიორის გეზ-ში მიუსვლელად </a:t>
            </a:r>
            <a:r>
              <a:rPr lang="ka-GE" sz="2700" dirty="0">
                <a:solidFill>
                  <a:schemeClr val="tx1"/>
                </a:solidFill>
              </a:rPr>
              <a:t>– სატრანსპორტო საშუალების თანმხლები დოკუმენტების დასკანერებული ვერსია გეზ-ში გამოცხადების შემდეგ </a:t>
            </a:r>
            <a:r>
              <a:rPr lang="ka-GE" sz="2700" dirty="0" smtClean="0">
                <a:solidFill>
                  <a:schemeClr val="tx1"/>
                </a:solidFill>
              </a:rPr>
              <a:t>ვებ-გვერდის </a:t>
            </a:r>
            <a:r>
              <a:rPr lang="ka-GE" sz="2700" dirty="0">
                <a:solidFill>
                  <a:schemeClr val="tx1"/>
                </a:solidFill>
              </a:rPr>
              <a:t>მეშვეობით გადაეგზავნება ორგანიზაციას და მისი თანხმობის შემთხვევაში გეზ-ის ოფიცერი შეავსებს და დაასრულებს </a:t>
            </a:r>
            <a:r>
              <a:rPr lang="ka-GE" sz="2700" dirty="0" smtClean="0">
                <a:solidFill>
                  <a:schemeClr val="tx1"/>
                </a:solidFill>
              </a:rPr>
              <a:t>დეკლარაციას</a:t>
            </a:r>
            <a:endParaRPr lang="en-US" sz="2700" dirty="0">
              <a:solidFill>
                <a:schemeClr val="tx1"/>
              </a:solidFill>
            </a:endParaRPr>
          </a:p>
          <a:p>
            <a:pPr marL="0" indent="0">
              <a:buNone/>
            </a:pPr>
            <a:r>
              <a:rPr lang="ka-GE" sz="2500" dirty="0"/>
              <a:t> </a:t>
            </a:r>
            <a:endParaRPr lang="en-US" sz="2500" dirty="0"/>
          </a:p>
        </p:txBody>
      </p:sp>
      <p:sp>
        <p:nvSpPr>
          <p:cNvPr id="4" name="Footer Placeholder 3"/>
          <p:cNvSpPr>
            <a:spLocks noGrp="1"/>
          </p:cNvSpPr>
          <p:nvPr>
            <p:ph type="ftr" sz="quarter" idx="11"/>
          </p:nvPr>
        </p:nvSpPr>
        <p:spPr/>
        <p:txBody>
          <a:bodyPr/>
          <a:lstStyle/>
          <a:p>
            <a:r>
              <a:rPr lang="en-US" smtClean="0"/>
              <a:t>Insert &gt; Header &amp; Footer &gt; </a:t>
            </a:r>
            <a:r>
              <a:rPr lang="ka-GE" smtClean="0"/>
              <a:t>შეიყვანეთ პრეზენტაციის სათაური</a:t>
            </a:r>
            <a:endParaRPr lang="en-US" dirty="0"/>
          </a:p>
        </p:txBody>
      </p:sp>
      <p:sp>
        <p:nvSpPr>
          <p:cNvPr id="5" name="Slide Number Placeholder 4"/>
          <p:cNvSpPr>
            <a:spLocks noGrp="1"/>
          </p:cNvSpPr>
          <p:nvPr>
            <p:ph type="sldNum" sz="quarter" idx="12"/>
          </p:nvPr>
        </p:nvSpPr>
        <p:spPr/>
        <p:txBody>
          <a:bodyPr/>
          <a:lstStyle/>
          <a:p>
            <a:fld id="{7167321A-C667-4314-BCF5-A4F5B6D91B69}" type="slidenum">
              <a:rPr lang="en-US" smtClean="0"/>
              <a:pPr/>
              <a:t>31</a:t>
            </a:fld>
            <a:endParaRPr lang="en-US" dirty="0"/>
          </a:p>
        </p:txBody>
      </p:sp>
    </p:spTree>
    <p:extLst>
      <p:ext uri="{BB962C8B-B14F-4D97-AF65-F5344CB8AC3E}">
        <p14:creationId xmlns:p14="http://schemas.microsoft.com/office/powerpoint/2010/main" val="2299156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14290"/>
            <a:ext cx="8175852" cy="609600"/>
          </a:xfrm>
        </p:spPr>
        <p:txBody>
          <a:bodyPr/>
          <a:lstStyle/>
          <a:p>
            <a:pPr algn="ctr"/>
            <a:r>
              <a:rPr lang="ka-GE" sz="1800" dirty="0" smtClean="0">
                <a:solidFill>
                  <a:srgbClr val="0070C0"/>
                </a:solidFill>
              </a:rPr>
              <a:t>საბაჟოზე </a:t>
            </a:r>
            <a:r>
              <a:rPr lang="ka-GE" sz="1800" dirty="0">
                <a:solidFill>
                  <a:srgbClr val="0070C0"/>
                </a:solidFill>
              </a:rPr>
              <a:t>დანერგილი სიახლეები</a:t>
            </a:r>
            <a:endParaRPr lang="en-US" sz="1800" dirty="0">
              <a:solidFill>
                <a:srgbClr val="0070C0"/>
              </a:solidFill>
            </a:endParaRPr>
          </a:p>
        </p:txBody>
      </p:sp>
      <p:sp>
        <p:nvSpPr>
          <p:cNvPr id="3" name="Content Placeholder 2"/>
          <p:cNvSpPr>
            <a:spLocks noGrp="1"/>
          </p:cNvSpPr>
          <p:nvPr>
            <p:ph idx="1"/>
          </p:nvPr>
        </p:nvSpPr>
        <p:spPr>
          <a:xfrm>
            <a:off x="107504" y="1196752"/>
            <a:ext cx="8856984" cy="5400600"/>
          </a:xfrm>
        </p:spPr>
        <p:txBody>
          <a:bodyPr>
            <a:normAutofit fontScale="55000" lnSpcReduction="20000"/>
          </a:bodyPr>
          <a:lstStyle/>
          <a:p>
            <a:pPr algn="just">
              <a:lnSpc>
                <a:spcPct val="120000"/>
              </a:lnSpc>
              <a:buFont typeface="Wingdings" panose="05000000000000000000" pitchFamily="2" charset="2"/>
              <a:buChar char="q"/>
            </a:pPr>
            <a:r>
              <a:rPr lang="ka-GE" sz="2200" dirty="0" smtClean="0">
                <a:solidFill>
                  <a:schemeClr val="tx1"/>
                </a:solidFill>
              </a:rPr>
              <a:t>იმპორტზე </a:t>
            </a:r>
            <a:r>
              <a:rPr lang="ka-GE" sz="2200" dirty="0">
                <a:solidFill>
                  <a:schemeClr val="tx1"/>
                </a:solidFill>
              </a:rPr>
              <a:t>მოქმედი რეგულაციის  მსგავსად,  ძალაში  შევიდა ექსპორტისა და შიდა</a:t>
            </a:r>
            <a:r>
              <a:rPr lang="en-US" sz="2200" dirty="0">
                <a:solidFill>
                  <a:schemeClr val="tx1"/>
                </a:solidFill>
              </a:rPr>
              <a:t> გადამუშავების დროს საქონლის საგადასახადო ორგანოსთან შეთანხმებულ ადგილზე წარდგენის </a:t>
            </a:r>
            <a:r>
              <a:rPr lang="ka-GE" sz="2200" dirty="0">
                <a:solidFill>
                  <a:schemeClr val="tx1"/>
                </a:solidFill>
              </a:rPr>
              <a:t>შესაძლებლობა</a:t>
            </a:r>
            <a:endParaRPr lang="en-US" sz="2200" dirty="0">
              <a:solidFill>
                <a:schemeClr val="tx1"/>
              </a:solidFill>
            </a:endParaRPr>
          </a:p>
          <a:p>
            <a:pPr marL="0" indent="0" algn="just">
              <a:lnSpc>
                <a:spcPct val="120000"/>
              </a:lnSpc>
              <a:buNone/>
            </a:pPr>
            <a:endParaRPr lang="ka-GE" sz="900" dirty="0">
              <a:solidFill>
                <a:schemeClr val="tx1"/>
              </a:solidFill>
            </a:endParaRPr>
          </a:p>
          <a:p>
            <a:pPr algn="just">
              <a:lnSpc>
                <a:spcPct val="120000"/>
              </a:lnSpc>
              <a:buFont typeface="Wingdings" panose="05000000000000000000" pitchFamily="2" charset="2"/>
              <a:buChar char="q"/>
            </a:pPr>
            <a:r>
              <a:rPr lang="ka-GE" sz="2500" b="1" dirty="0" smtClean="0">
                <a:solidFill>
                  <a:schemeClr val="tx1"/>
                </a:solidFill>
              </a:rPr>
              <a:t>ევროკავშირის </a:t>
            </a:r>
            <a:r>
              <a:rPr lang="ka-GE" sz="2500" b="1" dirty="0">
                <a:solidFill>
                  <a:schemeClr val="tx1"/>
                </a:solidFill>
              </a:rPr>
              <a:t>რეკომენდაციების </a:t>
            </a:r>
            <a:r>
              <a:rPr lang="ka-GE" sz="2500" b="1" dirty="0" smtClean="0">
                <a:solidFill>
                  <a:schemeClr val="tx1"/>
                </a:solidFill>
              </a:rPr>
              <a:t>გათვალისწინებით</a:t>
            </a:r>
            <a:r>
              <a:rPr lang="en-US" sz="2500" b="1" dirty="0" smtClean="0">
                <a:solidFill>
                  <a:schemeClr val="tx1"/>
                </a:solidFill>
              </a:rPr>
              <a:t>:</a:t>
            </a:r>
          </a:p>
          <a:p>
            <a:pPr marL="0" indent="0" algn="just">
              <a:lnSpc>
                <a:spcPct val="120000"/>
              </a:lnSpc>
              <a:buNone/>
            </a:pPr>
            <a:endParaRPr lang="en-US" dirty="0">
              <a:solidFill>
                <a:schemeClr val="tx1"/>
              </a:solidFill>
            </a:endParaRPr>
          </a:p>
          <a:p>
            <a:pPr algn="just">
              <a:lnSpc>
                <a:spcPct val="120000"/>
              </a:lnSpc>
              <a:buFont typeface="Wingdings" panose="05000000000000000000" pitchFamily="2" charset="2"/>
              <a:buChar char="ü"/>
            </a:pPr>
            <a:r>
              <a:rPr lang="ka-GE" sz="2200" dirty="0">
                <a:solidFill>
                  <a:schemeClr val="tx1"/>
                </a:solidFill>
              </a:rPr>
              <a:t>ფიტოსანიტარიულ და ვეტერინარულ კონტროლს დაქვემდებარებული საქონლის მიმართ გამარტივდა ტრანზიტის </a:t>
            </a:r>
            <a:r>
              <a:rPr lang="ka-GE" sz="2200" dirty="0" smtClean="0">
                <a:solidFill>
                  <a:schemeClr val="tx1"/>
                </a:solidFill>
              </a:rPr>
              <a:t>პროცედურები</a:t>
            </a:r>
            <a:endParaRPr lang="ka-GE" sz="2200" dirty="0">
              <a:solidFill>
                <a:schemeClr val="tx1"/>
              </a:solidFill>
            </a:endParaRPr>
          </a:p>
          <a:p>
            <a:pPr algn="just">
              <a:lnSpc>
                <a:spcPct val="120000"/>
              </a:lnSpc>
              <a:buFont typeface="Wingdings" panose="05000000000000000000" pitchFamily="2" charset="2"/>
              <a:buChar char="ü"/>
            </a:pPr>
            <a:endParaRPr lang="en-US" sz="900" dirty="0" smtClean="0">
              <a:solidFill>
                <a:schemeClr val="tx1"/>
              </a:solidFill>
            </a:endParaRPr>
          </a:p>
          <a:p>
            <a:pPr algn="just">
              <a:lnSpc>
                <a:spcPct val="120000"/>
              </a:lnSpc>
              <a:buFont typeface="Wingdings" panose="05000000000000000000" pitchFamily="2" charset="2"/>
              <a:buChar char="ü"/>
            </a:pPr>
            <a:r>
              <a:rPr lang="ka-GE" sz="2200" dirty="0" smtClean="0">
                <a:solidFill>
                  <a:schemeClr val="tx1"/>
                </a:solidFill>
              </a:rPr>
              <a:t>შემუშავდა </a:t>
            </a:r>
            <a:r>
              <a:rPr lang="ka-GE" sz="2200" dirty="0">
                <a:solidFill>
                  <a:schemeClr val="tx1"/>
                </a:solidFill>
              </a:rPr>
              <a:t>ფიტოსანიტარიულ და ვეტერინარულ კონტროლს დაქვემდებარებული საქონლის ახალი </a:t>
            </a:r>
            <a:r>
              <a:rPr lang="ka-GE" sz="2200" dirty="0" smtClean="0">
                <a:solidFill>
                  <a:schemeClr val="tx1"/>
                </a:solidFill>
              </a:rPr>
              <a:t>ნუსხები</a:t>
            </a:r>
            <a:r>
              <a:rPr lang="ka-GE" sz="2200" dirty="0">
                <a:solidFill>
                  <a:schemeClr val="tx1"/>
                </a:solidFill>
              </a:rPr>
              <a:t> </a:t>
            </a:r>
            <a:r>
              <a:rPr lang="ka-GE" sz="2200" dirty="0" smtClean="0">
                <a:solidFill>
                  <a:schemeClr val="tx1"/>
                </a:solidFill>
              </a:rPr>
              <a:t>და მნიშვნელოვნად </a:t>
            </a:r>
            <a:r>
              <a:rPr lang="ka-GE" sz="2200" dirty="0">
                <a:solidFill>
                  <a:schemeClr val="tx1"/>
                </a:solidFill>
              </a:rPr>
              <a:t>შემცირდა ფიტოსანიტარიულ და ვეტერინარულ კონტროლს დაქვემდებარებული საქონლის  სანებართვო </a:t>
            </a:r>
            <a:r>
              <a:rPr lang="ka-GE" sz="2200" dirty="0" smtClean="0">
                <a:solidFill>
                  <a:schemeClr val="tx1"/>
                </a:solidFill>
              </a:rPr>
              <a:t>ნუსხები</a:t>
            </a:r>
            <a:endParaRPr lang="ka-GE" sz="2200" dirty="0">
              <a:solidFill>
                <a:schemeClr val="tx1"/>
              </a:solidFill>
            </a:endParaRPr>
          </a:p>
          <a:p>
            <a:pPr algn="just">
              <a:lnSpc>
                <a:spcPct val="120000"/>
              </a:lnSpc>
              <a:buFont typeface="Wingdings" panose="05000000000000000000" pitchFamily="2" charset="2"/>
              <a:buChar char="ü"/>
            </a:pPr>
            <a:endParaRPr lang="ka-GE" sz="900" dirty="0" smtClean="0">
              <a:solidFill>
                <a:schemeClr val="tx1"/>
              </a:solidFill>
            </a:endParaRPr>
          </a:p>
          <a:p>
            <a:pPr algn="just">
              <a:lnSpc>
                <a:spcPct val="120000"/>
              </a:lnSpc>
              <a:buFont typeface="Wingdings" panose="05000000000000000000" pitchFamily="2" charset="2"/>
              <a:buChar char="ü"/>
            </a:pPr>
            <a:r>
              <a:rPr lang="ka-GE" sz="2200" dirty="0" smtClean="0">
                <a:solidFill>
                  <a:schemeClr val="tx1"/>
                </a:solidFill>
              </a:rPr>
              <a:t>შემუშავდა </a:t>
            </a:r>
            <a:r>
              <a:rPr lang="ka-GE" sz="2200" dirty="0">
                <a:solidFill>
                  <a:schemeClr val="tx1"/>
                </a:solidFill>
              </a:rPr>
              <a:t>ფიტოსანიტარიული და ვეტერინარული კონტროლის ჩატარების ელექტრონული აქტები (</a:t>
            </a:r>
            <a:r>
              <a:rPr lang="en-US" sz="2200" dirty="0">
                <a:solidFill>
                  <a:schemeClr val="tx1"/>
                </a:solidFill>
              </a:rPr>
              <a:t>CVED</a:t>
            </a:r>
            <a:r>
              <a:rPr lang="ka-GE" sz="2200" dirty="0">
                <a:solidFill>
                  <a:schemeClr val="tx1"/>
                </a:solidFill>
              </a:rPr>
              <a:t>), რომელიც შედგემა 2 </a:t>
            </a:r>
            <a:r>
              <a:rPr lang="ka-GE" sz="2200" dirty="0" smtClean="0">
                <a:solidFill>
                  <a:schemeClr val="tx1"/>
                </a:solidFill>
              </a:rPr>
              <a:t>ნაწილისგან:</a:t>
            </a:r>
          </a:p>
          <a:p>
            <a:pPr marL="0" indent="0" algn="just">
              <a:lnSpc>
                <a:spcPct val="120000"/>
              </a:lnSpc>
              <a:buNone/>
            </a:pPr>
            <a:r>
              <a:rPr lang="ka-GE" sz="2200" dirty="0">
                <a:solidFill>
                  <a:schemeClr val="tx1"/>
                </a:solidFill>
              </a:rPr>
              <a:t> </a:t>
            </a:r>
            <a:r>
              <a:rPr lang="ka-GE" sz="2200" dirty="0" smtClean="0">
                <a:solidFill>
                  <a:schemeClr val="tx1"/>
                </a:solidFill>
              </a:rPr>
              <a:t>                                                                      </a:t>
            </a:r>
            <a:r>
              <a:rPr lang="en-US" sz="2200" dirty="0" smtClean="0">
                <a:solidFill>
                  <a:schemeClr val="tx1"/>
                </a:solidFill>
              </a:rPr>
              <a:t>1. </a:t>
            </a:r>
            <a:r>
              <a:rPr lang="ka-GE" sz="2200" dirty="0" smtClean="0">
                <a:solidFill>
                  <a:schemeClr val="tx1"/>
                </a:solidFill>
              </a:rPr>
              <a:t>,,</a:t>
            </a:r>
            <a:r>
              <a:rPr lang="ka-GE" sz="2200" dirty="0">
                <a:solidFill>
                  <a:schemeClr val="tx1"/>
                </a:solidFill>
              </a:rPr>
              <a:t>წინასწარი შეტყობინება’’ (ივსება საქონლის მფლობელის მიერ)</a:t>
            </a:r>
          </a:p>
          <a:p>
            <a:pPr marL="0" indent="0" algn="just">
              <a:lnSpc>
                <a:spcPct val="120000"/>
              </a:lnSpc>
              <a:buNone/>
            </a:pPr>
            <a:r>
              <a:rPr lang="ka-GE" sz="2200" dirty="0">
                <a:solidFill>
                  <a:schemeClr val="tx1"/>
                </a:solidFill>
              </a:rPr>
              <a:t>                               </a:t>
            </a:r>
            <a:r>
              <a:rPr lang="ka-GE" sz="2200" dirty="0" smtClean="0">
                <a:solidFill>
                  <a:schemeClr val="tx1"/>
                </a:solidFill>
              </a:rPr>
              <a:t>                                        2</a:t>
            </a:r>
            <a:r>
              <a:rPr lang="en-US" sz="2200" dirty="0" smtClean="0">
                <a:solidFill>
                  <a:schemeClr val="tx1"/>
                </a:solidFill>
              </a:rPr>
              <a:t>.</a:t>
            </a:r>
            <a:r>
              <a:rPr lang="ka-GE" sz="2200" dirty="0" smtClean="0">
                <a:solidFill>
                  <a:schemeClr val="tx1"/>
                </a:solidFill>
              </a:rPr>
              <a:t> ,,</a:t>
            </a:r>
            <a:r>
              <a:rPr lang="ka-GE" sz="2200" dirty="0">
                <a:solidFill>
                  <a:schemeClr val="tx1"/>
                </a:solidFill>
              </a:rPr>
              <a:t>გადაწყვეტილება ტვირთის შესახებ’’  (ივსება უფლებამოსილი პირის მიერ</a:t>
            </a:r>
            <a:r>
              <a:rPr lang="ka-GE" sz="2200" dirty="0" smtClean="0">
                <a:solidFill>
                  <a:schemeClr val="tx1"/>
                </a:solidFill>
              </a:rPr>
              <a:t>)</a:t>
            </a:r>
            <a:endParaRPr lang="ka-GE" sz="2200" dirty="0">
              <a:solidFill>
                <a:schemeClr val="tx1"/>
              </a:solidFill>
            </a:endParaRPr>
          </a:p>
          <a:p>
            <a:pPr marL="0" indent="0" algn="just">
              <a:lnSpc>
                <a:spcPct val="120000"/>
              </a:lnSpc>
              <a:buNone/>
            </a:pPr>
            <a:endParaRPr lang="ka-GE" sz="900" dirty="0" smtClean="0">
              <a:solidFill>
                <a:schemeClr val="tx1"/>
              </a:solidFill>
            </a:endParaRPr>
          </a:p>
          <a:p>
            <a:pPr algn="just">
              <a:lnSpc>
                <a:spcPct val="120000"/>
              </a:lnSpc>
              <a:buFont typeface="Wingdings" panose="05000000000000000000" pitchFamily="2" charset="2"/>
              <a:buChar char="q"/>
            </a:pPr>
            <a:r>
              <a:rPr lang="ka-GE" sz="2200" dirty="0" smtClean="0">
                <a:solidFill>
                  <a:schemeClr val="tx1"/>
                </a:solidFill>
              </a:rPr>
              <a:t>სისტემატურად </a:t>
            </a:r>
            <a:r>
              <a:rPr lang="ka-GE" sz="2200" dirty="0">
                <a:solidFill>
                  <a:schemeClr val="tx1"/>
                </a:solidFill>
              </a:rPr>
              <a:t>ხდება </a:t>
            </a:r>
            <a:r>
              <a:rPr lang="ka-GE" sz="2200" b="1" dirty="0">
                <a:solidFill>
                  <a:schemeClr val="tx1"/>
                </a:solidFill>
              </a:rPr>
              <a:t>რისკის პროფილების დამუშავება და განახლება</a:t>
            </a:r>
            <a:r>
              <a:rPr lang="ka-GE" sz="2200" dirty="0">
                <a:solidFill>
                  <a:schemeClr val="tx1"/>
                </a:solidFill>
              </a:rPr>
              <a:t>. მიმდინარეობს საბაჟო-გამშვები პუნქტებისათვის ლოკალური რისკის პროფილების შექმნა და აქტიური მუშაობა უცხო ქვეყნებთან ორმხრივი ინფორმაციის გაცვლაზე. ასევე მიმდინარეობს სხვადასხვა ქვეყნების ანალოგიური სამსახურის პრაქტიკის და გამოცდილების გაზიარება, რათა უფრო ძლიერი და მოქნილი გახდეს რისკების მართვის სისტემა და მასზე დაფუძნებული საბაჟო </a:t>
            </a:r>
            <a:r>
              <a:rPr lang="ka-GE" sz="2200" dirty="0" smtClean="0">
                <a:solidFill>
                  <a:schemeClr val="tx1"/>
                </a:solidFill>
              </a:rPr>
              <a:t>კონტროლი</a:t>
            </a:r>
          </a:p>
          <a:p>
            <a:pPr marL="0" lvl="0" indent="0" algn="just">
              <a:lnSpc>
                <a:spcPct val="120000"/>
              </a:lnSpc>
              <a:buNone/>
            </a:pPr>
            <a:endParaRPr lang="ka-GE" sz="900" dirty="0" smtClean="0">
              <a:solidFill>
                <a:prstClr val="black"/>
              </a:solidFill>
            </a:endParaRPr>
          </a:p>
          <a:p>
            <a:pPr lvl="0" algn="just">
              <a:lnSpc>
                <a:spcPct val="120000"/>
              </a:lnSpc>
              <a:buFont typeface="Wingdings" panose="05000000000000000000" pitchFamily="2" charset="2"/>
              <a:buChar char="q"/>
            </a:pPr>
            <a:r>
              <a:rPr lang="ka-GE" sz="2200" dirty="0" smtClean="0">
                <a:solidFill>
                  <a:prstClr val="black"/>
                </a:solidFill>
              </a:rPr>
              <a:t>იგეგმება </a:t>
            </a:r>
            <a:r>
              <a:rPr lang="ka-GE" sz="2200" dirty="0">
                <a:solidFill>
                  <a:prstClr val="black"/>
                </a:solidFill>
              </a:rPr>
              <a:t>საქონლის გაფორმების შესაძლებლობის დანერგვა – შემოსავლების სამსახურის ნებისმიერი სერვის-ცენტრიდან განხორციელებული ვიდეო ზარის მეშვეობით – „მომხმარებლის კომპიუტერის“ მეშვეობით </a:t>
            </a:r>
            <a:r>
              <a:rPr lang="ka-GE" sz="2200" dirty="0" err="1">
                <a:solidFill>
                  <a:prstClr val="black"/>
                </a:solidFill>
              </a:rPr>
              <a:t>ატვირთული</a:t>
            </a:r>
            <a:r>
              <a:rPr lang="ka-GE" sz="2200" dirty="0">
                <a:solidFill>
                  <a:prstClr val="black"/>
                </a:solidFill>
              </a:rPr>
              <a:t> დოკუმენტების საფუძველზე</a:t>
            </a:r>
          </a:p>
          <a:p>
            <a:pPr algn="just">
              <a:lnSpc>
                <a:spcPct val="120000"/>
              </a:lnSpc>
            </a:pPr>
            <a:endParaRPr lang="en-US" dirty="0">
              <a:solidFill>
                <a:schemeClr val="tx1"/>
              </a:solidFill>
            </a:endParaRPr>
          </a:p>
          <a:p>
            <a:pPr>
              <a:lnSpc>
                <a:spcPct val="120000"/>
              </a:lnSpc>
            </a:pPr>
            <a:endParaRPr lang="en-US" dirty="0"/>
          </a:p>
          <a:p>
            <a:pPr marL="0" indent="0" algn="just">
              <a:buNone/>
            </a:pPr>
            <a:endParaRPr lang="ka-GE" dirty="0">
              <a:solidFill>
                <a:schemeClr val="tx2"/>
              </a:solidFill>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67321A-C667-4314-BCF5-A4F5B6D91B69}" type="slidenum">
              <a:rPr lang="en-US" smtClean="0"/>
              <a:pPr/>
              <a:t>32</a:t>
            </a:fld>
            <a:endParaRPr lang="en-US" dirty="0"/>
          </a:p>
        </p:txBody>
      </p:sp>
    </p:spTree>
    <p:extLst>
      <p:ext uri="{BB962C8B-B14F-4D97-AF65-F5344CB8AC3E}">
        <p14:creationId xmlns:p14="http://schemas.microsoft.com/office/powerpoint/2010/main" val="366392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3" y="1268760"/>
            <a:ext cx="8864792" cy="5589240"/>
          </a:xfrm>
        </p:spPr>
        <p:txBody>
          <a:bodyPr>
            <a:noAutofit/>
          </a:bodyPr>
          <a:lstStyle/>
          <a:p>
            <a:pPr algn="just">
              <a:buFont typeface="Wingdings" panose="05000000000000000000" pitchFamily="2" charset="2"/>
              <a:buChar char="q"/>
            </a:pPr>
            <a:r>
              <a:rPr lang="ka-GE" sz="1200" dirty="0" smtClean="0">
                <a:solidFill>
                  <a:schemeClr val="tx1"/>
                </a:solidFill>
              </a:rPr>
              <a:t>ამოქმედდა შემოსავლების </a:t>
            </a:r>
            <a:r>
              <a:rPr lang="ka-GE" sz="1200" dirty="0">
                <a:solidFill>
                  <a:schemeClr val="tx1"/>
                </a:solidFill>
              </a:rPr>
              <a:t>სამსახურის </a:t>
            </a:r>
            <a:r>
              <a:rPr lang="ka-GE" sz="1200" b="1" dirty="0">
                <a:solidFill>
                  <a:srgbClr val="0070C0"/>
                </a:solidFill>
              </a:rPr>
              <a:t>საინფორმაციო-სატელეფონო </a:t>
            </a:r>
            <a:r>
              <a:rPr lang="ka-GE" sz="1200" b="1" dirty="0" smtClean="0">
                <a:solidFill>
                  <a:srgbClr val="0070C0"/>
                </a:solidFill>
              </a:rPr>
              <a:t>ცენტრი </a:t>
            </a:r>
            <a:endParaRPr lang="en-US" sz="1200" b="1" dirty="0" smtClean="0">
              <a:solidFill>
                <a:srgbClr val="0070C0"/>
              </a:solidFill>
            </a:endParaRPr>
          </a:p>
          <a:p>
            <a:pPr marL="0" indent="0" algn="just">
              <a:buNone/>
            </a:pPr>
            <a:r>
              <a:rPr lang="ka-GE" sz="1000" i="1" dirty="0" smtClean="0">
                <a:solidFill>
                  <a:schemeClr val="tx1"/>
                </a:solidFill>
              </a:rPr>
              <a:t>(გადამხდელს </a:t>
            </a:r>
            <a:r>
              <a:rPr lang="ka-GE" sz="1000" i="1" dirty="0">
                <a:solidFill>
                  <a:schemeClr val="tx1"/>
                </a:solidFill>
              </a:rPr>
              <a:t>შესაძლებლობა ეძლევა ოპერატიულად მიიღოს ინფორმაცია როგორც საკანონმდებლო სიახლეებსა და პროცედურულ ღონისძიებებზე, ასევე, საგადასახადო და საბაჟო ვალდებულებებსა და </a:t>
            </a:r>
            <a:r>
              <a:rPr lang="ka-GE" sz="1000" i="1" dirty="0" smtClean="0">
                <a:solidFill>
                  <a:schemeClr val="tx1"/>
                </a:solidFill>
              </a:rPr>
              <a:t>პროცედურებზე) </a:t>
            </a:r>
            <a:endParaRPr lang="en-US" sz="1000" i="1" dirty="0" smtClean="0">
              <a:solidFill>
                <a:schemeClr val="tx1"/>
              </a:solidFill>
            </a:endParaRPr>
          </a:p>
          <a:p>
            <a:pPr marL="0" indent="0" algn="just">
              <a:buNone/>
            </a:pPr>
            <a:r>
              <a:rPr lang="ka-GE" sz="1200" dirty="0" smtClean="0">
                <a:solidFill>
                  <a:schemeClr val="tx1"/>
                </a:solidFill>
              </a:rPr>
              <a:t>ცენტრი </a:t>
            </a:r>
            <a:r>
              <a:rPr lang="ka-GE" sz="1200" b="1" dirty="0" smtClean="0">
                <a:solidFill>
                  <a:srgbClr val="0070C0"/>
                </a:solidFill>
              </a:rPr>
              <a:t>2013 წლის აგვისტოს </a:t>
            </a:r>
            <a:r>
              <a:rPr lang="ka-GE" sz="1200" b="1" dirty="0">
                <a:solidFill>
                  <a:srgbClr val="0070C0"/>
                </a:solidFill>
              </a:rPr>
              <a:t>თვიდან </a:t>
            </a:r>
            <a:r>
              <a:rPr lang="ka-GE" sz="1200" dirty="0">
                <a:solidFill>
                  <a:schemeClr val="tx1"/>
                </a:solidFill>
              </a:rPr>
              <a:t>ახორციელებს</a:t>
            </a:r>
            <a:r>
              <a:rPr lang="ka-GE" sz="1200" b="1" dirty="0">
                <a:solidFill>
                  <a:srgbClr val="0070C0"/>
                </a:solidFill>
              </a:rPr>
              <a:t> ვიდეოაქტივაციას</a:t>
            </a:r>
            <a:r>
              <a:rPr lang="ka-GE" sz="1200" dirty="0">
                <a:solidFill>
                  <a:schemeClr val="tx1"/>
                </a:solidFill>
              </a:rPr>
              <a:t>, რომლის მეშვეობითაც გადამხდელი  საგადასახადო  სერვის ცენტრში </a:t>
            </a:r>
            <a:r>
              <a:rPr lang="ka-GE" sz="1200" dirty="0" smtClean="0">
                <a:solidFill>
                  <a:schemeClr val="tx1"/>
                </a:solidFill>
              </a:rPr>
              <a:t>მისვლის </a:t>
            </a:r>
            <a:r>
              <a:rPr lang="ka-GE" sz="1200" dirty="0">
                <a:solidFill>
                  <a:schemeClr val="tx1"/>
                </a:solidFill>
              </a:rPr>
              <a:t>გარეშე, </a:t>
            </a:r>
            <a:r>
              <a:rPr lang="ka-GE" sz="1200" dirty="0" smtClean="0">
                <a:solidFill>
                  <a:schemeClr val="tx1"/>
                </a:solidFill>
              </a:rPr>
              <a:t>ვიდეო-ზარის </a:t>
            </a:r>
            <a:r>
              <a:rPr lang="ka-GE" sz="1200" dirty="0">
                <a:solidFill>
                  <a:schemeClr val="tx1"/>
                </a:solidFill>
              </a:rPr>
              <a:t>მეშვეობით რეგისტრირდება ელექტრონული სერვისების გამოყენების  მიზნით. </a:t>
            </a:r>
            <a:r>
              <a:rPr lang="ka-GE" sz="1200" dirty="0">
                <a:solidFill>
                  <a:srgbClr val="33373D"/>
                </a:solidFill>
              </a:rPr>
              <a:t>განხორციელდა </a:t>
            </a:r>
            <a:r>
              <a:rPr lang="ka-GE" sz="1200" b="1" dirty="0" smtClean="0">
                <a:solidFill>
                  <a:srgbClr val="0070C0"/>
                </a:solidFill>
              </a:rPr>
              <a:t>1982 გადამხდელის </a:t>
            </a:r>
            <a:r>
              <a:rPr lang="ka-GE" sz="1200" b="1" dirty="0">
                <a:solidFill>
                  <a:srgbClr val="0070C0"/>
                </a:solidFill>
              </a:rPr>
              <a:t>აქტივაცია </a:t>
            </a:r>
            <a:r>
              <a:rPr lang="ka-GE" sz="1200" dirty="0">
                <a:solidFill>
                  <a:srgbClr val="33373D"/>
                </a:solidFill>
              </a:rPr>
              <a:t>ვიდეოზარის მეშვეობით, ხოლო </a:t>
            </a:r>
            <a:r>
              <a:rPr lang="ka-GE" sz="1200" b="1" dirty="0" smtClean="0">
                <a:solidFill>
                  <a:srgbClr val="0070C0"/>
                </a:solidFill>
              </a:rPr>
              <a:t>2412 </a:t>
            </a:r>
            <a:r>
              <a:rPr lang="ka-GE" sz="1200" dirty="0" smtClean="0">
                <a:solidFill>
                  <a:srgbClr val="33373D"/>
                </a:solidFill>
              </a:rPr>
              <a:t>გადამხდელზე </a:t>
            </a:r>
            <a:r>
              <a:rPr lang="ka-GE" sz="1200" dirty="0">
                <a:solidFill>
                  <a:srgbClr val="33373D"/>
                </a:solidFill>
              </a:rPr>
              <a:t>განხორციელდა </a:t>
            </a:r>
            <a:r>
              <a:rPr lang="ka-GE" sz="1200" b="1" dirty="0">
                <a:solidFill>
                  <a:srgbClr val="0070C0"/>
                </a:solidFill>
              </a:rPr>
              <a:t>პაროლის აღდგენა</a:t>
            </a:r>
            <a:r>
              <a:rPr lang="ka-GE" sz="1200" dirty="0">
                <a:solidFill>
                  <a:srgbClr val="33373D"/>
                </a:solidFill>
              </a:rPr>
              <a:t>; მომსახურების დეპარტამენტის საინფორმაციო-სატელეფონო ცენტრის მიერ </a:t>
            </a:r>
            <a:r>
              <a:rPr lang="ka-GE" sz="1200" b="1" dirty="0">
                <a:solidFill>
                  <a:srgbClr val="0070C0"/>
                </a:solidFill>
              </a:rPr>
              <a:t>განხილულია </a:t>
            </a:r>
            <a:r>
              <a:rPr lang="en-US" sz="1200" b="1" dirty="0" smtClean="0">
                <a:solidFill>
                  <a:srgbClr val="0070C0"/>
                </a:solidFill>
              </a:rPr>
              <a:t>242 416 </a:t>
            </a:r>
            <a:r>
              <a:rPr lang="ka-GE" sz="1200" b="1" dirty="0" smtClean="0">
                <a:solidFill>
                  <a:srgbClr val="0070C0"/>
                </a:solidFill>
              </a:rPr>
              <a:t>ზარი</a:t>
            </a:r>
            <a:endParaRPr lang="en-US" sz="1200" b="1" dirty="0" smtClean="0">
              <a:solidFill>
                <a:srgbClr val="0070C0"/>
              </a:solidFill>
            </a:endParaRPr>
          </a:p>
          <a:p>
            <a:pPr marL="0" indent="0" algn="just">
              <a:buNone/>
            </a:pPr>
            <a:endParaRPr lang="ka-GE" sz="500" dirty="0" smtClean="0">
              <a:solidFill>
                <a:schemeClr val="tx1"/>
              </a:solidFill>
            </a:endParaRPr>
          </a:p>
          <a:p>
            <a:pPr lvl="0" algn="just">
              <a:buFont typeface="Wingdings" panose="05000000000000000000" pitchFamily="2" charset="2"/>
              <a:buChar char="q"/>
            </a:pPr>
            <a:r>
              <a:rPr lang="ka-GE" sz="1200" b="1" dirty="0" smtClean="0">
                <a:solidFill>
                  <a:srgbClr val="0070C0"/>
                </a:solidFill>
              </a:rPr>
              <a:t>ფუნქციონირებს </a:t>
            </a:r>
            <a:r>
              <a:rPr lang="ka-GE" sz="1200" b="1" dirty="0">
                <a:solidFill>
                  <a:srgbClr val="0070C0"/>
                </a:solidFill>
              </a:rPr>
              <a:t>PRIVE </a:t>
            </a:r>
            <a:r>
              <a:rPr lang="ka-GE" sz="1200" b="1" dirty="0" smtClean="0">
                <a:solidFill>
                  <a:srgbClr val="0070C0"/>
                </a:solidFill>
              </a:rPr>
              <a:t>სერვისი</a:t>
            </a:r>
            <a:r>
              <a:rPr lang="ka-GE" sz="1200" dirty="0" smtClean="0">
                <a:solidFill>
                  <a:srgbClr val="0070C0"/>
                </a:solidFill>
              </a:rPr>
              <a:t>, </a:t>
            </a:r>
            <a:r>
              <a:rPr lang="ka-GE" sz="1200" dirty="0">
                <a:solidFill>
                  <a:schemeClr val="tx1"/>
                </a:solidFill>
              </a:rPr>
              <a:t>სადაც კომფორტულად და ოპერატიულად იღებს მომსახურებას პროცედურულ საკითხებზე ამ სერვისით მოსარგებლე პირები </a:t>
            </a:r>
            <a:r>
              <a:rPr lang="ka-GE" sz="1200" dirty="0" smtClean="0">
                <a:solidFill>
                  <a:schemeClr val="tx1"/>
                </a:solidFill>
              </a:rPr>
              <a:t>და </a:t>
            </a:r>
            <a:r>
              <a:rPr lang="ka-GE" sz="1200" dirty="0">
                <a:solidFill>
                  <a:schemeClr val="tx1"/>
                </a:solidFill>
              </a:rPr>
              <a:t>აგრეთვე აღნიშნული სერვისით სარგებლობა შეუძლიათ მსხვილი გადამხდელის სტატუსით მოსარგებლე პირებსაც; დღეის მდგომარეობით აღნიშნული სერვისით </a:t>
            </a:r>
            <a:r>
              <a:rPr lang="ka-GE" sz="1200" b="1" dirty="0">
                <a:solidFill>
                  <a:srgbClr val="0070C0"/>
                </a:solidFill>
              </a:rPr>
              <a:t>სარგებლობს 300 </a:t>
            </a:r>
            <a:r>
              <a:rPr lang="ka-GE" sz="1200" b="1" dirty="0" smtClean="0">
                <a:solidFill>
                  <a:srgbClr val="0070C0"/>
                </a:solidFill>
              </a:rPr>
              <a:t>ორგანიზაცია</a:t>
            </a:r>
            <a:endParaRPr lang="ka-GE" sz="1200" dirty="0" smtClean="0">
              <a:solidFill>
                <a:schemeClr val="tx1"/>
              </a:solidFill>
            </a:endParaRPr>
          </a:p>
          <a:p>
            <a:pPr marL="0" lvl="0" indent="0" algn="just">
              <a:buNone/>
            </a:pPr>
            <a:endParaRPr lang="en-US" sz="500" dirty="0">
              <a:solidFill>
                <a:schemeClr val="tx1"/>
              </a:solidFill>
            </a:endParaRPr>
          </a:p>
          <a:p>
            <a:pPr lvl="0" algn="just">
              <a:buFont typeface="Wingdings" panose="05000000000000000000" pitchFamily="2" charset="2"/>
              <a:buChar char="q"/>
            </a:pPr>
            <a:r>
              <a:rPr lang="ka-GE" sz="1200" b="1" dirty="0" smtClean="0">
                <a:solidFill>
                  <a:srgbClr val="0070C0"/>
                </a:solidFill>
              </a:rPr>
              <a:t>მოეწყო </a:t>
            </a:r>
            <a:r>
              <a:rPr lang="ka-GE" sz="1200" b="1" dirty="0">
                <a:solidFill>
                  <a:srgbClr val="0070C0"/>
                </a:solidFill>
              </a:rPr>
              <a:t>"ღია კარის" დღეები თბილისში</a:t>
            </a:r>
            <a:r>
              <a:rPr lang="ka-GE" sz="1200" dirty="0">
                <a:solidFill>
                  <a:schemeClr val="tx1"/>
                </a:solidFill>
              </a:rPr>
              <a:t>, კახეთში, იმერეთში, აჭარაში, ქვემო </a:t>
            </a:r>
            <a:r>
              <a:rPr lang="ka-GE" sz="1200" dirty="0" smtClean="0">
                <a:solidFill>
                  <a:schemeClr val="tx1"/>
                </a:solidFill>
              </a:rPr>
              <a:t>ქართლში, </a:t>
            </a:r>
            <a:r>
              <a:rPr lang="ka-GE" sz="1200" dirty="0">
                <a:solidFill>
                  <a:schemeClr val="tx1"/>
                </a:solidFill>
              </a:rPr>
              <a:t>შიდა </a:t>
            </a:r>
            <a:r>
              <a:rPr lang="ka-GE" sz="1200" dirty="0" smtClean="0">
                <a:solidFill>
                  <a:schemeClr val="tx1"/>
                </a:solidFill>
              </a:rPr>
              <a:t>ქართლში და სამეგრელო-ზემო სვანეთში, </a:t>
            </a:r>
            <a:r>
              <a:rPr lang="ka-GE" sz="1200" dirty="0">
                <a:solidFill>
                  <a:schemeClr val="tx1"/>
                </a:solidFill>
              </a:rPr>
              <a:t>რომლის ფარგლებშიც გადასახადის გადამხდელებისათვის მოეწყო პრეზენტაცია საგადასახადო კოდექსში განხორციელებული ცვლილებების </a:t>
            </a:r>
            <a:r>
              <a:rPr lang="ka-GE" sz="1200" dirty="0" smtClean="0">
                <a:solidFill>
                  <a:schemeClr val="tx1"/>
                </a:solidFill>
              </a:rPr>
              <a:t>შესახებ</a:t>
            </a:r>
          </a:p>
          <a:p>
            <a:pPr lvl="0" algn="just"/>
            <a:endParaRPr lang="en-US" sz="500" dirty="0">
              <a:solidFill>
                <a:schemeClr val="tx1"/>
              </a:solidFill>
            </a:endParaRPr>
          </a:p>
          <a:p>
            <a:pPr lvl="0" algn="just">
              <a:buFont typeface="Wingdings" panose="05000000000000000000" pitchFamily="2" charset="2"/>
              <a:buChar char="q"/>
            </a:pPr>
            <a:r>
              <a:rPr lang="ka-GE" sz="1200" dirty="0">
                <a:solidFill>
                  <a:schemeClr val="tx1"/>
                </a:solidFill>
              </a:rPr>
              <a:t>შემოსავლების </a:t>
            </a:r>
            <a:r>
              <a:rPr lang="ka-GE" sz="1200" dirty="0" smtClean="0">
                <a:solidFill>
                  <a:schemeClr val="tx1"/>
                </a:solidFill>
              </a:rPr>
              <a:t>სამსახური გადასახადის </a:t>
            </a:r>
            <a:r>
              <a:rPr lang="ka-GE" sz="1200" dirty="0">
                <a:solidFill>
                  <a:schemeClr val="tx1"/>
                </a:solidFill>
              </a:rPr>
              <a:t>გადამხდელთა მომსახურებას ახორციელებს 16 სერვის-ცენტრის </a:t>
            </a:r>
            <a:r>
              <a:rPr lang="ka-GE" sz="1200" dirty="0" smtClean="0">
                <a:solidFill>
                  <a:schemeClr val="tx1"/>
                </a:solidFill>
              </a:rPr>
              <a:t>საშუალებით</a:t>
            </a:r>
            <a:r>
              <a:rPr lang="en-US" sz="1200" dirty="0" smtClean="0">
                <a:solidFill>
                  <a:schemeClr val="tx1"/>
                </a:solidFill>
              </a:rPr>
              <a:t> </a:t>
            </a:r>
            <a:r>
              <a:rPr lang="ka-GE" sz="1200" dirty="0" smtClean="0">
                <a:solidFill>
                  <a:schemeClr val="tx1"/>
                </a:solidFill>
              </a:rPr>
              <a:t>და 1 წლის განმავლობაში </a:t>
            </a:r>
            <a:r>
              <a:rPr lang="ka-GE" sz="1200" dirty="0">
                <a:solidFill>
                  <a:schemeClr val="tx1"/>
                </a:solidFill>
              </a:rPr>
              <a:t>მომსახურება გაეწია </a:t>
            </a:r>
            <a:r>
              <a:rPr lang="en-US" sz="1200" dirty="0">
                <a:solidFill>
                  <a:schemeClr val="tx1"/>
                </a:solidFill>
              </a:rPr>
              <a:t> </a:t>
            </a:r>
            <a:r>
              <a:rPr lang="en-US" sz="1200" b="1" dirty="0">
                <a:solidFill>
                  <a:srgbClr val="0070C0"/>
                </a:solidFill>
              </a:rPr>
              <a:t>429</a:t>
            </a:r>
            <a:r>
              <a:rPr lang="ka-GE" sz="1200" b="1" dirty="0">
                <a:solidFill>
                  <a:srgbClr val="0070C0"/>
                </a:solidFill>
              </a:rPr>
              <a:t> </a:t>
            </a:r>
            <a:r>
              <a:rPr lang="en-US" sz="1200" b="1" dirty="0">
                <a:solidFill>
                  <a:srgbClr val="0070C0"/>
                </a:solidFill>
              </a:rPr>
              <a:t>497</a:t>
            </a:r>
            <a:r>
              <a:rPr lang="ka-GE" sz="1200" b="1" dirty="0">
                <a:solidFill>
                  <a:srgbClr val="0070C0"/>
                </a:solidFill>
              </a:rPr>
              <a:t> გადამხდელს</a:t>
            </a:r>
          </a:p>
          <a:p>
            <a:pPr marL="0" lvl="0" indent="0" algn="just">
              <a:buNone/>
            </a:pPr>
            <a:endParaRPr lang="en-US" sz="500" dirty="0">
              <a:solidFill>
                <a:srgbClr val="FF0000"/>
              </a:solidFill>
            </a:endParaRPr>
          </a:p>
          <a:p>
            <a:pPr lvl="0" algn="just">
              <a:buFont typeface="Wingdings" panose="05000000000000000000" pitchFamily="2" charset="2"/>
              <a:buChar char="q"/>
            </a:pPr>
            <a:r>
              <a:rPr lang="ka-GE" sz="1200" dirty="0">
                <a:solidFill>
                  <a:schemeClr val="tx1"/>
                </a:solidFill>
              </a:rPr>
              <a:t>განხილულ იქნა </a:t>
            </a:r>
            <a:r>
              <a:rPr lang="ka-GE" sz="1200" b="1" dirty="0">
                <a:solidFill>
                  <a:srgbClr val="0070C0"/>
                </a:solidFill>
              </a:rPr>
              <a:t>5646 გადამხდელის წერილი </a:t>
            </a:r>
            <a:r>
              <a:rPr lang="ka-GE" sz="1200" dirty="0">
                <a:solidFill>
                  <a:schemeClr val="tx1"/>
                </a:solidFill>
              </a:rPr>
              <a:t>საკანონმდებლო საკითხებზე განმარტების გაცემის შესახებ, ხოლო </a:t>
            </a:r>
            <a:r>
              <a:rPr lang="ka-GE" sz="1200" b="1" dirty="0">
                <a:solidFill>
                  <a:srgbClr val="0070C0"/>
                </a:solidFill>
              </a:rPr>
              <a:t>48 </a:t>
            </a:r>
            <a:r>
              <a:rPr lang="ka-GE" sz="1200" b="1" dirty="0" smtClean="0">
                <a:solidFill>
                  <a:srgbClr val="0070C0"/>
                </a:solidFill>
              </a:rPr>
              <a:t>491 </a:t>
            </a:r>
            <a:r>
              <a:rPr lang="ka-GE" sz="1200" b="1" dirty="0">
                <a:solidFill>
                  <a:srgbClr val="0070C0"/>
                </a:solidFill>
              </a:rPr>
              <a:t>ელექტრონული წერილი</a:t>
            </a:r>
          </a:p>
          <a:p>
            <a:pPr marL="0" lvl="0" indent="0" algn="just">
              <a:buNone/>
            </a:pPr>
            <a:endParaRPr lang="en-US" sz="500" dirty="0">
              <a:solidFill>
                <a:schemeClr val="tx1"/>
              </a:solidFill>
            </a:endParaRPr>
          </a:p>
          <a:p>
            <a:pPr algn="just">
              <a:buFont typeface="Wingdings" panose="05000000000000000000" pitchFamily="2" charset="2"/>
              <a:buChar char="q"/>
            </a:pPr>
            <a:r>
              <a:rPr lang="ka-GE" sz="1200" dirty="0">
                <a:solidFill>
                  <a:schemeClr val="tx1"/>
                </a:solidFill>
              </a:rPr>
              <a:t>მომსახურების დეპარტამენტის მიერ რეგისტრაციის და სალარო აპარატის გარეშე ფუნქციონირების გამო შედგენილი იქნა 24 199 გაფრთხილების აქტი</a:t>
            </a:r>
          </a:p>
          <a:p>
            <a:pPr marL="0" lvl="0" indent="0" algn="just">
              <a:buNone/>
            </a:pPr>
            <a:endParaRPr lang="en-US" sz="500" dirty="0">
              <a:solidFill>
                <a:schemeClr val="tx1"/>
              </a:solidFill>
            </a:endParaRPr>
          </a:p>
          <a:p>
            <a:pPr algn="just">
              <a:buFont typeface="Wingdings" panose="05000000000000000000" pitchFamily="2" charset="2"/>
              <a:buChar char="q"/>
            </a:pPr>
            <a:r>
              <a:rPr lang="ka-GE" sz="1200" dirty="0" smtClean="0">
                <a:solidFill>
                  <a:schemeClr val="tx1"/>
                </a:solidFill>
              </a:rPr>
              <a:t>მიმდინარეობს </a:t>
            </a:r>
            <a:r>
              <a:rPr lang="ka-GE" sz="1200" dirty="0">
                <a:solidFill>
                  <a:schemeClr val="tx1"/>
                </a:solidFill>
              </a:rPr>
              <a:t>ინტენსიური მუშაობა </a:t>
            </a:r>
            <a:r>
              <a:rPr lang="ka-GE" sz="1200" dirty="0" smtClean="0">
                <a:solidFill>
                  <a:schemeClr val="tx1"/>
                </a:solidFill>
              </a:rPr>
              <a:t>საბაჟო-გამშვებ </a:t>
            </a:r>
            <a:r>
              <a:rPr lang="ka-GE" sz="1200" dirty="0">
                <a:solidFill>
                  <a:schemeClr val="tx1"/>
                </a:solidFill>
              </a:rPr>
              <a:t>პუნქტებზე პროცედურების</a:t>
            </a:r>
            <a:r>
              <a:rPr lang="ka-GE" sz="1200" dirty="0">
                <a:solidFill>
                  <a:srgbClr val="0070C0"/>
                </a:solidFill>
              </a:rPr>
              <a:t> </a:t>
            </a:r>
            <a:r>
              <a:rPr lang="ka-GE" sz="1200" dirty="0" smtClean="0">
                <a:solidFill>
                  <a:srgbClr val="0070C0"/>
                </a:solidFill>
              </a:rPr>
              <a:t>„</a:t>
            </a:r>
            <a:r>
              <a:rPr lang="ka-GE" sz="1200" b="1" dirty="0" smtClean="0">
                <a:solidFill>
                  <a:srgbClr val="0070C0"/>
                </a:solidFill>
              </a:rPr>
              <a:t>ერთი ფანჯრის“ პრინციპით</a:t>
            </a:r>
          </a:p>
          <a:p>
            <a:pPr marL="0" indent="0" algn="just">
              <a:buNone/>
            </a:pPr>
            <a:r>
              <a:rPr lang="ka-GE" sz="1200" b="1" dirty="0" smtClean="0">
                <a:solidFill>
                  <a:srgbClr val="0070C0"/>
                </a:solidFill>
              </a:rPr>
              <a:t>                    </a:t>
            </a:r>
            <a:r>
              <a:rPr lang="ka-GE" sz="1200" dirty="0" smtClean="0">
                <a:solidFill>
                  <a:srgbClr val="0070C0"/>
                </a:solidFill>
              </a:rPr>
              <a:t>         </a:t>
            </a:r>
            <a:r>
              <a:rPr lang="ka-GE" sz="1200" dirty="0" smtClean="0">
                <a:solidFill>
                  <a:schemeClr val="tx1"/>
                </a:solidFill>
              </a:rPr>
              <a:t>განხორციელებაზე</a:t>
            </a:r>
            <a:endParaRPr lang="en-US" sz="1200" dirty="0">
              <a:solidFill>
                <a:schemeClr val="tx1"/>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6" name="Title 1"/>
          <p:cNvSpPr>
            <a:spLocks noGrp="1"/>
          </p:cNvSpPr>
          <p:nvPr>
            <p:ph type="title"/>
          </p:nvPr>
        </p:nvSpPr>
        <p:spPr>
          <a:xfrm>
            <a:off x="685824" y="151621"/>
            <a:ext cx="8134648" cy="715962"/>
          </a:xfrm>
        </p:spPr>
        <p:txBody>
          <a:bodyPr>
            <a:normAutofit/>
          </a:bodyPr>
          <a:lstStyle/>
          <a:p>
            <a:pPr lvl="0" algn="ctr"/>
            <a:r>
              <a:rPr lang="ka-GE" sz="1800" b="1" dirty="0" smtClean="0">
                <a:solidFill>
                  <a:srgbClr val="0070C0"/>
                </a:solidFill>
              </a:rPr>
              <a:t>გადამხდელთა მომსახურება / სერვისების </a:t>
            </a:r>
            <a:r>
              <a:rPr lang="ka-GE" sz="1800" b="1" dirty="0">
                <a:solidFill>
                  <a:srgbClr val="0070C0"/>
                </a:solidFill>
              </a:rPr>
              <a:t>გამარტივება </a:t>
            </a:r>
            <a:endParaRPr lang="en-US" sz="18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pPr/>
              <a:t>33</a:t>
            </a:fld>
            <a:endParaRPr lang="en-US"/>
          </a:p>
        </p:txBody>
      </p:sp>
    </p:spTree>
    <p:extLst>
      <p:ext uri="{BB962C8B-B14F-4D97-AF65-F5344CB8AC3E}">
        <p14:creationId xmlns:p14="http://schemas.microsoft.com/office/powerpoint/2010/main" val="16350911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1" y="1148436"/>
            <a:ext cx="8568952" cy="5304899"/>
          </a:xfrm>
        </p:spPr>
        <p:txBody>
          <a:bodyPr>
            <a:noAutofit/>
          </a:bodyPr>
          <a:lstStyle/>
          <a:p>
            <a:pPr marL="0" indent="0" algn="ctr">
              <a:buNone/>
            </a:pPr>
            <a:r>
              <a:rPr lang="ka-GE" sz="1200" b="1" dirty="0">
                <a:solidFill>
                  <a:schemeClr val="tx1"/>
                </a:solidFill>
              </a:rPr>
              <a:t>თანამედროვე საბაჟო და საგადასახადო ინფრასტრუქტურის </a:t>
            </a:r>
            <a:r>
              <a:rPr lang="ka-GE" sz="1200" b="1" dirty="0" smtClean="0">
                <a:solidFill>
                  <a:schemeClr val="tx1"/>
                </a:solidFill>
              </a:rPr>
              <a:t>მოწყობა, </a:t>
            </a:r>
            <a:r>
              <a:rPr lang="ka-GE" sz="1200" b="1" dirty="0">
                <a:solidFill>
                  <a:schemeClr val="tx1"/>
                </a:solidFill>
              </a:rPr>
              <a:t>რომელიც  გადამხდელთა სწრაფი, ეფექტური და კვალიფიციური მომსახურების დონის </a:t>
            </a:r>
            <a:r>
              <a:rPr lang="ka-GE" sz="1200" b="1" dirty="0" smtClean="0">
                <a:solidFill>
                  <a:schemeClr val="tx1"/>
                </a:solidFill>
              </a:rPr>
              <a:t>ამაღლების უწყობს ხელს, ფინანსთა </a:t>
            </a:r>
            <a:r>
              <a:rPr lang="ka-GE" sz="1200" b="1" dirty="0">
                <a:solidFill>
                  <a:schemeClr val="tx1"/>
                </a:solidFill>
              </a:rPr>
              <a:t>სამინისტროს ერთ-ერთი პრიორიტეტული </a:t>
            </a:r>
            <a:r>
              <a:rPr lang="ka-GE" sz="1200" b="1" dirty="0" smtClean="0">
                <a:solidFill>
                  <a:schemeClr val="tx1"/>
                </a:solidFill>
              </a:rPr>
              <a:t>მიმართულებაა </a:t>
            </a:r>
          </a:p>
          <a:p>
            <a:pPr marL="0" indent="0" algn="ctr">
              <a:buNone/>
            </a:pPr>
            <a:endParaRPr lang="ka-GE" sz="1200" b="1" dirty="0">
              <a:solidFill>
                <a:schemeClr val="tx2"/>
              </a:solidFill>
            </a:endParaRPr>
          </a:p>
          <a:p>
            <a:pPr algn="just">
              <a:buFont typeface="Wingdings" panose="05000000000000000000" pitchFamily="2" charset="2"/>
              <a:buChar char="q"/>
            </a:pPr>
            <a:r>
              <a:rPr lang="ka-GE" sz="1200" dirty="0">
                <a:solidFill>
                  <a:schemeClr val="tx1"/>
                </a:solidFill>
              </a:rPr>
              <a:t>გაიხსნა გაფორმების ეკონომიკური ზონა „თბილისი 2</a:t>
            </a:r>
            <a:r>
              <a:rPr lang="ka-GE" sz="1200" dirty="0" smtClean="0">
                <a:solidFill>
                  <a:schemeClr val="tx1"/>
                </a:solidFill>
              </a:rPr>
              <a:t>“</a:t>
            </a:r>
            <a:endParaRPr lang="ka-GE" sz="1200" dirty="0">
              <a:solidFill>
                <a:schemeClr val="tx1"/>
              </a:solidFill>
            </a:endParaRPr>
          </a:p>
          <a:p>
            <a:pPr algn="just">
              <a:buFont typeface="Wingdings" panose="05000000000000000000" pitchFamily="2" charset="2"/>
              <a:buChar char="q"/>
            </a:pPr>
            <a:r>
              <a:rPr lang="ka-GE" sz="1200" dirty="0">
                <a:solidFill>
                  <a:schemeClr val="tx1"/>
                </a:solidFill>
              </a:rPr>
              <a:t>დასრულდა საბაჟო გამშვები პუნქტი „ყაზბეგი“-ს </a:t>
            </a:r>
            <a:r>
              <a:rPr lang="ka-GE" sz="1200" dirty="0" smtClean="0">
                <a:solidFill>
                  <a:schemeClr val="tx1"/>
                </a:solidFill>
              </a:rPr>
              <a:t>და სატვირთო </a:t>
            </a:r>
            <a:r>
              <a:rPr lang="ka-GE" sz="1200" dirty="0">
                <a:solidFill>
                  <a:schemeClr val="tx1"/>
                </a:solidFill>
              </a:rPr>
              <a:t>ავტომობილების დასათვალიერებელი რამპის </a:t>
            </a:r>
            <a:r>
              <a:rPr lang="ka-GE" sz="1200" dirty="0" smtClean="0">
                <a:solidFill>
                  <a:schemeClr val="tx1"/>
                </a:solidFill>
              </a:rPr>
              <a:t>მშენებლობა</a:t>
            </a:r>
            <a:endParaRPr lang="en-US" sz="1200" dirty="0">
              <a:solidFill>
                <a:schemeClr val="tx1"/>
              </a:solidFill>
            </a:endParaRPr>
          </a:p>
          <a:p>
            <a:pPr lvl="0" algn="just">
              <a:buFont typeface="Wingdings" panose="05000000000000000000" pitchFamily="2" charset="2"/>
              <a:buChar char="q"/>
            </a:pPr>
            <a:r>
              <a:rPr lang="ka-GE" sz="1200" dirty="0">
                <a:solidFill>
                  <a:schemeClr val="tx1"/>
                </a:solidFill>
              </a:rPr>
              <a:t>დასრულების ეტაპზეა საბაჟო-გამშვები პუნქტის „კარწახი“ სარეკონსტრუქციო </a:t>
            </a:r>
            <a:r>
              <a:rPr lang="ka-GE" sz="1200" dirty="0" smtClean="0">
                <a:solidFill>
                  <a:schemeClr val="tx1"/>
                </a:solidFill>
              </a:rPr>
              <a:t>სამუშაოები</a:t>
            </a:r>
            <a:endParaRPr lang="ka-GE" sz="1200" dirty="0">
              <a:solidFill>
                <a:schemeClr val="tx1"/>
              </a:solidFill>
            </a:endParaRPr>
          </a:p>
          <a:p>
            <a:pPr lvl="0" algn="just">
              <a:buFont typeface="Wingdings" panose="05000000000000000000" pitchFamily="2" charset="2"/>
              <a:buChar char="q"/>
            </a:pPr>
            <a:r>
              <a:rPr lang="ka-GE" sz="1200" dirty="0">
                <a:solidFill>
                  <a:schemeClr val="tx1"/>
                </a:solidFill>
              </a:rPr>
              <a:t>მიმდინარეობს საბაჟო გამშვებ  პუნქტებზე „ნინოწმინდა“ და „ვალე“ სტაციონარული რენტგენოსკანერების სამონტაჟო </a:t>
            </a:r>
            <a:r>
              <a:rPr lang="ka-GE" sz="1200" dirty="0" smtClean="0">
                <a:solidFill>
                  <a:schemeClr val="tx1"/>
                </a:solidFill>
              </a:rPr>
              <a:t>სამუშაოები</a:t>
            </a:r>
            <a:endParaRPr lang="ka-GE" sz="1200" dirty="0">
              <a:solidFill>
                <a:schemeClr val="tx1"/>
              </a:solidFill>
            </a:endParaRPr>
          </a:p>
          <a:p>
            <a:pPr lvl="0" algn="just">
              <a:buFont typeface="Wingdings" panose="05000000000000000000" pitchFamily="2" charset="2"/>
              <a:buChar char="q"/>
            </a:pPr>
            <a:r>
              <a:rPr lang="ka-GE" sz="1200" dirty="0">
                <a:solidFill>
                  <a:schemeClr val="tx1"/>
                </a:solidFill>
              </a:rPr>
              <a:t>დასრულდა ძაღლების ვოლიერების მშენებლობა შემდეგ ობიექტებზე: საბაჟო-გამშვები პუნქტი „სადახლო“, საბაჟო-გამშვები პუნქტი „წითელი ხიდი“, სსიპ შემოსავლების სამსახურის საწყობის ტერიტორია, გეზ </a:t>
            </a:r>
            <a:r>
              <a:rPr lang="ka-GE" sz="1200" dirty="0" smtClean="0">
                <a:solidFill>
                  <a:schemeClr val="tx1"/>
                </a:solidFill>
              </a:rPr>
              <a:t>„ბათუმი“</a:t>
            </a:r>
            <a:endParaRPr lang="en-US" sz="1200" dirty="0">
              <a:solidFill>
                <a:schemeClr val="tx1"/>
              </a:solidFill>
            </a:endParaRPr>
          </a:p>
          <a:p>
            <a:pPr lvl="0" algn="just">
              <a:buFont typeface="Wingdings" panose="05000000000000000000" pitchFamily="2" charset="2"/>
              <a:buChar char="q"/>
            </a:pPr>
            <a:r>
              <a:rPr lang="ka-GE" sz="1200" dirty="0">
                <a:solidFill>
                  <a:schemeClr val="tx1"/>
                </a:solidFill>
              </a:rPr>
              <a:t>კინოლოგიის კუთხით დასრულდა შემდეგი ობიექტების მშენებლობა: ორხევის ტერიტორიაზე ვოლიერები, კლინიკა, სავარჯიშო ეზო და ოთახები, „</a:t>
            </a:r>
            <a:r>
              <a:rPr lang="ka-GE" sz="1200" dirty="0" smtClean="0">
                <a:solidFill>
                  <a:schemeClr val="tx1"/>
                </a:solidFill>
              </a:rPr>
              <a:t>სადახლოს“ </a:t>
            </a:r>
            <a:r>
              <a:rPr lang="ka-GE" sz="1200" dirty="0">
                <a:solidFill>
                  <a:schemeClr val="tx1"/>
                </a:solidFill>
              </a:rPr>
              <a:t>და „წითელი </a:t>
            </a:r>
            <a:r>
              <a:rPr lang="ka-GE" sz="1200" dirty="0" smtClean="0">
                <a:solidFill>
                  <a:schemeClr val="tx1"/>
                </a:solidFill>
              </a:rPr>
              <a:t>ხიდის“ </a:t>
            </a:r>
            <a:r>
              <a:rPr lang="ka-GE" sz="1200" dirty="0">
                <a:solidFill>
                  <a:schemeClr val="tx1"/>
                </a:solidFill>
              </a:rPr>
              <a:t>საბაჟო-გამშვებ პუნქტებზე ვოლიერები, </a:t>
            </a:r>
            <a:r>
              <a:rPr lang="ka-GE" sz="1200" dirty="0" smtClean="0">
                <a:solidFill>
                  <a:schemeClr val="tx1"/>
                </a:solidFill>
              </a:rPr>
              <a:t>გეზ „ბათუმის</a:t>
            </a:r>
            <a:r>
              <a:rPr lang="ka-GE" sz="1200" dirty="0">
                <a:solidFill>
                  <a:schemeClr val="tx1"/>
                </a:solidFill>
              </a:rPr>
              <a:t>“ ტერიტორიაზე ვოლიერები და სავარჯიშო </a:t>
            </a:r>
            <a:r>
              <a:rPr lang="ka-GE" sz="1200" dirty="0" smtClean="0">
                <a:solidFill>
                  <a:schemeClr val="tx1"/>
                </a:solidFill>
              </a:rPr>
              <a:t>ინფრასტრუქტურა</a:t>
            </a:r>
            <a:endParaRPr lang="en-US" sz="1200" dirty="0">
              <a:solidFill>
                <a:schemeClr val="tx1"/>
              </a:solidFill>
            </a:endParaRPr>
          </a:p>
          <a:p>
            <a:pPr algn="just"/>
            <a:endParaRPr lang="en-US" sz="1200" dirty="0">
              <a:solidFill>
                <a:schemeClr val="tx1"/>
              </a:solidFill>
            </a:endParaRPr>
          </a:p>
          <a:p>
            <a:pPr marL="0" lvl="0" indent="0" algn="just">
              <a:buNone/>
            </a:pPr>
            <a:r>
              <a:rPr lang="ka-GE" sz="1200" b="1" dirty="0" smtClean="0">
                <a:solidFill>
                  <a:schemeClr val="tx1"/>
                </a:solidFill>
              </a:rPr>
              <a:t>დაწყებულია </a:t>
            </a:r>
          </a:p>
          <a:p>
            <a:pPr algn="just">
              <a:buFont typeface="Wingdings" panose="05000000000000000000" pitchFamily="2" charset="2"/>
              <a:buChar char="q"/>
            </a:pPr>
            <a:r>
              <a:rPr lang="ka-GE" sz="1200" dirty="0" smtClean="0">
                <a:solidFill>
                  <a:schemeClr val="tx1"/>
                </a:solidFill>
              </a:rPr>
              <a:t>საბაჟო-გამშვები </a:t>
            </a:r>
            <a:r>
              <a:rPr lang="ka-GE" sz="1200" dirty="0">
                <a:solidFill>
                  <a:schemeClr val="tx1"/>
                </a:solidFill>
              </a:rPr>
              <a:t>პუნქტის „ნინოწმინდა“ </a:t>
            </a:r>
            <a:r>
              <a:rPr lang="ka-GE" sz="1200" dirty="0" smtClean="0">
                <a:solidFill>
                  <a:schemeClr val="tx1"/>
                </a:solidFill>
              </a:rPr>
              <a:t>მშენებლობა</a:t>
            </a:r>
            <a:endParaRPr lang="en-US" sz="1200" dirty="0">
              <a:solidFill>
                <a:schemeClr val="tx1"/>
              </a:solidFill>
            </a:endParaRPr>
          </a:p>
          <a:p>
            <a:pPr algn="just">
              <a:buFont typeface="Wingdings" panose="05000000000000000000" pitchFamily="2" charset="2"/>
              <a:buChar char="q"/>
            </a:pPr>
            <a:r>
              <a:rPr lang="ka-GE" sz="1200" dirty="0">
                <a:solidFill>
                  <a:schemeClr val="tx1"/>
                </a:solidFill>
              </a:rPr>
              <a:t>საბაჟო-გამშვები პუნქტის „ლაგოდეხი“ </a:t>
            </a:r>
            <a:r>
              <a:rPr lang="ka-GE" sz="1200" dirty="0" err="1" smtClean="0">
                <a:solidFill>
                  <a:schemeClr val="tx1"/>
                </a:solidFill>
              </a:rPr>
              <a:t>რეკონსტრუქია</a:t>
            </a:r>
            <a:endParaRPr lang="en-US" sz="1200" dirty="0">
              <a:solidFill>
                <a:schemeClr val="tx1"/>
              </a:solidFill>
            </a:endParaRPr>
          </a:p>
          <a:p>
            <a:pPr algn="just">
              <a:buFont typeface="Wingdings" panose="05000000000000000000" pitchFamily="2" charset="2"/>
              <a:buChar char="q"/>
            </a:pPr>
            <a:r>
              <a:rPr lang="ka-GE" sz="1200" dirty="0">
                <a:solidFill>
                  <a:schemeClr val="tx1"/>
                </a:solidFill>
              </a:rPr>
              <a:t>საბაჟო-გამშვებ პუნქტების:  „ლაგოდეხი“ და  „სადახლო“ ტერიტორიებზე  სტაციონარული </a:t>
            </a:r>
            <a:r>
              <a:rPr lang="ka-GE" sz="1200" dirty="0" err="1">
                <a:solidFill>
                  <a:schemeClr val="tx1"/>
                </a:solidFill>
              </a:rPr>
              <a:t>რენტგენოსკანერების</a:t>
            </a:r>
            <a:r>
              <a:rPr lang="ka-GE" sz="1200" dirty="0">
                <a:solidFill>
                  <a:schemeClr val="tx1"/>
                </a:solidFill>
              </a:rPr>
              <a:t> </a:t>
            </a:r>
            <a:r>
              <a:rPr lang="ka-GE" sz="1200" dirty="0" smtClean="0">
                <a:solidFill>
                  <a:schemeClr val="tx1"/>
                </a:solidFill>
              </a:rPr>
              <a:t>მონტაჟი</a:t>
            </a:r>
            <a:endParaRPr lang="en-US" sz="1200" dirty="0">
              <a:solidFill>
                <a:schemeClr val="tx1"/>
              </a:solidFill>
            </a:endParaRPr>
          </a:p>
          <a:p>
            <a:pPr algn="just">
              <a:buFont typeface="Wingdings" panose="05000000000000000000" pitchFamily="2" charset="2"/>
              <a:buChar char="q"/>
            </a:pPr>
            <a:r>
              <a:rPr lang="ka-GE" sz="1200" dirty="0">
                <a:solidFill>
                  <a:schemeClr val="tx1"/>
                </a:solidFill>
              </a:rPr>
              <a:t>გეზ „ფოთი“ სტაციონარული </a:t>
            </a:r>
            <a:r>
              <a:rPr lang="ka-GE" sz="1200" dirty="0" err="1">
                <a:solidFill>
                  <a:schemeClr val="tx1"/>
                </a:solidFill>
              </a:rPr>
              <a:t>რენტგენოსკანერის</a:t>
            </a:r>
            <a:r>
              <a:rPr lang="ka-GE" sz="1200" dirty="0">
                <a:solidFill>
                  <a:schemeClr val="tx1"/>
                </a:solidFill>
              </a:rPr>
              <a:t> </a:t>
            </a:r>
            <a:r>
              <a:rPr lang="ka-GE" sz="1200" dirty="0" smtClean="0">
                <a:solidFill>
                  <a:schemeClr val="tx1"/>
                </a:solidFill>
              </a:rPr>
              <a:t>მონტაჟი</a:t>
            </a:r>
            <a:endParaRPr lang="en-US" sz="1200" dirty="0">
              <a:solidFill>
                <a:schemeClr val="tx1"/>
              </a:solidFill>
            </a:endParaRPr>
          </a:p>
          <a:p>
            <a:pPr algn="just">
              <a:buFont typeface="Wingdings" panose="05000000000000000000" pitchFamily="2" charset="2"/>
              <a:buChar char="q"/>
            </a:pPr>
            <a:r>
              <a:rPr lang="ka-GE" sz="1200" dirty="0">
                <a:solidFill>
                  <a:schemeClr val="tx1"/>
                </a:solidFill>
              </a:rPr>
              <a:t>სსიპ შემოსავლების სამსახურის საწყობის </a:t>
            </a:r>
            <a:r>
              <a:rPr lang="ka-GE" sz="1200" dirty="0" smtClean="0">
                <a:solidFill>
                  <a:schemeClr val="tx1"/>
                </a:solidFill>
              </a:rPr>
              <a:t>მშენებლობა</a:t>
            </a:r>
            <a:endParaRPr lang="en-US" sz="1200" dirty="0">
              <a:solidFill>
                <a:schemeClr val="tx1"/>
              </a:solidFill>
            </a:endParaRPr>
          </a:p>
          <a:p>
            <a:pPr algn="just">
              <a:buFont typeface="Wingdings" panose="05000000000000000000" pitchFamily="2" charset="2"/>
              <a:buChar char="q"/>
            </a:pPr>
            <a:r>
              <a:rPr lang="ka-GE" sz="1200" dirty="0">
                <a:solidFill>
                  <a:schemeClr val="tx1"/>
                </a:solidFill>
              </a:rPr>
              <a:t>ძაღლების ვოლიერების </a:t>
            </a:r>
            <a:r>
              <a:rPr lang="ka-GE" sz="1200" dirty="0" smtClean="0">
                <a:solidFill>
                  <a:schemeClr val="tx1"/>
                </a:solidFill>
              </a:rPr>
              <a:t>მშენებლობა </a:t>
            </a:r>
            <a:r>
              <a:rPr lang="ka-GE" sz="1200" dirty="0">
                <a:solidFill>
                  <a:schemeClr val="tx1"/>
                </a:solidFill>
              </a:rPr>
              <a:t>საბაჟო-გამშვებ პუნქტებზე: „ლაგოდეხი“, </a:t>
            </a:r>
            <a:r>
              <a:rPr lang="ka-GE" sz="1200" dirty="0" smtClean="0">
                <a:solidFill>
                  <a:schemeClr val="tx1"/>
                </a:solidFill>
              </a:rPr>
              <a:t>“</a:t>
            </a:r>
            <a:r>
              <a:rPr lang="ka-GE" sz="1200" dirty="0">
                <a:solidFill>
                  <a:schemeClr val="tx1"/>
                </a:solidFill>
              </a:rPr>
              <a:t>ვალე”, “ნინოწმინდა”, “კარწახი”,  „ყაზბეგი“, დროებითი </a:t>
            </a:r>
            <a:r>
              <a:rPr lang="ka-GE" sz="1200" dirty="0" smtClean="0">
                <a:solidFill>
                  <a:schemeClr val="tx1"/>
                </a:solidFill>
              </a:rPr>
              <a:t>ვოლიერების მოწყობა სგპ </a:t>
            </a:r>
            <a:r>
              <a:rPr lang="ka-GE" sz="1200" dirty="0">
                <a:solidFill>
                  <a:schemeClr val="tx1"/>
                </a:solidFill>
              </a:rPr>
              <a:t>“სარფში</a:t>
            </a:r>
            <a:r>
              <a:rPr lang="ka-GE" sz="1200" dirty="0" smtClean="0">
                <a:solidFill>
                  <a:schemeClr val="tx1"/>
                </a:solidFill>
              </a:rPr>
              <a:t>” </a:t>
            </a:r>
            <a:endParaRPr lang="en-US" sz="1200" dirty="0">
              <a:solidFill>
                <a:schemeClr val="tx1"/>
              </a:solidFill>
            </a:endParaRPr>
          </a:p>
          <a:p>
            <a:pPr algn="just"/>
            <a:endParaRPr lang="en-US" sz="1200" dirty="0">
              <a:solidFill>
                <a:schemeClr val="tx2"/>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6" name="Title 1"/>
          <p:cNvSpPr>
            <a:spLocks noGrp="1"/>
          </p:cNvSpPr>
          <p:nvPr>
            <p:ph type="title"/>
          </p:nvPr>
        </p:nvSpPr>
        <p:spPr>
          <a:xfrm>
            <a:off x="657339" y="64055"/>
            <a:ext cx="7696200" cy="944562"/>
          </a:xfrm>
        </p:spPr>
        <p:txBody>
          <a:bodyPr>
            <a:normAutofit/>
          </a:bodyPr>
          <a:lstStyle/>
          <a:p>
            <a:pPr lvl="0" algn="ctr"/>
            <a:r>
              <a:rPr lang="ka-GE" sz="1800" b="1" dirty="0" smtClean="0">
                <a:solidFill>
                  <a:srgbClr val="0070C0"/>
                </a:solidFill>
              </a:rPr>
              <a:t>განხორციელებული </a:t>
            </a:r>
            <a:r>
              <a:rPr lang="ka-GE" sz="1800" b="1" dirty="0">
                <a:solidFill>
                  <a:srgbClr val="0070C0"/>
                </a:solidFill>
              </a:rPr>
              <a:t>და მიმდინარე </a:t>
            </a:r>
            <a:r>
              <a:rPr lang="ka-GE" sz="1800" b="1" dirty="0" smtClean="0">
                <a:solidFill>
                  <a:srgbClr val="0070C0"/>
                </a:solidFill>
              </a:rPr>
              <a:t>ინფრასტრუქტურული </a:t>
            </a:r>
            <a:r>
              <a:rPr lang="ka-GE" sz="1800" b="1" dirty="0">
                <a:solidFill>
                  <a:srgbClr val="0070C0"/>
                </a:solidFill>
              </a:rPr>
              <a:t>პროექტები </a:t>
            </a:r>
            <a:endParaRPr lang="en-US" sz="18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34</a:t>
            </a:fld>
            <a:endParaRPr lang="en-US"/>
          </a:p>
        </p:txBody>
      </p:sp>
    </p:spTree>
    <p:extLst>
      <p:ext uri="{BB962C8B-B14F-4D97-AF65-F5344CB8AC3E}">
        <p14:creationId xmlns:p14="http://schemas.microsoft.com/office/powerpoint/2010/main" val="37115409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772501384"/>
              </p:ext>
            </p:extLst>
          </p:nvPr>
        </p:nvGraphicFramePr>
        <p:xfrm>
          <a:off x="401576" y="1484784"/>
          <a:ext cx="8285224" cy="472755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D:\khatuna.ivanishvili\Desktop\LOGO\finansta saministros logo bol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7" name="TextBox 6"/>
          <p:cNvSpPr txBox="1"/>
          <p:nvPr/>
        </p:nvSpPr>
        <p:spPr>
          <a:xfrm>
            <a:off x="179512" y="213170"/>
            <a:ext cx="7897688" cy="553998"/>
          </a:xfrm>
          <a:prstGeom prst="rect">
            <a:avLst/>
          </a:prstGeom>
          <a:noFill/>
        </p:spPr>
        <p:txBody>
          <a:bodyPr wrap="square" rtlCol="0">
            <a:spAutoFit/>
          </a:bodyPr>
          <a:lstStyle/>
          <a:p>
            <a:pPr algn="ctr">
              <a:defRPr sz="1800" b="1" i="0" u="none" strike="noStrike" kern="1200" baseline="0">
                <a:solidFill>
                  <a:prstClr val="black"/>
                </a:solidFill>
                <a:latin typeface="+mn-lt"/>
                <a:ea typeface="+mn-ea"/>
                <a:cs typeface="+mn-cs"/>
              </a:defRPr>
            </a:pPr>
            <a:r>
              <a:rPr lang="ka-GE" b="1" dirty="0" smtClean="0">
                <a:solidFill>
                  <a:srgbClr val="0070C0"/>
                </a:solidFill>
                <a:latin typeface="+mj-lt"/>
              </a:rPr>
              <a:t>შემოსავლების სამსახურის მიერ საბაჟოზე გამოვლენილი სამართალდარღვევები</a:t>
            </a:r>
            <a:r>
              <a:rPr lang="en-US" b="1" dirty="0" smtClean="0">
                <a:solidFill>
                  <a:srgbClr val="0070C0"/>
                </a:solidFill>
                <a:latin typeface="+mj-lt"/>
              </a:rPr>
              <a:t> </a:t>
            </a:r>
          </a:p>
          <a:p>
            <a:pPr algn="ctr">
              <a:defRPr sz="1800" b="1" i="0" u="none" strike="noStrike" kern="1200" baseline="0">
                <a:solidFill>
                  <a:prstClr val="black"/>
                </a:solidFill>
                <a:latin typeface="+mn-lt"/>
                <a:ea typeface="+mn-ea"/>
                <a:cs typeface="+mn-cs"/>
              </a:defRPr>
            </a:pPr>
            <a:r>
              <a:rPr lang="en-US" sz="1200" b="1" i="1" dirty="0" smtClean="0">
                <a:solidFill>
                  <a:srgbClr val="0070C0"/>
                </a:solidFill>
                <a:latin typeface="+mj-lt"/>
              </a:rPr>
              <a:t>(2014 </a:t>
            </a:r>
            <a:r>
              <a:rPr lang="ka-GE" sz="1200" b="1" i="1" dirty="0" smtClean="0">
                <a:solidFill>
                  <a:srgbClr val="0070C0"/>
                </a:solidFill>
                <a:latin typeface="+mj-lt"/>
              </a:rPr>
              <a:t>წლის </a:t>
            </a:r>
            <a:r>
              <a:rPr lang="en-US" sz="1200" b="1" i="1" dirty="0" smtClean="0">
                <a:solidFill>
                  <a:srgbClr val="0070C0"/>
                </a:solidFill>
                <a:latin typeface="+mj-lt"/>
              </a:rPr>
              <a:t>25 </a:t>
            </a:r>
            <a:r>
              <a:rPr lang="ka-GE" sz="1200" b="1" i="1" dirty="0" smtClean="0">
                <a:solidFill>
                  <a:srgbClr val="0070C0"/>
                </a:solidFill>
                <a:latin typeface="+mj-lt"/>
              </a:rPr>
              <a:t>ნოემბრის მდგომარეობით</a:t>
            </a:r>
            <a:r>
              <a:rPr lang="en-US" sz="1200" b="1" i="1" dirty="0" smtClean="0">
                <a:solidFill>
                  <a:srgbClr val="0070C0"/>
                </a:solidFill>
                <a:latin typeface="+mj-lt"/>
              </a:rPr>
              <a:t>)</a:t>
            </a:r>
            <a:endParaRPr lang="ka-GE" sz="1200" i="1" dirty="0">
              <a:solidFill>
                <a:srgbClr val="0070C0"/>
              </a:solidFill>
              <a:latin typeface="+mj-lt"/>
            </a:endParaRPr>
          </a:p>
        </p:txBody>
      </p:sp>
      <p:sp>
        <p:nvSpPr>
          <p:cNvPr id="3" name="Slide Number Placeholder 2"/>
          <p:cNvSpPr>
            <a:spLocks noGrp="1"/>
          </p:cNvSpPr>
          <p:nvPr>
            <p:ph type="sldNum" sz="quarter" idx="12"/>
          </p:nvPr>
        </p:nvSpPr>
        <p:spPr/>
        <p:txBody>
          <a:bodyPr/>
          <a:lstStyle/>
          <a:p>
            <a:fld id="{D5BBAC6D-A7C0-4A5D-BB19-79226C33A798}" type="slidenum">
              <a:rPr lang="en-US" smtClean="0"/>
              <a:t>35</a:t>
            </a:fld>
            <a:endParaRPr lang="en-US"/>
          </a:p>
        </p:txBody>
      </p:sp>
    </p:spTree>
    <p:extLst>
      <p:ext uri="{BB962C8B-B14F-4D97-AF65-F5344CB8AC3E}">
        <p14:creationId xmlns:p14="http://schemas.microsoft.com/office/powerpoint/2010/main" val="16225994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041520069"/>
              </p:ext>
            </p:extLst>
          </p:nvPr>
        </p:nvGraphicFramePr>
        <p:xfrm>
          <a:off x="632101" y="1748790"/>
          <a:ext cx="7886903" cy="4773651"/>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D:\khatuna.ivanishvili\Desktop\LOGO\finansta saministros logo bol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5" name="Title 1"/>
          <p:cNvSpPr>
            <a:spLocks noGrp="1"/>
          </p:cNvSpPr>
          <p:nvPr>
            <p:ph type="title"/>
          </p:nvPr>
        </p:nvSpPr>
        <p:spPr>
          <a:xfrm>
            <a:off x="107504" y="101362"/>
            <a:ext cx="7992888" cy="944562"/>
          </a:xfrm>
        </p:spPr>
        <p:txBody>
          <a:bodyPr vert="horz" lIns="91440" tIns="45720" rIns="91440" bIns="45720" rtlCol="0" anchor="ctr">
            <a:noAutofit/>
          </a:bodyPr>
          <a:lstStyle/>
          <a:p>
            <a:pPr algn="ctr"/>
            <a:r>
              <a:rPr lang="ka-GE" sz="1800" dirty="0" smtClean="0">
                <a:solidFill>
                  <a:srgbClr val="0070C0"/>
                </a:solidFill>
              </a:rPr>
              <a:t>შემოსავლების </a:t>
            </a:r>
            <a:r>
              <a:rPr lang="ka-GE" sz="1800" dirty="0">
                <a:solidFill>
                  <a:srgbClr val="0070C0"/>
                </a:solidFill>
              </a:rPr>
              <a:t>სამსახურის მიერ </a:t>
            </a:r>
            <a:r>
              <a:rPr lang="ka-GE" sz="1800" dirty="0" smtClean="0">
                <a:solidFill>
                  <a:srgbClr val="0070C0"/>
                </a:solidFill>
              </a:rPr>
              <a:t>საბაჟოზე </a:t>
            </a:r>
            <a:r>
              <a:rPr lang="ka-GE" sz="1800" dirty="0">
                <a:solidFill>
                  <a:srgbClr val="0070C0"/>
                </a:solidFill>
              </a:rPr>
              <a:t>გამოვლენილი სამართალდარღვევები </a:t>
            </a:r>
            <a:r>
              <a:rPr lang="en-US" sz="1800" dirty="0" smtClean="0">
                <a:solidFill>
                  <a:srgbClr val="0070C0"/>
                </a:solidFill>
              </a:rPr>
              <a:t/>
            </a:r>
            <a:br>
              <a:rPr lang="en-US" sz="1800" dirty="0" smtClean="0">
                <a:solidFill>
                  <a:srgbClr val="0070C0"/>
                </a:solidFill>
              </a:rPr>
            </a:br>
            <a:r>
              <a:rPr lang="en-US" sz="1200" i="1" dirty="0" smtClean="0">
                <a:solidFill>
                  <a:srgbClr val="0070C0"/>
                </a:solidFill>
              </a:rPr>
              <a:t>(</a:t>
            </a:r>
            <a:r>
              <a:rPr lang="en-US" sz="1200" i="1" dirty="0">
                <a:solidFill>
                  <a:srgbClr val="0070C0"/>
                </a:solidFill>
              </a:rPr>
              <a:t>2014 </a:t>
            </a:r>
            <a:r>
              <a:rPr lang="ka-GE" sz="1200" i="1" dirty="0">
                <a:solidFill>
                  <a:srgbClr val="0070C0"/>
                </a:solidFill>
              </a:rPr>
              <a:t>წლის </a:t>
            </a:r>
            <a:r>
              <a:rPr lang="en-US" sz="1200" i="1" dirty="0">
                <a:solidFill>
                  <a:srgbClr val="0070C0"/>
                </a:solidFill>
              </a:rPr>
              <a:t>25 </a:t>
            </a:r>
            <a:r>
              <a:rPr lang="ka-GE" sz="1200" i="1" dirty="0">
                <a:solidFill>
                  <a:srgbClr val="0070C0"/>
                </a:solidFill>
              </a:rPr>
              <a:t>ნოემბრის </a:t>
            </a:r>
            <a:r>
              <a:rPr lang="ka-GE" sz="1200" i="1" dirty="0" smtClean="0">
                <a:solidFill>
                  <a:srgbClr val="0070C0"/>
                </a:solidFill>
              </a:rPr>
              <a:t>მდგომარეობით)</a:t>
            </a:r>
            <a:endParaRPr lang="en-US" sz="1200" i="1" dirty="0">
              <a:solidFill>
                <a:srgbClr val="0070C0"/>
              </a:solidFill>
            </a:endParaRPr>
          </a:p>
        </p:txBody>
      </p:sp>
      <p:sp>
        <p:nvSpPr>
          <p:cNvPr id="3" name="Slide Number Placeholder 2"/>
          <p:cNvSpPr>
            <a:spLocks noGrp="1"/>
          </p:cNvSpPr>
          <p:nvPr>
            <p:ph type="sldNum" sz="quarter" idx="12"/>
          </p:nvPr>
        </p:nvSpPr>
        <p:spPr/>
        <p:txBody>
          <a:bodyPr/>
          <a:lstStyle/>
          <a:p>
            <a:fld id="{D5BBAC6D-A7C0-4A5D-BB19-79226C33A798}" type="slidenum">
              <a:rPr lang="en-US" smtClean="0"/>
              <a:t>36</a:t>
            </a:fld>
            <a:endParaRPr lang="en-US"/>
          </a:p>
        </p:txBody>
      </p:sp>
    </p:spTree>
    <p:extLst>
      <p:ext uri="{BB962C8B-B14F-4D97-AF65-F5344CB8AC3E}">
        <p14:creationId xmlns:p14="http://schemas.microsoft.com/office/powerpoint/2010/main" val="41506091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5" name="Title 1"/>
          <p:cNvSpPr>
            <a:spLocks noGrp="1"/>
          </p:cNvSpPr>
          <p:nvPr>
            <p:ph type="title"/>
          </p:nvPr>
        </p:nvSpPr>
        <p:spPr>
          <a:xfrm>
            <a:off x="107504" y="101362"/>
            <a:ext cx="7992888" cy="944562"/>
          </a:xfrm>
        </p:spPr>
        <p:txBody>
          <a:bodyPr vert="horz" lIns="91440" tIns="45720" rIns="91440" bIns="45720" rtlCol="0" anchor="ctr">
            <a:noAutofit/>
          </a:bodyPr>
          <a:lstStyle/>
          <a:p>
            <a:pPr algn="ctr"/>
            <a:r>
              <a:rPr lang="ka-GE" sz="1800" dirty="0" smtClean="0">
                <a:solidFill>
                  <a:srgbClr val="0070C0"/>
                </a:solidFill>
              </a:rPr>
              <a:t>შემოსავლების სამსახურის მიერ  ინტელექტუალურ საკუთრებასთან </a:t>
            </a:r>
            <a:r>
              <a:rPr lang="ka-GE" sz="1800" dirty="0">
                <a:solidFill>
                  <a:srgbClr val="0070C0"/>
                </a:solidFill>
              </a:rPr>
              <a:t>დაკავშირებული სასაზღვრო </a:t>
            </a:r>
            <a:r>
              <a:rPr lang="ka-GE" sz="1800" dirty="0" smtClean="0">
                <a:solidFill>
                  <a:srgbClr val="0070C0"/>
                </a:solidFill>
              </a:rPr>
              <a:t>ღონისძიებების გატარების შესახებ </a:t>
            </a:r>
            <a:r>
              <a:rPr lang="en-US" sz="1800" dirty="0" smtClean="0">
                <a:solidFill>
                  <a:srgbClr val="0070C0"/>
                </a:solidFill>
              </a:rPr>
              <a:t/>
            </a:r>
            <a:br>
              <a:rPr lang="en-US" sz="1800" dirty="0" smtClean="0">
                <a:solidFill>
                  <a:srgbClr val="0070C0"/>
                </a:solidFill>
              </a:rPr>
            </a:br>
            <a:r>
              <a:rPr lang="ka-GE" sz="1800" dirty="0" smtClean="0">
                <a:solidFill>
                  <a:srgbClr val="0070C0"/>
                </a:solidFill>
              </a:rPr>
              <a:t>სტატისტიკური მონაცემები</a:t>
            </a:r>
            <a:endParaRPr lang="en-US" sz="1800" dirty="0">
              <a:solidFill>
                <a:srgbClr val="0070C0"/>
              </a:solidFill>
            </a:endParaRPr>
          </a:p>
        </p:txBody>
      </p:sp>
      <p:sp>
        <p:nvSpPr>
          <p:cNvPr id="3" name="Slide Number Placeholder 2"/>
          <p:cNvSpPr>
            <a:spLocks noGrp="1"/>
          </p:cNvSpPr>
          <p:nvPr>
            <p:ph type="sldNum" sz="quarter" idx="12"/>
          </p:nvPr>
        </p:nvSpPr>
        <p:spPr/>
        <p:txBody>
          <a:bodyPr/>
          <a:lstStyle/>
          <a:p>
            <a:fld id="{D5BBAC6D-A7C0-4A5D-BB19-79226C33A798}" type="slidenum">
              <a:rPr lang="en-US" smtClean="0"/>
              <a:t>37</a:t>
            </a:fld>
            <a:endParaRPr lang="en-US"/>
          </a:p>
        </p:txBody>
      </p:sp>
      <p:sp>
        <p:nvSpPr>
          <p:cNvPr id="6" name="Content Placeholder 5"/>
          <p:cNvSpPr>
            <a:spLocks noGrp="1"/>
          </p:cNvSpPr>
          <p:nvPr>
            <p:ph idx="1"/>
          </p:nvPr>
        </p:nvSpPr>
        <p:spPr>
          <a:xfrm>
            <a:off x="395536" y="1340768"/>
            <a:ext cx="8424936" cy="4824536"/>
          </a:xfrm>
        </p:spPr>
        <p:txBody>
          <a:bodyPr>
            <a:normAutofit/>
          </a:bodyPr>
          <a:lstStyle/>
          <a:p>
            <a:pPr algn="just">
              <a:buFont typeface="Wingdings" panose="05000000000000000000" pitchFamily="2" charset="2"/>
              <a:buChar char="q"/>
            </a:pPr>
            <a:endParaRPr lang="en-US" sz="1400" b="1" dirty="0" smtClean="0">
              <a:solidFill>
                <a:schemeClr val="tx1"/>
              </a:solidFill>
            </a:endParaRPr>
          </a:p>
          <a:p>
            <a:pPr algn="just">
              <a:buFont typeface="Wingdings" panose="05000000000000000000" pitchFamily="2" charset="2"/>
              <a:buChar char="q"/>
            </a:pPr>
            <a:endParaRPr lang="en-US" sz="1400" b="1" dirty="0">
              <a:solidFill>
                <a:schemeClr val="tx1"/>
              </a:solidFill>
            </a:endParaRPr>
          </a:p>
          <a:p>
            <a:pPr algn="just">
              <a:buFont typeface="Wingdings" panose="05000000000000000000" pitchFamily="2" charset="2"/>
              <a:buChar char="q"/>
            </a:pPr>
            <a:r>
              <a:rPr lang="en-US" sz="1400" b="1" dirty="0" smtClean="0">
                <a:solidFill>
                  <a:schemeClr val="tx1"/>
                </a:solidFill>
              </a:rPr>
              <a:t>201</a:t>
            </a:r>
            <a:r>
              <a:rPr lang="ka-GE" sz="1400" b="1" dirty="0">
                <a:solidFill>
                  <a:schemeClr val="tx1"/>
                </a:solidFill>
              </a:rPr>
              <a:t>2 </a:t>
            </a:r>
            <a:r>
              <a:rPr lang="en-US" sz="1400" b="1" dirty="0">
                <a:solidFill>
                  <a:schemeClr val="tx1"/>
                </a:solidFill>
              </a:rPr>
              <a:t>წლის </a:t>
            </a:r>
            <a:r>
              <a:rPr lang="en-US" sz="1400" b="1" dirty="0" err="1">
                <a:solidFill>
                  <a:schemeClr val="tx1"/>
                </a:solidFill>
              </a:rPr>
              <a:t>განმავლობაში</a:t>
            </a:r>
            <a:r>
              <a:rPr lang="en-US" sz="1400" b="1" dirty="0">
                <a:solidFill>
                  <a:schemeClr val="tx1"/>
                </a:solidFill>
              </a:rPr>
              <a:t> </a:t>
            </a:r>
            <a:r>
              <a:rPr lang="en-US" sz="1400" b="1" dirty="0" err="1" smtClean="0">
                <a:solidFill>
                  <a:schemeClr val="tx1"/>
                </a:solidFill>
              </a:rPr>
              <a:t>საქონლის</a:t>
            </a:r>
            <a:r>
              <a:rPr lang="en-US" sz="1400" b="1" dirty="0" smtClean="0">
                <a:solidFill>
                  <a:schemeClr val="tx1"/>
                </a:solidFill>
              </a:rPr>
              <a:t> </a:t>
            </a:r>
            <a:r>
              <a:rPr lang="en-US" sz="1400" b="1" dirty="0">
                <a:solidFill>
                  <a:schemeClr val="tx1"/>
                </a:solidFill>
              </a:rPr>
              <a:t>შეჩერების  შესახე</a:t>
            </a:r>
            <a:r>
              <a:rPr lang="ka-GE" sz="1400" b="1" dirty="0">
                <a:solidFill>
                  <a:schemeClr val="tx1"/>
                </a:solidFill>
              </a:rPr>
              <a:t>ბ გ</a:t>
            </a:r>
            <a:r>
              <a:rPr lang="en-US" sz="1400" b="1" dirty="0">
                <a:solidFill>
                  <a:schemeClr val="tx1"/>
                </a:solidFill>
              </a:rPr>
              <a:t>ამოიცა</a:t>
            </a:r>
            <a:r>
              <a:rPr lang="ka-GE" sz="1400" b="1" dirty="0">
                <a:solidFill>
                  <a:schemeClr val="tx1"/>
                </a:solidFill>
              </a:rPr>
              <a:t> 16 </a:t>
            </a:r>
            <a:r>
              <a:rPr lang="en-US" sz="1400" b="1" dirty="0" err="1" smtClean="0">
                <a:solidFill>
                  <a:schemeClr val="tx1"/>
                </a:solidFill>
              </a:rPr>
              <a:t>ბრძანება</a:t>
            </a:r>
            <a:endParaRPr lang="ka-GE" sz="1400" b="1" dirty="0" smtClean="0">
              <a:solidFill>
                <a:schemeClr val="tx1"/>
              </a:solidFill>
            </a:endParaRPr>
          </a:p>
          <a:p>
            <a:pPr marL="1085850" lvl="2" indent="-285750" algn="just">
              <a:buFont typeface="Wingdings" panose="05000000000000000000" pitchFamily="2" charset="2"/>
              <a:buChar char="ü"/>
            </a:pPr>
            <a:r>
              <a:rPr lang="ka-GE" sz="1400" b="1" dirty="0" smtClean="0">
                <a:solidFill>
                  <a:schemeClr val="tx1"/>
                </a:solidFill>
              </a:rPr>
              <a:t>13 </a:t>
            </a:r>
            <a:r>
              <a:rPr lang="ka-GE" sz="1400" b="1" dirty="0">
                <a:solidFill>
                  <a:schemeClr val="tx1"/>
                </a:solidFill>
              </a:rPr>
              <a:t>შემთხვევაში საქონელი განადგურდა, 3 შემთხვევაში არ აღმოჩნდა </a:t>
            </a:r>
            <a:r>
              <a:rPr lang="ka-GE" sz="1400" b="1" dirty="0" smtClean="0">
                <a:solidFill>
                  <a:schemeClr val="tx1"/>
                </a:solidFill>
              </a:rPr>
              <a:t>კონტრაფაქცია</a:t>
            </a:r>
            <a:endParaRPr lang="en-US" sz="1400" b="1" dirty="0" smtClean="0">
              <a:solidFill>
                <a:schemeClr val="tx1"/>
              </a:solidFill>
            </a:endParaRPr>
          </a:p>
          <a:p>
            <a:pPr marL="1085850" lvl="2" indent="-285750" algn="just">
              <a:buFont typeface="Wingdings" panose="05000000000000000000" pitchFamily="2" charset="2"/>
              <a:buChar char="ü"/>
            </a:pPr>
            <a:endParaRPr lang="ka-GE" sz="1400" b="1" dirty="0" smtClean="0">
              <a:solidFill>
                <a:schemeClr val="tx1"/>
              </a:solidFill>
            </a:endParaRPr>
          </a:p>
          <a:p>
            <a:pPr marL="0" indent="0" algn="just">
              <a:buNone/>
            </a:pPr>
            <a:endParaRPr lang="en-US" sz="1400" b="1" dirty="0" smtClean="0">
              <a:solidFill>
                <a:schemeClr val="tx1"/>
              </a:solidFill>
            </a:endParaRPr>
          </a:p>
          <a:p>
            <a:pPr algn="just">
              <a:buFont typeface="Wingdings" panose="05000000000000000000" pitchFamily="2" charset="2"/>
              <a:buChar char="q"/>
            </a:pPr>
            <a:r>
              <a:rPr lang="en-US" sz="1400" b="1" dirty="0" smtClean="0">
                <a:solidFill>
                  <a:schemeClr val="tx1"/>
                </a:solidFill>
              </a:rPr>
              <a:t>2013 </a:t>
            </a:r>
            <a:r>
              <a:rPr lang="en-US" sz="1400" b="1" dirty="0">
                <a:solidFill>
                  <a:schemeClr val="tx1"/>
                </a:solidFill>
              </a:rPr>
              <a:t>წლის </a:t>
            </a:r>
            <a:r>
              <a:rPr lang="en-US" sz="1400" b="1" dirty="0" err="1">
                <a:solidFill>
                  <a:schemeClr val="tx1"/>
                </a:solidFill>
              </a:rPr>
              <a:t>განმავლობაში</a:t>
            </a:r>
            <a:r>
              <a:rPr lang="en-US" sz="1400" b="1" dirty="0">
                <a:solidFill>
                  <a:schemeClr val="tx1"/>
                </a:solidFill>
              </a:rPr>
              <a:t> </a:t>
            </a:r>
            <a:r>
              <a:rPr lang="en-US" sz="1400" b="1" dirty="0" err="1" smtClean="0">
                <a:solidFill>
                  <a:schemeClr val="tx1"/>
                </a:solidFill>
              </a:rPr>
              <a:t>საქონლის</a:t>
            </a:r>
            <a:r>
              <a:rPr lang="en-US" sz="1400" b="1" dirty="0" smtClean="0">
                <a:solidFill>
                  <a:schemeClr val="tx1"/>
                </a:solidFill>
              </a:rPr>
              <a:t> </a:t>
            </a:r>
            <a:r>
              <a:rPr lang="en-US" sz="1400" b="1" dirty="0">
                <a:solidFill>
                  <a:schemeClr val="tx1"/>
                </a:solidFill>
              </a:rPr>
              <a:t>შეჩერების  შესახე</a:t>
            </a:r>
            <a:r>
              <a:rPr lang="ka-GE" sz="1400" b="1" dirty="0">
                <a:solidFill>
                  <a:schemeClr val="tx1"/>
                </a:solidFill>
              </a:rPr>
              <a:t>ბ გ</a:t>
            </a:r>
            <a:r>
              <a:rPr lang="en-US" sz="1400" b="1" dirty="0">
                <a:solidFill>
                  <a:schemeClr val="tx1"/>
                </a:solidFill>
              </a:rPr>
              <a:t>ამოიცა 50 </a:t>
            </a:r>
            <a:r>
              <a:rPr lang="en-US" sz="1400" b="1" dirty="0" err="1" smtClean="0">
                <a:solidFill>
                  <a:schemeClr val="tx1"/>
                </a:solidFill>
              </a:rPr>
              <a:t>ბრძანება</a:t>
            </a:r>
            <a:endParaRPr lang="ka-GE" sz="1400" b="1" dirty="0" smtClean="0">
              <a:solidFill>
                <a:schemeClr val="tx1"/>
              </a:solidFill>
            </a:endParaRPr>
          </a:p>
          <a:p>
            <a:pPr lvl="1" algn="just">
              <a:buFont typeface="Wingdings" panose="05000000000000000000" pitchFamily="2" charset="2"/>
              <a:buChar char="ü"/>
            </a:pPr>
            <a:r>
              <a:rPr lang="en-US" sz="1400" b="1" dirty="0" smtClean="0">
                <a:solidFill>
                  <a:schemeClr val="tx1"/>
                </a:solidFill>
              </a:rPr>
              <a:t>27 </a:t>
            </a:r>
            <a:r>
              <a:rPr lang="en-US" sz="1400" b="1" dirty="0">
                <a:solidFill>
                  <a:schemeClr val="tx1"/>
                </a:solidFill>
              </a:rPr>
              <a:t>შემთხვევაში უფლების მფლობელსა და საქონლის მფლობელს შორის შედგა შეთანხმება საქონლის </a:t>
            </a:r>
            <a:r>
              <a:rPr lang="en-US" sz="1400" b="1" dirty="0" err="1">
                <a:solidFill>
                  <a:schemeClr val="tx1"/>
                </a:solidFill>
              </a:rPr>
              <a:t>განადგურების</a:t>
            </a:r>
            <a:r>
              <a:rPr lang="en-US" sz="1400" b="1" dirty="0">
                <a:solidFill>
                  <a:schemeClr val="tx1"/>
                </a:solidFill>
              </a:rPr>
              <a:t> </a:t>
            </a:r>
            <a:r>
              <a:rPr lang="en-US" sz="1400" b="1" dirty="0" err="1" smtClean="0">
                <a:solidFill>
                  <a:schemeClr val="tx1"/>
                </a:solidFill>
              </a:rPr>
              <a:t>თაობაზე</a:t>
            </a:r>
            <a:endParaRPr lang="en-US" sz="1400" b="1" dirty="0" smtClean="0">
              <a:solidFill>
                <a:schemeClr val="tx1"/>
              </a:solidFill>
            </a:endParaRPr>
          </a:p>
          <a:p>
            <a:pPr lvl="1" algn="just">
              <a:buFont typeface="Wingdings" panose="05000000000000000000" pitchFamily="2" charset="2"/>
              <a:buChar char="ü"/>
            </a:pPr>
            <a:endParaRPr lang="en-US" sz="1400" b="1" dirty="0" smtClean="0">
              <a:solidFill>
                <a:schemeClr val="tx1"/>
              </a:solidFill>
            </a:endParaRPr>
          </a:p>
          <a:p>
            <a:pPr marL="0" indent="0" algn="just">
              <a:buNone/>
            </a:pPr>
            <a:endParaRPr lang="en-US" sz="1400" dirty="0">
              <a:solidFill>
                <a:schemeClr val="tx1"/>
              </a:solidFill>
            </a:endParaRPr>
          </a:p>
          <a:p>
            <a:pPr algn="just">
              <a:buFont typeface="Wingdings" panose="05000000000000000000" pitchFamily="2" charset="2"/>
              <a:buChar char="q"/>
            </a:pPr>
            <a:r>
              <a:rPr lang="en-US" sz="1400" b="1" dirty="0">
                <a:solidFill>
                  <a:schemeClr val="tx1"/>
                </a:solidFill>
              </a:rPr>
              <a:t>2014 </a:t>
            </a:r>
            <a:r>
              <a:rPr lang="en-US" sz="1400" b="1" dirty="0" err="1">
                <a:solidFill>
                  <a:schemeClr val="tx1"/>
                </a:solidFill>
              </a:rPr>
              <a:t>წლის</a:t>
            </a:r>
            <a:r>
              <a:rPr lang="en-US" sz="1400" b="1" dirty="0">
                <a:solidFill>
                  <a:schemeClr val="tx1"/>
                </a:solidFill>
              </a:rPr>
              <a:t> </a:t>
            </a:r>
            <a:r>
              <a:rPr lang="en-US" sz="1400" b="1" dirty="0" smtClean="0">
                <a:solidFill>
                  <a:schemeClr val="tx1"/>
                </a:solidFill>
              </a:rPr>
              <a:t>26 </a:t>
            </a:r>
            <a:r>
              <a:rPr lang="ka-GE" sz="1400" b="1" dirty="0" smtClean="0">
                <a:solidFill>
                  <a:schemeClr val="tx1"/>
                </a:solidFill>
              </a:rPr>
              <a:t>ნოემბრის მდგომარეობით </a:t>
            </a:r>
            <a:r>
              <a:rPr lang="en-US" sz="1400" b="1" dirty="0" err="1" smtClean="0">
                <a:solidFill>
                  <a:schemeClr val="tx1"/>
                </a:solidFill>
              </a:rPr>
              <a:t>საქონლის</a:t>
            </a:r>
            <a:r>
              <a:rPr lang="en-US" sz="1400" b="1" dirty="0" smtClean="0">
                <a:solidFill>
                  <a:schemeClr val="tx1"/>
                </a:solidFill>
              </a:rPr>
              <a:t> </a:t>
            </a:r>
            <a:r>
              <a:rPr lang="en-US" sz="1400" b="1" dirty="0">
                <a:solidFill>
                  <a:schemeClr val="tx1"/>
                </a:solidFill>
              </a:rPr>
              <a:t>შეჩერების  </a:t>
            </a:r>
            <a:r>
              <a:rPr lang="en-US" sz="1400" b="1" dirty="0" err="1">
                <a:solidFill>
                  <a:schemeClr val="tx1"/>
                </a:solidFill>
              </a:rPr>
              <a:t>შესახებ</a:t>
            </a:r>
            <a:r>
              <a:rPr lang="en-US" sz="1400" b="1" dirty="0">
                <a:solidFill>
                  <a:schemeClr val="tx1"/>
                </a:solidFill>
              </a:rPr>
              <a:t> </a:t>
            </a:r>
            <a:r>
              <a:rPr lang="ka-GE" sz="1400" b="1" dirty="0" smtClean="0">
                <a:solidFill>
                  <a:schemeClr val="tx1"/>
                </a:solidFill>
              </a:rPr>
              <a:t>გამოცემულია </a:t>
            </a:r>
            <a:r>
              <a:rPr lang="en-US" sz="1400" b="1" dirty="0" smtClean="0">
                <a:solidFill>
                  <a:schemeClr val="tx1"/>
                </a:solidFill>
              </a:rPr>
              <a:t>40 </a:t>
            </a:r>
            <a:r>
              <a:rPr lang="en-US" sz="1400" b="1" dirty="0" err="1" smtClean="0">
                <a:solidFill>
                  <a:schemeClr val="tx1"/>
                </a:solidFill>
              </a:rPr>
              <a:t>ბრძანება</a:t>
            </a:r>
            <a:endParaRPr lang="ka-GE" sz="1400" b="1" dirty="0" smtClean="0">
              <a:solidFill>
                <a:schemeClr val="tx1"/>
              </a:solidFill>
            </a:endParaRPr>
          </a:p>
          <a:p>
            <a:pPr lvl="1" algn="just">
              <a:buFont typeface="Wingdings" panose="05000000000000000000" pitchFamily="2" charset="2"/>
              <a:buChar char="ü"/>
            </a:pPr>
            <a:r>
              <a:rPr lang="en-US" sz="1400" b="1" dirty="0" smtClean="0">
                <a:solidFill>
                  <a:schemeClr val="tx1"/>
                </a:solidFill>
              </a:rPr>
              <a:t>18 </a:t>
            </a:r>
            <a:r>
              <a:rPr lang="en-US" sz="1400" b="1" dirty="0">
                <a:solidFill>
                  <a:schemeClr val="tx1"/>
                </a:solidFill>
              </a:rPr>
              <a:t>შემთხვევაში უფლების მფლობელსა და საქონლის მფლობელს შორის შედგა შეთანხმება საქონლის </a:t>
            </a:r>
            <a:r>
              <a:rPr lang="en-US" sz="1400" b="1" dirty="0" err="1">
                <a:solidFill>
                  <a:schemeClr val="tx1"/>
                </a:solidFill>
              </a:rPr>
              <a:t>განადგურების</a:t>
            </a:r>
            <a:r>
              <a:rPr lang="en-US" sz="1400" b="1" dirty="0">
                <a:solidFill>
                  <a:schemeClr val="tx1"/>
                </a:solidFill>
              </a:rPr>
              <a:t> </a:t>
            </a:r>
            <a:r>
              <a:rPr lang="en-US" sz="1400" b="1" dirty="0" err="1" smtClean="0">
                <a:solidFill>
                  <a:schemeClr val="tx1"/>
                </a:solidFill>
              </a:rPr>
              <a:t>თაობაზე</a:t>
            </a:r>
            <a:endParaRPr lang="en-US" sz="1400" dirty="0">
              <a:solidFill>
                <a:schemeClr val="tx1"/>
              </a:solidFill>
            </a:endParaRPr>
          </a:p>
          <a:p>
            <a:pPr>
              <a:buFont typeface="Wingdings" panose="05000000000000000000" pitchFamily="2" charset="2"/>
              <a:buChar char="q"/>
            </a:pPr>
            <a:endParaRPr lang="en-US" sz="1400" dirty="0"/>
          </a:p>
          <a:p>
            <a:endParaRPr lang="en-US" sz="1400" dirty="0"/>
          </a:p>
        </p:txBody>
      </p:sp>
    </p:spTree>
    <p:extLst>
      <p:ext uri="{BB962C8B-B14F-4D97-AF65-F5344CB8AC3E}">
        <p14:creationId xmlns:p14="http://schemas.microsoft.com/office/powerpoint/2010/main" val="36272778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196752"/>
            <a:ext cx="8424936" cy="5184576"/>
          </a:xfrm>
        </p:spPr>
        <p:txBody>
          <a:bodyPr>
            <a:noAutofit/>
          </a:bodyPr>
          <a:lstStyle/>
          <a:p>
            <a:pPr lvl="0" algn="just">
              <a:buFont typeface="Wingdings" panose="05000000000000000000" pitchFamily="2" charset="2"/>
              <a:buChar char="q"/>
            </a:pPr>
            <a:r>
              <a:rPr lang="ka-GE" sz="1200" dirty="0" smtClean="0">
                <a:solidFill>
                  <a:schemeClr val="tx1"/>
                </a:solidFill>
              </a:rPr>
              <a:t>საკარანტინო </a:t>
            </a:r>
            <a:r>
              <a:rPr lang="ka-GE" sz="1200" dirty="0">
                <a:solidFill>
                  <a:schemeClr val="tx1"/>
                </a:solidFill>
              </a:rPr>
              <a:t>მავნე ორგანიზმების აღმოჩენის გამო სომხეთიდან იმპორტირებული კარტოფილის </a:t>
            </a:r>
            <a:r>
              <a:rPr lang="en-US" sz="1200" b="1" dirty="0">
                <a:solidFill>
                  <a:srgbClr val="0070C0"/>
                </a:solidFill>
              </a:rPr>
              <a:t>96</a:t>
            </a:r>
            <a:r>
              <a:rPr lang="ka-GE" sz="1200" dirty="0">
                <a:solidFill>
                  <a:srgbClr val="0070C0"/>
                </a:solidFill>
              </a:rPr>
              <a:t> </a:t>
            </a:r>
            <a:r>
              <a:rPr lang="ka-GE" sz="1200" dirty="0">
                <a:solidFill>
                  <a:schemeClr val="tx1"/>
                </a:solidFill>
              </a:rPr>
              <a:t>სასაქონლო პარტია </a:t>
            </a:r>
            <a:r>
              <a:rPr lang="ka-GE" sz="1200" b="1" dirty="0">
                <a:solidFill>
                  <a:srgbClr val="0070C0"/>
                </a:solidFill>
              </a:rPr>
              <a:t>(</a:t>
            </a:r>
            <a:r>
              <a:rPr lang="en-US" sz="1200" b="1" dirty="0">
                <a:solidFill>
                  <a:srgbClr val="0070C0"/>
                </a:solidFill>
              </a:rPr>
              <a:t>2760,323</a:t>
            </a:r>
            <a:r>
              <a:rPr lang="ka-GE" sz="1200" b="1" dirty="0">
                <a:solidFill>
                  <a:srgbClr val="0070C0"/>
                </a:solidFill>
              </a:rPr>
              <a:t> ტონა</a:t>
            </a:r>
            <a:r>
              <a:rPr lang="en-US" sz="1200" b="1" dirty="0">
                <a:solidFill>
                  <a:srgbClr val="0070C0"/>
                </a:solidFill>
              </a:rPr>
              <a:t>)</a:t>
            </a:r>
            <a:r>
              <a:rPr lang="ka-GE" sz="1200" b="1" dirty="0">
                <a:solidFill>
                  <a:srgbClr val="0070C0"/>
                </a:solidFill>
              </a:rPr>
              <a:t> </a:t>
            </a:r>
            <a:r>
              <a:rPr lang="ka-GE" sz="1200" dirty="0">
                <a:solidFill>
                  <a:schemeClr val="tx1"/>
                </a:solidFill>
              </a:rPr>
              <a:t>დაექვემდებარა უკან დაბრუნებას, ხოლო </a:t>
            </a:r>
            <a:r>
              <a:rPr lang="ka-GE" sz="1200" b="1" dirty="0">
                <a:solidFill>
                  <a:schemeClr val="tx1"/>
                </a:solidFill>
              </a:rPr>
              <a:t>1</a:t>
            </a:r>
            <a:r>
              <a:rPr lang="ka-GE" sz="1200" dirty="0">
                <a:solidFill>
                  <a:schemeClr val="tx1"/>
                </a:solidFill>
              </a:rPr>
              <a:t> სასაქონლო პარტია </a:t>
            </a:r>
            <a:r>
              <a:rPr lang="ka-GE" sz="1200" b="1" dirty="0">
                <a:solidFill>
                  <a:srgbClr val="0070C0"/>
                </a:solidFill>
              </a:rPr>
              <a:t>(25 ტონა)</a:t>
            </a:r>
            <a:r>
              <a:rPr lang="ka-GE" sz="1200" dirty="0">
                <a:solidFill>
                  <a:schemeClr val="tx1"/>
                </a:solidFill>
              </a:rPr>
              <a:t>  - განადგურდა;</a:t>
            </a:r>
            <a:r>
              <a:rPr lang="en-US" sz="1200" dirty="0">
                <a:solidFill>
                  <a:schemeClr val="tx1"/>
                </a:solidFill>
              </a:rPr>
              <a:t> </a:t>
            </a:r>
            <a:r>
              <a:rPr lang="ka-GE" sz="1200" dirty="0">
                <a:solidFill>
                  <a:schemeClr val="tx1"/>
                </a:solidFill>
              </a:rPr>
              <a:t>თურქეთიდან იმპორტირებული  დაფქული თხილის   1 სასაქონლო პარტია </a:t>
            </a:r>
            <a:r>
              <a:rPr lang="ka-GE" sz="1200" b="1" dirty="0">
                <a:solidFill>
                  <a:srgbClr val="0070C0"/>
                </a:solidFill>
              </a:rPr>
              <a:t>(20000კგ) </a:t>
            </a:r>
            <a:r>
              <a:rPr lang="ka-GE" sz="1200" dirty="0">
                <a:solidFill>
                  <a:schemeClr val="tx1"/>
                </a:solidFill>
              </a:rPr>
              <a:t>აფლატოქსინების მაღალი შემცველობის გამო </a:t>
            </a:r>
            <a:r>
              <a:rPr lang="ka-GE" sz="1200" dirty="0" err="1">
                <a:solidFill>
                  <a:schemeClr val="tx1"/>
                </a:solidFill>
              </a:rPr>
              <a:t>გაბრუნებულია</a:t>
            </a:r>
            <a:r>
              <a:rPr lang="ka-GE" sz="1200" dirty="0">
                <a:solidFill>
                  <a:schemeClr val="tx1"/>
                </a:solidFill>
              </a:rPr>
              <a:t> </a:t>
            </a:r>
            <a:r>
              <a:rPr lang="ka-GE" sz="1200" dirty="0" smtClean="0">
                <a:solidFill>
                  <a:schemeClr val="tx1"/>
                </a:solidFill>
              </a:rPr>
              <a:t>უკან</a:t>
            </a:r>
            <a:endParaRPr lang="ka-GE" sz="1200" dirty="0">
              <a:solidFill>
                <a:schemeClr val="tx1"/>
              </a:solidFill>
            </a:endParaRPr>
          </a:p>
          <a:p>
            <a:pPr marL="284163" lvl="0" indent="-284163" algn="just">
              <a:buNone/>
            </a:pPr>
            <a:endParaRPr lang="en-US" sz="300" dirty="0">
              <a:solidFill>
                <a:schemeClr val="tx1"/>
              </a:solidFill>
            </a:endParaRPr>
          </a:p>
          <a:p>
            <a:pPr lvl="0" algn="just">
              <a:buFont typeface="Wingdings" panose="05000000000000000000" pitchFamily="2" charset="2"/>
              <a:buChar char="q"/>
            </a:pPr>
            <a:r>
              <a:rPr lang="ka-GE" sz="1200" dirty="0" smtClean="0">
                <a:solidFill>
                  <a:schemeClr val="tx1"/>
                </a:solidFill>
              </a:rPr>
              <a:t>სხვადასხვა </a:t>
            </a:r>
            <a:r>
              <a:rPr lang="ka-GE" sz="1200" dirty="0">
                <a:solidFill>
                  <a:schemeClr val="tx1"/>
                </a:solidFill>
              </a:rPr>
              <a:t>სახის მცენარეული წარმოშობის პროდუქტების </a:t>
            </a:r>
            <a:r>
              <a:rPr lang="en-US" sz="1200" b="1" dirty="0">
                <a:solidFill>
                  <a:srgbClr val="0070C0"/>
                </a:solidFill>
              </a:rPr>
              <a:t>63</a:t>
            </a:r>
            <a:r>
              <a:rPr lang="ka-GE" sz="1200" b="1" dirty="0">
                <a:solidFill>
                  <a:srgbClr val="0070C0"/>
                </a:solidFill>
              </a:rPr>
              <a:t> </a:t>
            </a:r>
            <a:r>
              <a:rPr lang="ka-GE" sz="1200" dirty="0">
                <a:solidFill>
                  <a:schemeClr val="tx1"/>
                </a:solidFill>
              </a:rPr>
              <a:t>სასაქონლო პარტია დაექვემდებარა ფუმიგაციას, განადგურებას ან უკან </a:t>
            </a:r>
            <a:r>
              <a:rPr lang="ka-GE" sz="1200" dirty="0" smtClean="0">
                <a:solidFill>
                  <a:schemeClr val="tx1"/>
                </a:solidFill>
              </a:rPr>
              <a:t>გაბრუნებას</a:t>
            </a:r>
            <a:endParaRPr lang="ka-GE" sz="1200" dirty="0">
              <a:solidFill>
                <a:schemeClr val="tx1"/>
              </a:solidFill>
            </a:endParaRPr>
          </a:p>
          <a:p>
            <a:pPr marL="284163" lvl="0" indent="-284163" algn="just">
              <a:buNone/>
            </a:pPr>
            <a:endParaRPr lang="en-US" sz="500" dirty="0">
              <a:solidFill>
                <a:schemeClr val="tx1"/>
              </a:solidFill>
            </a:endParaRPr>
          </a:p>
          <a:p>
            <a:pPr lvl="0" algn="just">
              <a:buFont typeface="Wingdings" panose="05000000000000000000" pitchFamily="2" charset="2"/>
              <a:buChar char="q"/>
            </a:pPr>
            <a:r>
              <a:rPr lang="ka-GE" sz="1200" dirty="0" smtClean="0">
                <a:solidFill>
                  <a:schemeClr val="tx1"/>
                </a:solidFill>
              </a:rPr>
              <a:t>გაყინული </a:t>
            </a:r>
            <a:r>
              <a:rPr lang="ka-GE" sz="1200" dirty="0">
                <a:solidFill>
                  <a:schemeClr val="tx1"/>
                </a:solidFill>
              </a:rPr>
              <a:t>კამეჩის ხორცის </a:t>
            </a:r>
            <a:r>
              <a:rPr lang="ka-GE" sz="1200" b="1" dirty="0">
                <a:solidFill>
                  <a:schemeClr val="tx1"/>
                </a:solidFill>
              </a:rPr>
              <a:t>4</a:t>
            </a:r>
            <a:r>
              <a:rPr lang="ka-GE" sz="1200" dirty="0">
                <a:solidFill>
                  <a:schemeClr val="tx1"/>
                </a:solidFill>
              </a:rPr>
              <a:t> სასაქონლო პარტია </a:t>
            </a:r>
            <a:r>
              <a:rPr lang="ka-GE" sz="1200" b="1" dirty="0">
                <a:solidFill>
                  <a:srgbClr val="0070C0"/>
                </a:solidFill>
              </a:rPr>
              <a:t>(სულ 112 ტონა) </a:t>
            </a:r>
            <a:r>
              <a:rPr lang="ka-GE" sz="1200" dirty="0">
                <a:solidFill>
                  <a:schemeClr val="tx1"/>
                </a:solidFill>
              </a:rPr>
              <a:t>მიკრობიოლოგიური დაბინძურების აღმოჩენის გამო </a:t>
            </a:r>
            <a:r>
              <a:rPr lang="ka-GE" sz="1200" b="1" dirty="0">
                <a:solidFill>
                  <a:srgbClr val="0070C0"/>
                </a:solidFill>
              </a:rPr>
              <a:t>(სულ 112 ტონა)</a:t>
            </a:r>
            <a:r>
              <a:rPr lang="ka-GE" sz="1200" dirty="0">
                <a:solidFill>
                  <a:schemeClr val="tx1"/>
                </a:solidFill>
              </a:rPr>
              <a:t> დაექვემდებარა უკან დაბრუნებას, ხოლო </a:t>
            </a:r>
            <a:r>
              <a:rPr lang="ka-GE" sz="1200" b="1" dirty="0">
                <a:solidFill>
                  <a:schemeClr val="tx1"/>
                </a:solidFill>
              </a:rPr>
              <a:t>8</a:t>
            </a:r>
            <a:r>
              <a:rPr lang="ka-GE" sz="1200" dirty="0">
                <a:solidFill>
                  <a:schemeClr val="tx1"/>
                </a:solidFill>
              </a:rPr>
              <a:t> სასაქონლო პარტია  </a:t>
            </a:r>
            <a:r>
              <a:rPr lang="ka-GE" sz="1200" b="1" dirty="0">
                <a:solidFill>
                  <a:srgbClr val="0070C0"/>
                </a:solidFill>
              </a:rPr>
              <a:t>(224 ტონა) </a:t>
            </a:r>
            <a:r>
              <a:rPr lang="ka-GE" sz="1200" dirty="0">
                <a:solidFill>
                  <a:schemeClr val="tx1"/>
                </a:solidFill>
              </a:rPr>
              <a:t>- გადამუშავდა;</a:t>
            </a:r>
            <a:r>
              <a:rPr lang="en-US" sz="1200" dirty="0">
                <a:solidFill>
                  <a:schemeClr val="tx1"/>
                </a:solidFill>
              </a:rPr>
              <a:t> </a:t>
            </a:r>
            <a:r>
              <a:rPr lang="ka-GE" sz="1200" dirty="0">
                <a:solidFill>
                  <a:schemeClr val="tx1"/>
                </a:solidFill>
              </a:rPr>
              <a:t>ვეტერინარული სასაზღვრო კონტროლის განხორციელებისას ლაბორატორიული კვლევის საფუძველზე დ</a:t>
            </a:r>
            <a:r>
              <a:rPr lang="en-US" sz="1200" dirty="0" err="1">
                <a:solidFill>
                  <a:schemeClr val="tx1"/>
                </a:solidFill>
              </a:rPr>
              <a:t>აბრუნებულია</a:t>
            </a:r>
            <a:r>
              <a:rPr lang="en-US" sz="1200" dirty="0">
                <a:solidFill>
                  <a:schemeClr val="tx1"/>
                </a:solidFill>
              </a:rPr>
              <a:t> </a:t>
            </a:r>
            <a:r>
              <a:rPr lang="en-US" sz="1200" dirty="0" err="1">
                <a:solidFill>
                  <a:schemeClr val="tx1"/>
                </a:solidFill>
              </a:rPr>
              <a:t>უკ</a:t>
            </a:r>
            <a:r>
              <a:rPr lang="ka-GE" sz="1200" dirty="0">
                <a:solidFill>
                  <a:schemeClr val="tx1"/>
                </a:solidFill>
              </a:rPr>
              <a:t>ან კანად</a:t>
            </a:r>
            <a:r>
              <a:rPr lang="en-US" sz="1200" dirty="0" err="1">
                <a:solidFill>
                  <a:schemeClr val="tx1"/>
                </a:solidFill>
              </a:rPr>
              <a:t>იდან</a:t>
            </a:r>
            <a:r>
              <a:rPr lang="en-US" sz="1200" dirty="0">
                <a:solidFill>
                  <a:schemeClr val="tx1"/>
                </a:solidFill>
              </a:rPr>
              <a:t> </a:t>
            </a:r>
            <a:r>
              <a:rPr lang="en-US" sz="1200" dirty="0" err="1">
                <a:solidFill>
                  <a:schemeClr val="tx1"/>
                </a:solidFill>
              </a:rPr>
              <a:t>იმპორტირებული</a:t>
            </a:r>
            <a:r>
              <a:rPr lang="en-US" sz="1200" dirty="0">
                <a:solidFill>
                  <a:schemeClr val="tx1"/>
                </a:solidFill>
              </a:rPr>
              <a:t> </a:t>
            </a:r>
            <a:r>
              <a:rPr lang="en-US" sz="1200" dirty="0" err="1">
                <a:solidFill>
                  <a:schemeClr val="tx1"/>
                </a:solidFill>
              </a:rPr>
              <a:t>გაყინული</a:t>
            </a:r>
            <a:r>
              <a:rPr lang="en-US" sz="1200" dirty="0">
                <a:solidFill>
                  <a:schemeClr val="tx1"/>
                </a:solidFill>
              </a:rPr>
              <a:t> </a:t>
            </a:r>
            <a:r>
              <a:rPr lang="en-US" sz="1200" dirty="0" err="1">
                <a:solidFill>
                  <a:schemeClr val="tx1"/>
                </a:solidFill>
              </a:rPr>
              <a:t>თევზი</a:t>
            </a:r>
            <a:r>
              <a:rPr lang="ka-GE" sz="1200" dirty="0">
                <a:solidFill>
                  <a:schemeClr val="tx1"/>
                </a:solidFill>
              </a:rPr>
              <a:t>ს</a:t>
            </a:r>
            <a:r>
              <a:rPr lang="en-US" sz="1200" dirty="0">
                <a:solidFill>
                  <a:schemeClr val="tx1"/>
                </a:solidFill>
              </a:rPr>
              <a:t> (</a:t>
            </a:r>
            <a:r>
              <a:rPr lang="en-US" sz="1200" dirty="0" err="1">
                <a:solidFill>
                  <a:schemeClr val="tx1"/>
                </a:solidFill>
              </a:rPr>
              <a:t>სელდი</a:t>
            </a:r>
            <a:r>
              <a:rPr lang="en-US" sz="1200" dirty="0">
                <a:solidFill>
                  <a:schemeClr val="tx1"/>
                </a:solidFill>
              </a:rPr>
              <a:t>)  - 1 </a:t>
            </a:r>
            <a:r>
              <a:rPr lang="en-US" sz="1200" dirty="0" err="1">
                <a:solidFill>
                  <a:schemeClr val="tx1"/>
                </a:solidFill>
              </a:rPr>
              <a:t>სასაქონლო</a:t>
            </a:r>
            <a:r>
              <a:rPr lang="en-US" sz="1200" dirty="0">
                <a:solidFill>
                  <a:schemeClr val="tx1"/>
                </a:solidFill>
              </a:rPr>
              <a:t> </a:t>
            </a:r>
            <a:r>
              <a:rPr lang="en-US" sz="1200" dirty="0" err="1">
                <a:solidFill>
                  <a:schemeClr val="tx1"/>
                </a:solidFill>
              </a:rPr>
              <a:t>პარტია</a:t>
            </a:r>
            <a:r>
              <a:rPr lang="ka-GE" sz="1200" dirty="0">
                <a:solidFill>
                  <a:schemeClr val="tx1"/>
                </a:solidFill>
              </a:rPr>
              <a:t> </a:t>
            </a:r>
            <a:r>
              <a:rPr lang="ka-GE" sz="1200" b="1" dirty="0">
                <a:solidFill>
                  <a:srgbClr val="0070C0"/>
                </a:solidFill>
              </a:rPr>
              <a:t>(25000კგ</a:t>
            </a:r>
            <a:r>
              <a:rPr lang="ka-GE" sz="1200" b="1" dirty="0" smtClean="0">
                <a:solidFill>
                  <a:srgbClr val="0070C0"/>
                </a:solidFill>
              </a:rPr>
              <a:t>)</a:t>
            </a:r>
            <a:endParaRPr lang="en-US" sz="1200" b="1" dirty="0" smtClean="0">
              <a:solidFill>
                <a:srgbClr val="0070C0"/>
              </a:solidFill>
            </a:endParaRPr>
          </a:p>
          <a:p>
            <a:pPr lvl="0" algn="just">
              <a:buFont typeface="Wingdings" panose="05000000000000000000" pitchFamily="2" charset="2"/>
              <a:buChar char="q"/>
            </a:pPr>
            <a:endParaRPr lang="en-US" sz="500" dirty="0">
              <a:solidFill>
                <a:schemeClr val="tx1"/>
              </a:solidFill>
            </a:endParaRPr>
          </a:p>
          <a:p>
            <a:pPr lvl="0" algn="just">
              <a:buFont typeface="Wingdings" panose="05000000000000000000" pitchFamily="2" charset="2"/>
              <a:buChar char="q"/>
            </a:pPr>
            <a:r>
              <a:rPr lang="ka-GE" sz="1200" dirty="0">
                <a:solidFill>
                  <a:schemeClr val="tx1"/>
                </a:solidFill>
              </a:rPr>
              <a:t>სხვადასხვა სახის ცხოველური წარმოშობის პროდუქტების </a:t>
            </a:r>
            <a:r>
              <a:rPr lang="en-US" sz="1200" b="1" dirty="0">
                <a:solidFill>
                  <a:srgbClr val="0070C0"/>
                </a:solidFill>
              </a:rPr>
              <a:t>73</a:t>
            </a:r>
            <a:r>
              <a:rPr lang="ka-GE" sz="1200" b="1" dirty="0">
                <a:solidFill>
                  <a:srgbClr val="0070C0"/>
                </a:solidFill>
              </a:rPr>
              <a:t> სასაქონლო პარტია </a:t>
            </a:r>
            <a:r>
              <a:rPr lang="ka-GE" sz="1200" dirty="0">
                <a:solidFill>
                  <a:schemeClr val="tx1"/>
                </a:solidFill>
              </a:rPr>
              <a:t>დაექვემდებარა უკან გაბრუნებას ან განადგურებას, ხოლო </a:t>
            </a:r>
            <a:r>
              <a:rPr lang="ka-GE" sz="1200" b="1" dirty="0">
                <a:solidFill>
                  <a:srgbClr val="FF0000"/>
                </a:solidFill>
              </a:rPr>
              <a:t>2012 წლის ანალოგიურ პერიოდში გამოვლენილი იყო 3 </a:t>
            </a:r>
            <a:r>
              <a:rPr lang="ka-GE" sz="1200" b="1" dirty="0" smtClean="0">
                <a:solidFill>
                  <a:srgbClr val="FF0000"/>
                </a:solidFill>
              </a:rPr>
              <a:t>შემთხვევა</a:t>
            </a:r>
            <a:endParaRPr lang="en-US" sz="1200" b="1" dirty="0" smtClean="0">
              <a:solidFill>
                <a:srgbClr val="FF0000"/>
              </a:solidFill>
            </a:endParaRPr>
          </a:p>
          <a:p>
            <a:pPr marL="284163" lvl="0" indent="-284163" algn="just"/>
            <a:endParaRPr lang="en-US" sz="500" dirty="0" smtClean="0">
              <a:solidFill>
                <a:schemeClr val="tx1"/>
              </a:solidFill>
            </a:endParaRPr>
          </a:p>
          <a:p>
            <a:pPr algn="just">
              <a:buFont typeface="Wingdings" panose="05000000000000000000" pitchFamily="2" charset="2"/>
              <a:buChar char="q"/>
            </a:pPr>
            <a:r>
              <a:rPr lang="ka-GE" sz="1200" dirty="0" smtClean="0">
                <a:solidFill>
                  <a:schemeClr val="tx1"/>
                </a:solidFill>
              </a:rPr>
              <a:t>სანიტარიული</a:t>
            </a:r>
            <a:r>
              <a:rPr lang="ka-GE" sz="1200" dirty="0">
                <a:solidFill>
                  <a:schemeClr val="tx1"/>
                </a:solidFill>
              </a:rPr>
              <a:t>, ფიტოსანიტარიული და ვეტერინარული კონტროლის სამმართველოს მიერ გაცემულია</a:t>
            </a:r>
            <a:r>
              <a:rPr lang="ka-GE" sz="1200" dirty="0" smtClean="0">
                <a:solidFill>
                  <a:schemeClr val="tx1"/>
                </a:solidFill>
              </a:rPr>
              <a:t>:</a:t>
            </a:r>
            <a:endParaRPr lang="en-US" sz="1200" dirty="0" smtClean="0">
              <a:solidFill>
                <a:schemeClr val="tx1"/>
              </a:solidFill>
            </a:endParaRPr>
          </a:p>
          <a:p>
            <a:pPr marL="0" indent="0" algn="just">
              <a:buNone/>
            </a:pPr>
            <a:r>
              <a:rPr lang="en-US" sz="1100" i="1" dirty="0" smtClean="0">
                <a:solidFill>
                  <a:schemeClr val="tx1"/>
                </a:solidFill>
              </a:rPr>
              <a:t>(1894 </a:t>
            </a:r>
            <a:r>
              <a:rPr lang="ka-GE" sz="1100" i="1" dirty="0" smtClean="0">
                <a:solidFill>
                  <a:schemeClr val="tx1"/>
                </a:solidFill>
              </a:rPr>
              <a:t>ფიტოსანიტარიულ </a:t>
            </a:r>
            <a:r>
              <a:rPr lang="ka-GE" sz="1100" i="1" dirty="0">
                <a:solidFill>
                  <a:schemeClr val="tx1"/>
                </a:solidFill>
              </a:rPr>
              <a:t>კონტროლს დაქვემდებარებული მცენარეული წარმოშობის პროდუქციის იმპორტის </a:t>
            </a:r>
            <a:r>
              <a:rPr lang="ka-GE" sz="1100" i="1" dirty="0" smtClean="0">
                <a:solidFill>
                  <a:schemeClr val="tx1"/>
                </a:solidFill>
              </a:rPr>
              <a:t>ნებართვა</a:t>
            </a:r>
            <a:r>
              <a:rPr lang="en-US" sz="1100" i="1" dirty="0" smtClean="0">
                <a:solidFill>
                  <a:schemeClr val="tx1"/>
                </a:solidFill>
              </a:rPr>
              <a:t>, 435 </a:t>
            </a:r>
            <a:r>
              <a:rPr lang="ka-GE" sz="1100" i="1" dirty="0" smtClean="0">
                <a:solidFill>
                  <a:schemeClr val="tx1"/>
                </a:solidFill>
              </a:rPr>
              <a:t>ვეტერინარულ </a:t>
            </a:r>
            <a:r>
              <a:rPr lang="ka-GE" sz="1100" i="1" dirty="0">
                <a:solidFill>
                  <a:schemeClr val="tx1"/>
                </a:solidFill>
              </a:rPr>
              <a:t>კონტროლს დაქვემდებარებული ცხოველური წარმოშობის პროდუქციის იმპორტის </a:t>
            </a:r>
            <a:r>
              <a:rPr lang="ka-GE" sz="1100" i="1" dirty="0" smtClean="0">
                <a:solidFill>
                  <a:schemeClr val="tx1"/>
                </a:solidFill>
              </a:rPr>
              <a:t>ნებართვა</a:t>
            </a:r>
            <a:r>
              <a:rPr lang="en-US" sz="1100" i="1" dirty="0" smtClean="0">
                <a:solidFill>
                  <a:schemeClr val="tx1"/>
                </a:solidFill>
              </a:rPr>
              <a:t>, 13 </a:t>
            </a:r>
            <a:r>
              <a:rPr lang="ka-GE" sz="1100" i="1" dirty="0" smtClean="0">
                <a:solidFill>
                  <a:schemeClr val="tx1"/>
                </a:solidFill>
              </a:rPr>
              <a:t>ვეტერინარული სერტიფიკატი</a:t>
            </a:r>
            <a:r>
              <a:rPr lang="en-US" sz="1100" i="1" dirty="0" smtClean="0">
                <a:solidFill>
                  <a:schemeClr val="tx1"/>
                </a:solidFill>
              </a:rPr>
              <a:t>, 277 </a:t>
            </a:r>
            <a:r>
              <a:rPr lang="ka-GE" sz="1100" i="1" dirty="0" smtClean="0">
                <a:solidFill>
                  <a:schemeClr val="tx1"/>
                </a:solidFill>
              </a:rPr>
              <a:t>რეექსპორტის </a:t>
            </a:r>
            <a:r>
              <a:rPr lang="ka-GE" sz="1100" i="1" dirty="0">
                <a:solidFill>
                  <a:schemeClr val="tx1"/>
                </a:solidFill>
              </a:rPr>
              <a:t>ფიტოსანიტარიული </a:t>
            </a:r>
            <a:r>
              <a:rPr lang="ka-GE" sz="1100" i="1" dirty="0" smtClean="0">
                <a:solidFill>
                  <a:schemeClr val="tx1"/>
                </a:solidFill>
              </a:rPr>
              <a:t>სერტიფიკატი</a:t>
            </a:r>
            <a:r>
              <a:rPr lang="en-US" sz="1100" i="1" dirty="0" smtClean="0">
                <a:solidFill>
                  <a:schemeClr val="tx1"/>
                </a:solidFill>
              </a:rPr>
              <a:t>,  </a:t>
            </a:r>
            <a:r>
              <a:rPr lang="ka-GE" sz="1100" i="1" dirty="0" smtClean="0">
                <a:solidFill>
                  <a:schemeClr val="tx1"/>
                </a:solidFill>
              </a:rPr>
              <a:t>7</a:t>
            </a:r>
            <a:r>
              <a:rPr lang="en-US" sz="1100" i="1" dirty="0" smtClean="0">
                <a:solidFill>
                  <a:schemeClr val="tx1"/>
                </a:solidFill>
              </a:rPr>
              <a:t>97 </a:t>
            </a:r>
            <a:r>
              <a:rPr lang="ka-GE" sz="1100" i="1" dirty="0" smtClean="0">
                <a:solidFill>
                  <a:schemeClr val="tx1"/>
                </a:solidFill>
              </a:rPr>
              <a:t>ექსპორტის </a:t>
            </a:r>
            <a:r>
              <a:rPr lang="ka-GE" sz="1100" i="1" dirty="0">
                <a:solidFill>
                  <a:schemeClr val="tx1"/>
                </a:solidFill>
              </a:rPr>
              <a:t>ფიტოსანიტარიული </a:t>
            </a:r>
            <a:r>
              <a:rPr lang="ka-GE" sz="1100" i="1" dirty="0" smtClean="0">
                <a:solidFill>
                  <a:schemeClr val="tx1"/>
                </a:solidFill>
              </a:rPr>
              <a:t>სერტიფიკატი</a:t>
            </a:r>
            <a:r>
              <a:rPr lang="en-US" sz="1100" i="1" dirty="0" smtClean="0">
                <a:solidFill>
                  <a:schemeClr val="tx1"/>
                </a:solidFill>
              </a:rPr>
              <a:t>, 181 </a:t>
            </a:r>
            <a:r>
              <a:rPr lang="ka-GE" sz="1100" i="1" dirty="0" smtClean="0">
                <a:solidFill>
                  <a:schemeClr val="tx1"/>
                </a:solidFill>
              </a:rPr>
              <a:t>გემის </a:t>
            </a:r>
            <a:r>
              <a:rPr lang="ka-GE" sz="1100" i="1" dirty="0">
                <a:solidFill>
                  <a:schemeClr val="tx1"/>
                </a:solidFill>
              </a:rPr>
              <a:t>სანიტარიული კონტროლისაგან განთავისუფლების </a:t>
            </a:r>
            <a:r>
              <a:rPr lang="ka-GE" sz="1100" i="1" dirty="0" smtClean="0">
                <a:solidFill>
                  <a:schemeClr val="tx1"/>
                </a:solidFill>
              </a:rPr>
              <a:t>მოწმობა</a:t>
            </a:r>
            <a:r>
              <a:rPr lang="en-US" sz="1100" i="1" dirty="0" smtClean="0">
                <a:solidFill>
                  <a:schemeClr val="tx1"/>
                </a:solidFill>
              </a:rPr>
              <a:t>, </a:t>
            </a:r>
            <a:r>
              <a:rPr lang="ka-GE" sz="1100" i="1" dirty="0" smtClean="0">
                <a:solidFill>
                  <a:schemeClr val="tx1"/>
                </a:solidFill>
              </a:rPr>
              <a:t>291</a:t>
            </a:r>
            <a:r>
              <a:rPr lang="en-US" sz="1100" i="1" dirty="0" smtClean="0">
                <a:solidFill>
                  <a:schemeClr val="tx1"/>
                </a:solidFill>
              </a:rPr>
              <a:t> </a:t>
            </a:r>
            <a:r>
              <a:rPr lang="ka-GE" sz="1100" i="1" dirty="0" smtClean="0">
                <a:solidFill>
                  <a:schemeClr val="tx1"/>
                </a:solidFill>
              </a:rPr>
              <a:t>ვაქცინაციის </a:t>
            </a:r>
            <a:r>
              <a:rPr lang="ka-GE" sz="1100" i="1" dirty="0">
                <a:solidFill>
                  <a:schemeClr val="tx1"/>
                </a:solidFill>
              </a:rPr>
              <a:t>საერთაშორისო </a:t>
            </a:r>
            <a:r>
              <a:rPr lang="ka-GE" sz="1100" i="1" dirty="0" smtClean="0">
                <a:solidFill>
                  <a:schemeClr val="tx1"/>
                </a:solidFill>
              </a:rPr>
              <a:t>მოწმობა</a:t>
            </a:r>
            <a:r>
              <a:rPr lang="en-US" sz="1100" i="1" dirty="0" smtClean="0">
                <a:solidFill>
                  <a:schemeClr val="tx1"/>
                </a:solidFill>
              </a:rPr>
              <a:t>)</a:t>
            </a:r>
          </a:p>
          <a:p>
            <a:pPr marL="0" indent="0" algn="just">
              <a:buNone/>
            </a:pPr>
            <a:endParaRPr lang="en-US" sz="500" i="1" dirty="0" smtClean="0">
              <a:solidFill>
                <a:schemeClr val="tx1"/>
              </a:solidFill>
            </a:endParaRPr>
          </a:p>
          <a:p>
            <a:pPr lvl="0" algn="just">
              <a:buFont typeface="Wingdings" panose="05000000000000000000" pitchFamily="2" charset="2"/>
              <a:buChar char="q"/>
            </a:pPr>
            <a:r>
              <a:rPr lang="ka-GE" sz="1200" b="1" dirty="0" smtClean="0">
                <a:solidFill>
                  <a:schemeClr val="tx1"/>
                </a:solidFill>
              </a:rPr>
              <a:t>სანიტარიულ-საკარანტინო </a:t>
            </a:r>
            <a:r>
              <a:rPr lang="ka-GE" sz="1200" b="1" dirty="0">
                <a:solidFill>
                  <a:schemeClr val="tx1"/>
                </a:solidFill>
              </a:rPr>
              <a:t>კონტროლის </a:t>
            </a:r>
            <a:r>
              <a:rPr lang="ka-GE" sz="1200" dirty="0">
                <a:solidFill>
                  <a:schemeClr val="tx1"/>
                </a:solidFill>
              </a:rPr>
              <a:t>განხორციელებისას სასაზღვრო კონტროლის ზონაში </a:t>
            </a:r>
            <a:r>
              <a:rPr lang="ka-GE" sz="1200" b="1" dirty="0">
                <a:solidFill>
                  <a:schemeClr val="tx1"/>
                </a:solidFill>
              </a:rPr>
              <a:t>პოლიომიელიტზე ვაქცინაციას</a:t>
            </a:r>
            <a:r>
              <a:rPr lang="ka-GE" sz="1200" dirty="0">
                <a:solidFill>
                  <a:schemeClr val="tx1"/>
                </a:solidFill>
              </a:rPr>
              <a:t> დაექვემდებარა  რისკის ჯგუფის ქვეყნებიდან გადაადგილებული </a:t>
            </a:r>
            <a:r>
              <a:rPr lang="ka-GE" sz="1200" b="1" dirty="0" smtClean="0">
                <a:solidFill>
                  <a:srgbClr val="0070C0"/>
                </a:solidFill>
              </a:rPr>
              <a:t>2</a:t>
            </a:r>
            <a:r>
              <a:rPr lang="en-US" sz="1200" b="1" dirty="0" smtClean="0">
                <a:solidFill>
                  <a:srgbClr val="0070C0"/>
                </a:solidFill>
              </a:rPr>
              <a:t>91</a:t>
            </a:r>
            <a:r>
              <a:rPr lang="ka-GE" sz="1200" b="1" dirty="0" smtClean="0">
                <a:solidFill>
                  <a:srgbClr val="0070C0"/>
                </a:solidFill>
              </a:rPr>
              <a:t> </a:t>
            </a:r>
            <a:r>
              <a:rPr lang="ka-GE" sz="1200" b="1" dirty="0">
                <a:solidFill>
                  <a:srgbClr val="0070C0"/>
                </a:solidFill>
              </a:rPr>
              <a:t>პირი</a:t>
            </a:r>
            <a:r>
              <a:rPr lang="ka-GE" sz="1200" dirty="0">
                <a:solidFill>
                  <a:schemeClr val="tx1"/>
                </a:solidFill>
              </a:rPr>
              <a:t>, ხოლო </a:t>
            </a:r>
            <a:r>
              <a:rPr lang="ka-GE" sz="1200" b="1" dirty="0">
                <a:solidFill>
                  <a:schemeClr val="tx1"/>
                </a:solidFill>
              </a:rPr>
              <a:t>ებოლას ვირუსის </a:t>
            </a:r>
            <a:r>
              <a:rPr lang="ka-GE" sz="1200" dirty="0">
                <a:solidFill>
                  <a:schemeClr val="tx1"/>
                </a:solidFill>
              </a:rPr>
              <a:t>რისკის ჯგუფის ქვეყნებიდან რეგისტრირებულია </a:t>
            </a:r>
            <a:r>
              <a:rPr lang="en-US" sz="1200" b="1" dirty="0" smtClean="0">
                <a:solidFill>
                  <a:srgbClr val="0070C0"/>
                </a:solidFill>
              </a:rPr>
              <a:t>95</a:t>
            </a:r>
            <a:r>
              <a:rPr lang="ka-GE" sz="1200" b="1" dirty="0" smtClean="0">
                <a:solidFill>
                  <a:srgbClr val="0070C0"/>
                </a:solidFill>
              </a:rPr>
              <a:t> </a:t>
            </a:r>
            <a:r>
              <a:rPr lang="ka-GE" sz="1200" b="1" dirty="0">
                <a:solidFill>
                  <a:srgbClr val="0070C0"/>
                </a:solidFill>
              </a:rPr>
              <a:t>პირი</a:t>
            </a:r>
            <a:r>
              <a:rPr lang="ka-GE" sz="1200" dirty="0">
                <a:solidFill>
                  <a:schemeClr val="tx1"/>
                </a:solidFill>
              </a:rPr>
              <a:t>, რომლებიც დაავადებათა კონტროლისა და საზოგადოებრივი ჯანდაცვის ეროვნული ცენტრის მიერ დაექვემდებარნენ ეპიდემიოლოგიურ </a:t>
            </a:r>
            <a:r>
              <a:rPr lang="ka-GE" sz="1200" dirty="0" smtClean="0">
                <a:solidFill>
                  <a:schemeClr val="tx1"/>
                </a:solidFill>
              </a:rPr>
              <a:t>მეთვალყურეობას</a:t>
            </a:r>
            <a:endParaRPr lang="en-US" sz="1200" dirty="0">
              <a:solidFill>
                <a:schemeClr val="tx1"/>
              </a:solidFill>
            </a:endParaRPr>
          </a:p>
          <a:p>
            <a:pPr algn="just"/>
            <a:endParaRPr lang="ka-GE" sz="1000" dirty="0" smtClean="0">
              <a:solidFill>
                <a:schemeClr val="tx2"/>
              </a:solidFill>
            </a:endParaRPr>
          </a:p>
          <a:p>
            <a:pPr marL="0" indent="0" algn="just">
              <a:buNone/>
            </a:pPr>
            <a:endParaRPr lang="en-US" sz="1000" dirty="0">
              <a:solidFill>
                <a:srgbClr val="FF0000"/>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5" name="Title 1"/>
          <p:cNvSpPr>
            <a:spLocks noGrp="1"/>
          </p:cNvSpPr>
          <p:nvPr>
            <p:ph type="title"/>
          </p:nvPr>
        </p:nvSpPr>
        <p:spPr>
          <a:xfrm>
            <a:off x="318208" y="114003"/>
            <a:ext cx="7588336" cy="844665"/>
          </a:xfrm>
        </p:spPr>
        <p:txBody>
          <a:bodyPr>
            <a:normAutofit/>
          </a:bodyPr>
          <a:lstStyle/>
          <a:p>
            <a:pPr algn="ctr"/>
            <a:r>
              <a:rPr lang="ka-GE" sz="1600" b="1" dirty="0" smtClean="0">
                <a:solidFill>
                  <a:srgbClr val="0070C0"/>
                </a:solidFill>
              </a:rPr>
              <a:t>შემოსავლების </a:t>
            </a:r>
            <a:r>
              <a:rPr lang="ka-GE" sz="1600" b="1" dirty="0">
                <a:solidFill>
                  <a:srgbClr val="0070C0"/>
                </a:solidFill>
              </a:rPr>
              <a:t>სამსახურის მიერ </a:t>
            </a:r>
            <a:r>
              <a:rPr lang="ka-GE" sz="1600" b="1" dirty="0" smtClean="0">
                <a:solidFill>
                  <a:srgbClr val="0070C0"/>
                </a:solidFill>
              </a:rPr>
              <a:t>საბაჟოზე განხორციელებული ფიტოსანიტარიული, ვეტერინარული და სანიტარიულ-საკარანტინო კონტროლი</a:t>
            </a:r>
            <a:r>
              <a:rPr lang="en-US" sz="1600" b="1" dirty="0" smtClean="0">
                <a:solidFill>
                  <a:srgbClr val="0070C0"/>
                </a:solidFill>
              </a:rPr>
              <a:t>  </a:t>
            </a:r>
            <a:br>
              <a:rPr lang="en-US" sz="1600" b="1" dirty="0" smtClean="0">
                <a:solidFill>
                  <a:srgbClr val="0070C0"/>
                </a:solidFill>
              </a:rPr>
            </a:br>
            <a:r>
              <a:rPr lang="en-US" sz="1200" b="1" i="1" dirty="0" smtClean="0">
                <a:solidFill>
                  <a:srgbClr val="0070C0"/>
                </a:solidFill>
              </a:rPr>
              <a:t>2014 </a:t>
            </a:r>
            <a:r>
              <a:rPr lang="ka-GE" sz="1200" b="1" i="1" dirty="0" smtClean="0">
                <a:solidFill>
                  <a:srgbClr val="0070C0"/>
                </a:solidFill>
              </a:rPr>
              <a:t>წლის 25 ნოემბრის ჩათვლით</a:t>
            </a:r>
            <a:endParaRPr lang="en-US" sz="1200" i="1"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38</a:t>
            </a:fld>
            <a:endParaRPr lang="en-US"/>
          </a:p>
        </p:txBody>
      </p:sp>
    </p:spTree>
    <p:extLst>
      <p:ext uri="{BB962C8B-B14F-4D97-AF65-F5344CB8AC3E}">
        <p14:creationId xmlns:p14="http://schemas.microsoft.com/office/powerpoint/2010/main" val="42309669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5395" y="26749"/>
            <a:ext cx="1119505" cy="1019175"/>
          </a:xfrm>
          <a:prstGeom prst="rect">
            <a:avLst/>
          </a:prstGeom>
          <a:noFill/>
          <a:ln>
            <a:noFill/>
          </a:ln>
        </p:spPr>
      </p:pic>
      <p:sp>
        <p:nvSpPr>
          <p:cNvPr id="5" name="Title 1"/>
          <p:cNvSpPr>
            <a:spLocks noGrp="1"/>
          </p:cNvSpPr>
          <p:nvPr>
            <p:ph type="title"/>
          </p:nvPr>
        </p:nvSpPr>
        <p:spPr>
          <a:xfrm>
            <a:off x="107504" y="260648"/>
            <a:ext cx="8280919" cy="785275"/>
          </a:xfrm>
        </p:spPr>
        <p:txBody>
          <a:bodyPr>
            <a:normAutofit fontScale="90000"/>
          </a:bodyPr>
          <a:lstStyle/>
          <a:p>
            <a:pPr algn="ctr"/>
            <a:r>
              <a:rPr lang="pt-BR" sz="2000" dirty="0" smtClean="0">
                <a:solidFill>
                  <a:srgbClr val="0070C0"/>
                </a:solidFill>
                <a:latin typeface="Grigolia"/>
                <a:ea typeface="Times New Roman"/>
                <a:cs typeface="Times New Roman"/>
              </a:rPr>
              <a:t>finansTa </a:t>
            </a:r>
            <a:r>
              <a:rPr lang="pt-BR" sz="2000" dirty="0">
                <a:solidFill>
                  <a:srgbClr val="0070C0"/>
                </a:solidFill>
                <a:latin typeface="Grigolia"/>
                <a:ea typeface="Times New Roman"/>
                <a:cs typeface="Times New Roman"/>
              </a:rPr>
              <a:t>saministros sagamoZiebo samsaxuris mier gamovlenili samarTaldarRvevis faqtebi </a:t>
            </a:r>
            <a:r>
              <a:rPr lang="pt-BR" sz="1800" dirty="0">
                <a:solidFill>
                  <a:prstClr val="black"/>
                </a:solidFill>
                <a:latin typeface="Grigolia"/>
                <a:ea typeface="Times New Roman"/>
                <a:cs typeface="Times New Roman"/>
              </a:rPr>
              <a:t/>
            </a:r>
            <a:br>
              <a:rPr lang="pt-BR" sz="1800" dirty="0">
                <a:solidFill>
                  <a:prstClr val="black"/>
                </a:solidFill>
                <a:latin typeface="Grigolia"/>
                <a:ea typeface="Times New Roman"/>
                <a:cs typeface="Times New Roman"/>
              </a:rPr>
            </a:br>
            <a:endParaRPr lang="en-US" sz="13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39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62226619"/>
              </p:ext>
            </p:extLst>
          </p:nvPr>
        </p:nvGraphicFramePr>
        <p:xfrm>
          <a:off x="323850" y="1268413"/>
          <a:ext cx="8496300" cy="47528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903441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3" name="Title 2"/>
          <p:cNvSpPr>
            <a:spLocks noGrp="1"/>
          </p:cNvSpPr>
          <p:nvPr>
            <p:ph type="title"/>
          </p:nvPr>
        </p:nvSpPr>
        <p:spPr>
          <a:xfrm>
            <a:off x="428596" y="26749"/>
            <a:ext cx="7959828" cy="1019175"/>
          </a:xfrm>
        </p:spPr>
        <p:txBody>
          <a:bodyPr/>
          <a:lstStyle/>
          <a:p>
            <a:pPr algn="ctr"/>
            <a:r>
              <a:rPr lang="en-US" sz="1800" dirty="0" smtClean="0">
                <a:solidFill>
                  <a:srgbClr val="0070C0"/>
                </a:solidFill>
              </a:rPr>
              <a:t/>
            </a:r>
            <a:br>
              <a:rPr lang="en-US" sz="1800" dirty="0" smtClean="0">
                <a:solidFill>
                  <a:srgbClr val="0070C0"/>
                </a:solidFill>
              </a:rPr>
            </a:br>
            <a:r>
              <a:rPr lang="ka-GE" sz="1800" dirty="0" smtClean="0">
                <a:solidFill>
                  <a:srgbClr val="0070C0"/>
                </a:solidFill>
              </a:rPr>
              <a:t>ბიუჯეტის </a:t>
            </a:r>
            <a:r>
              <a:rPr lang="ka-GE" sz="1800" dirty="0">
                <a:solidFill>
                  <a:srgbClr val="0070C0"/>
                </a:solidFill>
              </a:rPr>
              <a:t>ეფექტიანობის ზრდა, მისი გამჭვირვალობის უზრუნველყოფა, სახელმწიფო ფინანსების მართვა</a:t>
            </a:r>
            <a:r>
              <a:rPr lang="en-US" sz="1800" dirty="0">
                <a:solidFill>
                  <a:srgbClr val="153153"/>
                </a:solidFill>
              </a:rPr>
              <a:t/>
            </a:r>
            <a:br>
              <a:rPr lang="en-US" sz="1800" dirty="0">
                <a:solidFill>
                  <a:srgbClr val="153153"/>
                </a:solidFill>
              </a:rPr>
            </a:br>
            <a:endParaRPr lang="en-US" dirty="0"/>
          </a:p>
        </p:txBody>
      </p:sp>
      <p:sp>
        <p:nvSpPr>
          <p:cNvPr id="2" name="Slide Number Placeholder 1"/>
          <p:cNvSpPr>
            <a:spLocks noGrp="1"/>
          </p:cNvSpPr>
          <p:nvPr>
            <p:ph type="sldNum" sz="quarter" idx="12"/>
          </p:nvPr>
        </p:nvSpPr>
        <p:spPr/>
        <p:txBody>
          <a:bodyPr/>
          <a:lstStyle/>
          <a:p>
            <a:fld id="{D5BBAC6D-A7C0-4A5D-BB19-79226C33A798}" type="slidenum">
              <a:rPr lang="en-US" smtClean="0">
                <a:solidFill>
                  <a:prstClr val="black">
                    <a:tint val="75000"/>
                  </a:prstClr>
                </a:solidFill>
              </a:rPr>
              <a:pPr/>
              <a:t>4</a:t>
            </a:fld>
            <a:endParaRPr lang="en-US">
              <a:solidFill>
                <a:prstClr val="black">
                  <a:tint val="75000"/>
                </a:prstClr>
              </a:solidFill>
            </a:endParaRPr>
          </a:p>
        </p:txBody>
      </p:sp>
      <p:graphicFrame>
        <p:nvGraphicFramePr>
          <p:cNvPr id="13" name="Chart 12"/>
          <p:cNvGraphicFramePr>
            <a:graphicFrameLocks/>
          </p:cNvGraphicFramePr>
          <p:nvPr>
            <p:extLst>
              <p:ext uri="{D42A27DB-BD31-4B8C-83A1-F6EECF244321}">
                <p14:modId xmlns:p14="http://schemas.microsoft.com/office/powerpoint/2010/main" val="113901584"/>
              </p:ext>
            </p:extLst>
          </p:nvPr>
        </p:nvGraphicFramePr>
        <p:xfrm>
          <a:off x="323528" y="2269976"/>
          <a:ext cx="4248472" cy="25922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extLst>
              <p:ext uri="{D42A27DB-BD31-4B8C-83A1-F6EECF244321}">
                <p14:modId xmlns:p14="http://schemas.microsoft.com/office/powerpoint/2010/main" val="2740611302"/>
              </p:ext>
            </p:extLst>
          </p:nvPr>
        </p:nvGraphicFramePr>
        <p:xfrm>
          <a:off x="4283968" y="2197968"/>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234319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5395" y="26749"/>
            <a:ext cx="1119505" cy="1019175"/>
          </a:xfrm>
          <a:prstGeom prst="rect">
            <a:avLst/>
          </a:prstGeom>
          <a:noFill/>
          <a:ln>
            <a:noFill/>
          </a:ln>
        </p:spPr>
      </p:pic>
      <p:sp>
        <p:nvSpPr>
          <p:cNvPr id="5" name="Title 1"/>
          <p:cNvSpPr>
            <a:spLocks noGrp="1"/>
          </p:cNvSpPr>
          <p:nvPr>
            <p:ph type="title"/>
          </p:nvPr>
        </p:nvSpPr>
        <p:spPr>
          <a:xfrm>
            <a:off x="107504" y="26750"/>
            <a:ext cx="8496944" cy="1019174"/>
          </a:xfrm>
        </p:spPr>
        <p:txBody>
          <a:bodyPr>
            <a:normAutofit fontScale="90000"/>
          </a:bodyPr>
          <a:lstStyle/>
          <a:p>
            <a:pPr algn="ctr"/>
            <a:r>
              <a:rPr lang="ka-GE" sz="2000" dirty="0" smtClean="0">
                <a:solidFill>
                  <a:srgbClr val="0070C0"/>
                </a:solidFill>
                <a:latin typeface="Grigolia"/>
                <a:ea typeface="Times New Roman"/>
                <a:cs typeface="Times New Roman"/>
              </a:rPr>
              <a:t/>
            </a:r>
            <a:br>
              <a:rPr lang="ka-GE" sz="2000" dirty="0" smtClean="0">
                <a:solidFill>
                  <a:srgbClr val="0070C0"/>
                </a:solidFill>
                <a:latin typeface="Grigolia"/>
                <a:ea typeface="Times New Roman"/>
                <a:cs typeface="Times New Roman"/>
              </a:rPr>
            </a:br>
            <a:r>
              <a:rPr lang="ka-GE" sz="2000" dirty="0" smtClean="0">
                <a:solidFill>
                  <a:srgbClr val="0070C0"/>
                </a:solidFill>
              </a:rPr>
              <a:t>ეკონომიკური </a:t>
            </a:r>
            <a:r>
              <a:rPr lang="ka-GE" sz="2000" dirty="0">
                <a:solidFill>
                  <a:srgbClr val="0070C0"/>
                </a:solidFill>
              </a:rPr>
              <a:t>დანაშაულის წინააღმდეგ </a:t>
            </a:r>
            <a:r>
              <a:rPr lang="ka-GE" sz="2000" dirty="0" smtClean="0">
                <a:solidFill>
                  <a:srgbClr val="0070C0"/>
                </a:solidFill>
              </a:rPr>
              <a:t>ბრძოლა</a:t>
            </a:r>
            <a:r>
              <a:rPr lang="en-US" sz="2000" dirty="0" smtClean="0">
                <a:solidFill>
                  <a:srgbClr val="0070C0"/>
                </a:solidFill>
              </a:rPr>
              <a:t/>
            </a:r>
            <a:br>
              <a:rPr lang="en-US" sz="2000" dirty="0" smtClean="0">
                <a:solidFill>
                  <a:srgbClr val="0070C0"/>
                </a:solidFill>
              </a:rPr>
            </a:br>
            <a:r>
              <a:rPr lang="ka-GE" sz="2000" dirty="0" smtClean="0">
                <a:solidFill>
                  <a:srgbClr val="0070C0"/>
                </a:solidFill>
              </a:rPr>
              <a:t>ფინანსთა სამინისტროს საგამოძიებო სამსახური</a:t>
            </a:r>
            <a:r>
              <a:rPr lang="en-US" sz="1800" dirty="0" smtClean="0">
                <a:solidFill>
                  <a:srgbClr val="0070C0"/>
                </a:solidFill>
              </a:rPr>
              <a:t/>
            </a:r>
            <a:br>
              <a:rPr lang="en-US" sz="1800" dirty="0" smtClean="0">
                <a:solidFill>
                  <a:srgbClr val="0070C0"/>
                </a:solidFill>
              </a:rPr>
            </a:br>
            <a:r>
              <a:rPr lang="pt-BR" sz="1800" dirty="0">
                <a:solidFill>
                  <a:prstClr val="black"/>
                </a:solidFill>
                <a:latin typeface="Grigolia"/>
                <a:ea typeface="Times New Roman"/>
                <a:cs typeface="Times New Roman"/>
              </a:rPr>
              <a:t/>
            </a:r>
            <a:br>
              <a:rPr lang="pt-BR" sz="1800" dirty="0">
                <a:solidFill>
                  <a:prstClr val="black"/>
                </a:solidFill>
                <a:latin typeface="Grigolia"/>
                <a:ea typeface="Times New Roman"/>
                <a:cs typeface="Times New Roman"/>
              </a:rPr>
            </a:br>
            <a:endParaRPr lang="en-US" sz="13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40</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98237255"/>
              </p:ext>
            </p:extLst>
          </p:nvPr>
        </p:nvGraphicFramePr>
        <p:xfrm>
          <a:off x="457200" y="1214438"/>
          <a:ext cx="8229600" cy="49117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773680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5395" y="26749"/>
            <a:ext cx="1119505" cy="1019175"/>
          </a:xfrm>
          <a:prstGeom prst="rect">
            <a:avLst/>
          </a:prstGeom>
          <a:noFill/>
          <a:ln>
            <a:noFill/>
          </a:ln>
        </p:spPr>
      </p:pic>
      <p:sp>
        <p:nvSpPr>
          <p:cNvPr id="5" name="Title 1"/>
          <p:cNvSpPr>
            <a:spLocks noGrp="1"/>
          </p:cNvSpPr>
          <p:nvPr>
            <p:ph type="title"/>
          </p:nvPr>
        </p:nvSpPr>
        <p:spPr>
          <a:xfrm>
            <a:off x="107504" y="260648"/>
            <a:ext cx="9017396" cy="785275"/>
          </a:xfrm>
        </p:spPr>
        <p:txBody>
          <a:bodyPr>
            <a:normAutofit fontScale="90000"/>
          </a:bodyPr>
          <a:lstStyle/>
          <a:p>
            <a:pPr algn="ctr"/>
            <a:r>
              <a:rPr lang="ka-GE" sz="2000" dirty="0" smtClean="0">
                <a:solidFill>
                  <a:srgbClr val="0070C0"/>
                </a:solidFill>
              </a:rPr>
              <a:t>ეკონომიკური </a:t>
            </a:r>
            <a:r>
              <a:rPr lang="ka-GE" sz="2000" dirty="0">
                <a:solidFill>
                  <a:srgbClr val="0070C0"/>
                </a:solidFill>
              </a:rPr>
              <a:t>დანაშაულის წინააღმდეგ ბრძოლა</a:t>
            </a:r>
            <a:r>
              <a:rPr lang="en-US" sz="2000" dirty="0">
                <a:solidFill>
                  <a:srgbClr val="0070C0"/>
                </a:solidFill>
              </a:rPr>
              <a:t/>
            </a:r>
            <a:br>
              <a:rPr lang="en-US" sz="2000" dirty="0">
                <a:solidFill>
                  <a:srgbClr val="0070C0"/>
                </a:solidFill>
              </a:rPr>
            </a:br>
            <a:r>
              <a:rPr lang="ka-GE" sz="2000" dirty="0">
                <a:solidFill>
                  <a:srgbClr val="0070C0"/>
                </a:solidFill>
              </a:rPr>
              <a:t>ფინანსთა სამინისტროს საგამოძიებო სამსახური</a:t>
            </a:r>
            <a:r>
              <a:rPr lang="pt-BR" sz="1800" dirty="0">
                <a:solidFill>
                  <a:prstClr val="black"/>
                </a:solidFill>
                <a:latin typeface="Grigolia"/>
                <a:ea typeface="Times New Roman"/>
                <a:cs typeface="Times New Roman"/>
              </a:rPr>
              <a:t/>
            </a:r>
            <a:br>
              <a:rPr lang="pt-BR" sz="1800" dirty="0">
                <a:solidFill>
                  <a:prstClr val="black"/>
                </a:solidFill>
                <a:latin typeface="Grigolia"/>
                <a:ea typeface="Times New Roman"/>
                <a:cs typeface="Times New Roman"/>
              </a:rPr>
            </a:br>
            <a:endParaRPr lang="en-US" sz="13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41</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0973687"/>
              </p:ext>
            </p:extLst>
          </p:nvPr>
        </p:nvGraphicFramePr>
        <p:xfrm>
          <a:off x="467544" y="1196752"/>
          <a:ext cx="8657356" cy="49117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p:nvPr>
            <p:extLst>
              <p:ext uri="{D42A27DB-BD31-4B8C-83A1-F6EECF244321}">
                <p14:modId xmlns:p14="http://schemas.microsoft.com/office/powerpoint/2010/main" val="3521164129"/>
              </p:ext>
            </p:extLst>
          </p:nvPr>
        </p:nvGraphicFramePr>
        <p:xfrm>
          <a:off x="107504" y="1628800"/>
          <a:ext cx="4608512" cy="36373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p:nvPr>
            <p:extLst>
              <p:ext uri="{D42A27DB-BD31-4B8C-83A1-F6EECF244321}">
                <p14:modId xmlns:p14="http://schemas.microsoft.com/office/powerpoint/2010/main" val="2622253260"/>
              </p:ext>
            </p:extLst>
          </p:nvPr>
        </p:nvGraphicFramePr>
        <p:xfrm>
          <a:off x="4572000" y="1412776"/>
          <a:ext cx="4679950" cy="3962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159143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5395" y="26749"/>
            <a:ext cx="1119505" cy="1019175"/>
          </a:xfrm>
          <a:prstGeom prst="rect">
            <a:avLst/>
          </a:prstGeom>
          <a:noFill/>
          <a:ln>
            <a:noFill/>
          </a:ln>
        </p:spPr>
      </p:pic>
      <p:sp>
        <p:nvSpPr>
          <p:cNvPr id="5" name="Title 1"/>
          <p:cNvSpPr>
            <a:spLocks noGrp="1"/>
          </p:cNvSpPr>
          <p:nvPr>
            <p:ph type="title"/>
          </p:nvPr>
        </p:nvSpPr>
        <p:spPr>
          <a:xfrm>
            <a:off x="107504" y="260648"/>
            <a:ext cx="9017396" cy="785275"/>
          </a:xfrm>
        </p:spPr>
        <p:txBody>
          <a:bodyPr>
            <a:normAutofit fontScale="90000"/>
          </a:bodyPr>
          <a:lstStyle/>
          <a:p>
            <a:pPr algn="ctr"/>
            <a:r>
              <a:rPr lang="ka-GE" sz="2000" dirty="0" smtClean="0">
                <a:solidFill>
                  <a:srgbClr val="0070C0"/>
                </a:solidFill>
              </a:rPr>
              <a:t>ეკონომიკური </a:t>
            </a:r>
            <a:r>
              <a:rPr lang="ka-GE" sz="2000" dirty="0">
                <a:solidFill>
                  <a:srgbClr val="0070C0"/>
                </a:solidFill>
              </a:rPr>
              <a:t>დანაშაულის წინააღმდეგ ბრძოლა</a:t>
            </a:r>
            <a:r>
              <a:rPr lang="en-US" sz="2000" dirty="0">
                <a:solidFill>
                  <a:srgbClr val="0070C0"/>
                </a:solidFill>
              </a:rPr>
              <a:t/>
            </a:r>
            <a:br>
              <a:rPr lang="en-US" sz="2000" dirty="0">
                <a:solidFill>
                  <a:srgbClr val="0070C0"/>
                </a:solidFill>
              </a:rPr>
            </a:br>
            <a:r>
              <a:rPr lang="ka-GE" sz="2000" dirty="0">
                <a:solidFill>
                  <a:srgbClr val="0070C0"/>
                </a:solidFill>
              </a:rPr>
              <a:t>ფინანსთა სამინისტროს საგამოძიებო სამსახური</a:t>
            </a:r>
            <a:r>
              <a:rPr lang="pt-BR" sz="1800" dirty="0">
                <a:solidFill>
                  <a:prstClr val="black"/>
                </a:solidFill>
                <a:latin typeface="Grigolia"/>
                <a:ea typeface="Times New Roman"/>
                <a:cs typeface="Times New Roman"/>
              </a:rPr>
              <a:t/>
            </a:r>
            <a:br>
              <a:rPr lang="pt-BR" sz="1800" dirty="0">
                <a:solidFill>
                  <a:prstClr val="black"/>
                </a:solidFill>
                <a:latin typeface="Grigolia"/>
                <a:ea typeface="Times New Roman"/>
                <a:cs typeface="Times New Roman"/>
              </a:rPr>
            </a:br>
            <a:endParaRPr lang="en-US" sz="13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42</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623213134"/>
              </p:ext>
            </p:extLst>
          </p:nvPr>
        </p:nvGraphicFramePr>
        <p:xfrm>
          <a:off x="467544" y="1196752"/>
          <a:ext cx="8657356" cy="49117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extLst>
              <p:ext uri="{D42A27DB-BD31-4B8C-83A1-F6EECF244321}">
                <p14:modId xmlns:p14="http://schemas.microsoft.com/office/powerpoint/2010/main" val="792394404"/>
              </p:ext>
            </p:extLst>
          </p:nvPr>
        </p:nvGraphicFramePr>
        <p:xfrm>
          <a:off x="107504" y="1700808"/>
          <a:ext cx="4679950" cy="3962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p:nvPr>
            <p:extLst>
              <p:ext uri="{D42A27DB-BD31-4B8C-83A1-F6EECF244321}">
                <p14:modId xmlns:p14="http://schemas.microsoft.com/office/powerpoint/2010/main" val="1014844223"/>
              </p:ext>
            </p:extLst>
          </p:nvPr>
        </p:nvGraphicFramePr>
        <p:xfrm>
          <a:off x="4355976" y="1340768"/>
          <a:ext cx="4679950" cy="3962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6805678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5395" y="26749"/>
            <a:ext cx="1119505" cy="1019175"/>
          </a:xfrm>
          <a:prstGeom prst="rect">
            <a:avLst/>
          </a:prstGeom>
          <a:noFill/>
          <a:ln>
            <a:noFill/>
          </a:ln>
        </p:spPr>
      </p:pic>
      <p:sp>
        <p:nvSpPr>
          <p:cNvPr id="5" name="Title 1"/>
          <p:cNvSpPr>
            <a:spLocks noGrp="1"/>
          </p:cNvSpPr>
          <p:nvPr>
            <p:ph type="title"/>
          </p:nvPr>
        </p:nvSpPr>
        <p:spPr>
          <a:xfrm>
            <a:off x="107504" y="260648"/>
            <a:ext cx="9017396" cy="785275"/>
          </a:xfrm>
        </p:spPr>
        <p:txBody>
          <a:bodyPr>
            <a:normAutofit fontScale="90000"/>
          </a:bodyPr>
          <a:lstStyle/>
          <a:p>
            <a:pPr algn="ctr"/>
            <a:r>
              <a:rPr lang="ka-GE" sz="2000" dirty="0" smtClean="0">
                <a:solidFill>
                  <a:srgbClr val="0070C0"/>
                </a:solidFill>
              </a:rPr>
              <a:t>ეკონომიკური </a:t>
            </a:r>
            <a:r>
              <a:rPr lang="ka-GE" sz="2000" dirty="0">
                <a:solidFill>
                  <a:srgbClr val="0070C0"/>
                </a:solidFill>
              </a:rPr>
              <a:t>დანაშაულის წინააღმდეგ ბრძოლა</a:t>
            </a:r>
            <a:r>
              <a:rPr lang="en-US" sz="2000" dirty="0">
                <a:solidFill>
                  <a:srgbClr val="0070C0"/>
                </a:solidFill>
              </a:rPr>
              <a:t/>
            </a:r>
            <a:br>
              <a:rPr lang="en-US" sz="2000" dirty="0">
                <a:solidFill>
                  <a:srgbClr val="0070C0"/>
                </a:solidFill>
              </a:rPr>
            </a:br>
            <a:r>
              <a:rPr lang="ka-GE" sz="2000" dirty="0">
                <a:solidFill>
                  <a:srgbClr val="0070C0"/>
                </a:solidFill>
              </a:rPr>
              <a:t>ფინანსთა სამინისტროს საგამოძიებო სამსახური</a:t>
            </a:r>
            <a:r>
              <a:rPr lang="pt-BR" sz="1800" dirty="0">
                <a:solidFill>
                  <a:prstClr val="black"/>
                </a:solidFill>
                <a:latin typeface="Grigolia"/>
                <a:ea typeface="Times New Roman"/>
                <a:cs typeface="Times New Roman"/>
              </a:rPr>
              <a:t/>
            </a:r>
            <a:br>
              <a:rPr lang="pt-BR" sz="1800" dirty="0">
                <a:solidFill>
                  <a:prstClr val="black"/>
                </a:solidFill>
                <a:latin typeface="Grigolia"/>
                <a:ea typeface="Times New Roman"/>
                <a:cs typeface="Times New Roman"/>
              </a:rPr>
            </a:br>
            <a:endParaRPr lang="en-US" sz="13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43</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429685211"/>
              </p:ext>
            </p:extLst>
          </p:nvPr>
        </p:nvGraphicFramePr>
        <p:xfrm>
          <a:off x="467544" y="1196752"/>
          <a:ext cx="8657356" cy="49117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2075574683"/>
              </p:ext>
            </p:extLst>
          </p:nvPr>
        </p:nvGraphicFramePr>
        <p:xfrm>
          <a:off x="35496" y="1916832"/>
          <a:ext cx="4679950" cy="3962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p:cNvGraphicFramePr/>
          <p:nvPr>
            <p:extLst>
              <p:ext uri="{D42A27DB-BD31-4B8C-83A1-F6EECF244321}">
                <p14:modId xmlns:p14="http://schemas.microsoft.com/office/powerpoint/2010/main" val="25783418"/>
              </p:ext>
            </p:extLst>
          </p:nvPr>
        </p:nvGraphicFramePr>
        <p:xfrm>
          <a:off x="4417491" y="1412776"/>
          <a:ext cx="4679950" cy="3962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258437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5395" y="26749"/>
            <a:ext cx="1119505" cy="1019175"/>
          </a:xfrm>
          <a:prstGeom prst="rect">
            <a:avLst/>
          </a:prstGeom>
          <a:noFill/>
          <a:ln>
            <a:noFill/>
          </a:ln>
        </p:spPr>
      </p:pic>
      <p:sp>
        <p:nvSpPr>
          <p:cNvPr id="5" name="Title 1"/>
          <p:cNvSpPr>
            <a:spLocks noGrp="1"/>
          </p:cNvSpPr>
          <p:nvPr>
            <p:ph type="title"/>
          </p:nvPr>
        </p:nvSpPr>
        <p:spPr>
          <a:xfrm>
            <a:off x="107504" y="260648"/>
            <a:ext cx="9017396" cy="785275"/>
          </a:xfrm>
        </p:spPr>
        <p:txBody>
          <a:bodyPr>
            <a:normAutofit fontScale="90000"/>
          </a:bodyPr>
          <a:lstStyle/>
          <a:p>
            <a:pPr algn="ctr"/>
            <a:r>
              <a:rPr lang="ka-GE" sz="2000" dirty="0" smtClean="0">
                <a:solidFill>
                  <a:srgbClr val="0070C0"/>
                </a:solidFill>
              </a:rPr>
              <a:t>ეკონომიკური </a:t>
            </a:r>
            <a:r>
              <a:rPr lang="ka-GE" sz="2000" dirty="0">
                <a:solidFill>
                  <a:srgbClr val="0070C0"/>
                </a:solidFill>
              </a:rPr>
              <a:t>დანაშაულის წინააღმდეგ ბრძოლა</a:t>
            </a:r>
            <a:r>
              <a:rPr lang="en-US" sz="2000" dirty="0">
                <a:solidFill>
                  <a:srgbClr val="0070C0"/>
                </a:solidFill>
              </a:rPr>
              <a:t/>
            </a:r>
            <a:br>
              <a:rPr lang="en-US" sz="2000" dirty="0">
                <a:solidFill>
                  <a:srgbClr val="0070C0"/>
                </a:solidFill>
              </a:rPr>
            </a:br>
            <a:r>
              <a:rPr lang="ka-GE" sz="2000" dirty="0">
                <a:solidFill>
                  <a:srgbClr val="0070C0"/>
                </a:solidFill>
              </a:rPr>
              <a:t>ფინანსთა სამინისტროს საგამოძიებო სამსახური</a:t>
            </a:r>
            <a:r>
              <a:rPr lang="pt-BR" sz="1800" dirty="0">
                <a:solidFill>
                  <a:prstClr val="black"/>
                </a:solidFill>
                <a:latin typeface="Grigolia"/>
                <a:ea typeface="Times New Roman"/>
                <a:cs typeface="Times New Roman"/>
              </a:rPr>
              <a:t/>
            </a:r>
            <a:br>
              <a:rPr lang="pt-BR" sz="1800" dirty="0">
                <a:solidFill>
                  <a:prstClr val="black"/>
                </a:solidFill>
                <a:latin typeface="Grigolia"/>
                <a:ea typeface="Times New Roman"/>
                <a:cs typeface="Times New Roman"/>
              </a:rPr>
            </a:br>
            <a:endParaRPr lang="en-US" sz="13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44</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61245565"/>
              </p:ext>
            </p:extLst>
          </p:nvPr>
        </p:nvGraphicFramePr>
        <p:xfrm>
          <a:off x="467544" y="1196752"/>
          <a:ext cx="8657356" cy="49117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extLst>
              <p:ext uri="{D42A27DB-BD31-4B8C-83A1-F6EECF244321}">
                <p14:modId xmlns:p14="http://schemas.microsoft.com/office/powerpoint/2010/main" val="1176923339"/>
              </p:ext>
            </p:extLst>
          </p:nvPr>
        </p:nvGraphicFramePr>
        <p:xfrm>
          <a:off x="0" y="1412776"/>
          <a:ext cx="4679950" cy="3962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p:nvPr>
            <p:extLst>
              <p:ext uri="{D42A27DB-BD31-4B8C-83A1-F6EECF244321}">
                <p14:modId xmlns:p14="http://schemas.microsoft.com/office/powerpoint/2010/main" val="4166158201"/>
              </p:ext>
            </p:extLst>
          </p:nvPr>
        </p:nvGraphicFramePr>
        <p:xfrm>
          <a:off x="4444950" y="2276872"/>
          <a:ext cx="4679950" cy="3962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79645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5395" y="26749"/>
            <a:ext cx="1119505" cy="1019175"/>
          </a:xfrm>
          <a:prstGeom prst="rect">
            <a:avLst/>
          </a:prstGeom>
          <a:noFill/>
          <a:ln>
            <a:noFill/>
          </a:ln>
        </p:spPr>
      </p:pic>
      <p:sp>
        <p:nvSpPr>
          <p:cNvPr id="5" name="Title 1"/>
          <p:cNvSpPr>
            <a:spLocks noGrp="1"/>
          </p:cNvSpPr>
          <p:nvPr>
            <p:ph type="title"/>
          </p:nvPr>
        </p:nvSpPr>
        <p:spPr>
          <a:xfrm>
            <a:off x="107504" y="260648"/>
            <a:ext cx="9017396" cy="785275"/>
          </a:xfrm>
        </p:spPr>
        <p:txBody>
          <a:bodyPr>
            <a:normAutofit fontScale="90000"/>
          </a:bodyPr>
          <a:lstStyle/>
          <a:p>
            <a:pPr algn="ctr"/>
            <a:r>
              <a:rPr lang="ka-GE" sz="2000" dirty="0" smtClean="0">
                <a:solidFill>
                  <a:srgbClr val="0070C0"/>
                </a:solidFill>
              </a:rPr>
              <a:t>ეკონომიკური </a:t>
            </a:r>
            <a:r>
              <a:rPr lang="ka-GE" sz="2000" dirty="0">
                <a:solidFill>
                  <a:srgbClr val="0070C0"/>
                </a:solidFill>
              </a:rPr>
              <a:t>დანაშაულის წინააღმდეგ ბრძოლა</a:t>
            </a:r>
            <a:r>
              <a:rPr lang="en-US" sz="2000" dirty="0">
                <a:solidFill>
                  <a:srgbClr val="0070C0"/>
                </a:solidFill>
              </a:rPr>
              <a:t/>
            </a:r>
            <a:br>
              <a:rPr lang="en-US" sz="2000" dirty="0">
                <a:solidFill>
                  <a:srgbClr val="0070C0"/>
                </a:solidFill>
              </a:rPr>
            </a:br>
            <a:r>
              <a:rPr lang="ka-GE" sz="2000" dirty="0">
                <a:solidFill>
                  <a:srgbClr val="0070C0"/>
                </a:solidFill>
              </a:rPr>
              <a:t>ფინანსთა სამინისტროს საგამოძიებო სამსახური</a:t>
            </a:r>
            <a:r>
              <a:rPr lang="pt-BR" sz="1800" dirty="0">
                <a:solidFill>
                  <a:prstClr val="black"/>
                </a:solidFill>
                <a:latin typeface="Grigolia"/>
                <a:ea typeface="Times New Roman"/>
                <a:cs typeface="Times New Roman"/>
              </a:rPr>
              <a:t/>
            </a:r>
            <a:br>
              <a:rPr lang="pt-BR" sz="1800" dirty="0">
                <a:solidFill>
                  <a:prstClr val="black"/>
                </a:solidFill>
                <a:latin typeface="Grigolia"/>
                <a:ea typeface="Times New Roman"/>
                <a:cs typeface="Times New Roman"/>
              </a:rPr>
            </a:br>
            <a:endParaRPr lang="en-US" sz="13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45</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73473408"/>
              </p:ext>
            </p:extLst>
          </p:nvPr>
        </p:nvGraphicFramePr>
        <p:xfrm>
          <a:off x="467544" y="1196752"/>
          <a:ext cx="8657356" cy="49117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2556540642"/>
              </p:ext>
            </p:extLst>
          </p:nvPr>
        </p:nvGraphicFramePr>
        <p:xfrm>
          <a:off x="13742" y="1556792"/>
          <a:ext cx="4679950" cy="3962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p:cNvGraphicFramePr/>
          <p:nvPr>
            <p:extLst>
              <p:ext uri="{D42A27DB-BD31-4B8C-83A1-F6EECF244321}">
                <p14:modId xmlns:p14="http://schemas.microsoft.com/office/powerpoint/2010/main" val="2606857219"/>
              </p:ext>
            </p:extLst>
          </p:nvPr>
        </p:nvGraphicFramePr>
        <p:xfrm>
          <a:off x="4355976" y="2060848"/>
          <a:ext cx="4679950" cy="3962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1412198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5395" y="26749"/>
            <a:ext cx="1119505" cy="1019175"/>
          </a:xfrm>
          <a:prstGeom prst="rect">
            <a:avLst/>
          </a:prstGeom>
          <a:noFill/>
          <a:ln>
            <a:noFill/>
          </a:ln>
        </p:spPr>
      </p:pic>
      <p:sp>
        <p:nvSpPr>
          <p:cNvPr id="5" name="Title 1"/>
          <p:cNvSpPr>
            <a:spLocks noGrp="1"/>
          </p:cNvSpPr>
          <p:nvPr>
            <p:ph type="title"/>
          </p:nvPr>
        </p:nvSpPr>
        <p:spPr>
          <a:xfrm>
            <a:off x="107504" y="260648"/>
            <a:ext cx="9017396" cy="785275"/>
          </a:xfrm>
        </p:spPr>
        <p:txBody>
          <a:bodyPr>
            <a:normAutofit fontScale="90000"/>
          </a:bodyPr>
          <a:lstStyle/>
          <a:p>
            <a:pPr algn="ctr"/>
            <a:r>
              <a:rPr lang="ka-GE" sz="2000" dirty="0" smtClean="0">
                <a:solidFill>
                  <a:srgbClr val="0070C0"/>
                </a:solidFill>
              </a:rPr>
              <a:t>ეკონომიკური </a:t>
            </a:r>
            <a:r>
              <a:rPr lang="ka-GE" sz="2000" dirty="0">
                <a:solidFill>
                  <a:srgbClr val="0070C0"/>
                </a:solidFill>
              </a:rPr>
              <a:t>დანაშაულის წინააღმდეგ ბრძოლა</a:t>
            </a:r>
            <a:r>
              <a:rPr lang="en-US" sz="2000" dirty="0">
                <a:solidFill>
                  <a:srgbClr val="0070C0"/>
                </a:solidFill>
              </a:rPr>
              <a:t/>
            </a:r>
            <a:br>
              <a:rPr lang="en-US" sz="2000" dirty="0">
                <a:solidFill>
                  <a:srgbClr val="0070C0"/>
                </a:solidFill>
              </a:rPr>
            </a:br>
            <a:r>
              <a:rPr lang="ka-GE" sz="2000" dirty="0">
                <a:solidFill>
                  <a:srgbClr val="0070C0"/>
                </a:solidFill>
              </a:rPr>
              <a:t>ფინანსთა სამინისტროს საგამოძიებო სამსახური</a:t>
            </a:r>
            <a:r>
              <a:rPr lang="pt-BR" sz="1800" dirty="0">
                <a:solidFill>
                  <a:prstClr val="black"/>
                </a:solidFill>
                <a:latin typeface="Grigolia"/>
                <a:ea typeface="Times New Roman"/>
                <a:cs typeface="Times New Roman"/>
              </a:rPr>
              <a:t/>
            </a:r>
            <a:br>
              <a:rPr lang="pt-BR" sz="1800" dirty="0">
                <a:solidFill>
                  <a:prstClr val="black"/>
                </a:solidFill>
                <a:latin typeface="Grigolia"/>
                <a:ea typeface="Times New Roman"/>
                <a:cs typeface="Times New Roman"/>
              </a:rPr>
            </a:br>
            <a:endParaRPr lang="en-US" sz="13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46</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55786710"/>
              </p:ext>
            </p:extLst>
          </p:nvPr>
        </p:nvGraphicFramePr>
        <p:xfrm>
          <a:off x="467544" y="1196752"/>
          <a:ext cx="8657356" cy="49117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214414076"/>
              </p:ext>
            </p:extLst>
          </p:nvPr>
        </p:nvGraphicFramePr>
        <p:xfrm>
          <a:off x="0" y="2132856"/>
          <a:ext cx="4676775" cy="39598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p:cNvGraphicFramePr/>
          <p:nvPr>
            <p:extLst>
              <p:ext uri="{D42A27DB-BD31-4B8C-83A1-F6EECF244321}">
                <p14:modId xmlns:p14="http://schemas.microsoft.com/office/powerpoint/2010/main" val="3294535444"/>
              </p:ext>
            </p:extLst>
          </p:nvPr>
        </p:nvGraphicFramePr>
        <p:xfrm>
          <a:off x="4467225" y="1268760"/>
          <a:ext cx="4676775" cy="395986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680288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295640161"/>
              </p:ext>
            </p:extLst>
          </p:nvPr>
        </p:nvGraphicFramePr>
        <p:xfrm>
          <a:off x="1043608" y="1628799"/>
          <a:ext cx="7272808" cy="4610831"/>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D:\khatuna.ivanishvili\Desktop\LOGO\finansta saministros logo bol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799" y="45799"/>
            <a:ext cx="1119505" cy="1019175"/>
          </a:xfrm>
          <a:prstGeom prst="rect">
            <a:avLst/>
          </a:prstGeom>
          <a:noFill/>
          <a:ln>
            <a:noFill/>
          </a:ln>
        </p:spPr>
      </p:pic>
      <p:sp>
        <p:nvSpPr>
          <p:cNvPr id="5" name="Title 1"/>
          <p:cNvSpPr>
            <a:spLocks noGrp="1"/>
          </p:cNvSpPr>
          <p:nvPr>
            <p:ph type="title"/>
          </p:nvPr>
        </p:nvSpPr>
        <p:spPr>
          <a:xfrm>
            <a:off x="152400" y="152400"/>
            <a:ext cx="7848600" cy="762000"/>
          </a:xfrm>
        </p:spPr>
        <p:txBody>
          <a:bodyPr>
            <a:noAutofit/>
          </a:bodyPr>
          <a:lstStyle/>
          <a:p>
            <a:pPr algn="ctr"/>
            <a:r>
              <a:rPr lang="ka-GE" sz="1800" b="1" dirty="0" smtClean="0">
                <a:solidFill>
                  <a:srgbClr val="0070C0"/>
                </a:solidFill>
              </a:rPr>
              <a:t>შემოსავლების სამსახურის დავების დეპარტამენტის მიერ </a:t>
            </a:r>
            <a:br>
              <a:rPr lang="ka-GE" sz="1800" b="1" dirty="0" smtClean="0">
                <a:solidFill>
                  <a:srgbClr val="0070C0"/>
                </a:solidFill>
              </a:rPr>
            </a:br>
            <a:r>
              <a:rPr lang="ka-GE" sz="1800" b="1" dirty="0" smtClean="0">
                <a:solidFill>
                  <a:srgbClr val="0070C0"/>
                </a:solidFill>
              </a:rPr>
              <a:t>2013</a:t>
            </a:r>
            <a:r>
              <a:rPr lang="en-US" sz="1800" b="1" dirty="0" smtClean="0">
                <a:solidFill>
                  <a:srgbClr val="0070C0"/>
                </a:solidFill>
              </a:rPr>
              <a:t> – 2014</a:t>
            </a:r>
            <a:r>
              <a:rPr lang="ka-GE" sz="1800" b="1" dirty="0" smtClean="0">
                <a:solidFill>
                  <a:srgbClr val="0070C0"/>
                </a:solidFill>
              </a:rPr>
              <a:t> წლის </a:t>
            </a:r>
            <a:r>
              <a:rPr lang="en-US" sz="1200" b="1" dirty="0" smtClean="0">
                <a:solidFill>
                  <a:srgbClr val="0070C0"/>
                </a:solidFill>
              </a:rPr>
              <a:t>(1 </a:t>
            </a:r>
            <a:r>
              <a:rPr lang="ka-GE" sz="1200" b="1" dirty="0" smtClean="0">
                <a:solidFill>
                  <a:srgbClr val="0070C0"/>
                </a:solidFill>
              </a:rPr>
              <a:t>ნოემბრის</a:t>
            </a:r>
            <a:r>
              <a:rPr lang="en-US" sz="1200" b="1" dirty="0" smtClean="0">
                <a:solidFill>
                  <a:srgbClr val="0070C0"/>
                </a:solidFill>
              </a:rPr>
              <a:t>)</a:t>
            </a:r>
            <a:r>
              <a:rPr lang="ka-GE" sz="1200" b="1" dirty="0" smtClean="0">
                <a:solidFill>
                  <a:srgbClr val="0070C0"/>
                </a:solidFill>
              </a:rPr>
              <a:t> </a:t>
            </a:r>
            <a:r>
              <a:rPr lang="ka-GE" sz="1800" dirty="0" smtClean="0">
                <a:solidFill>
                  <a:srgbClr val="0070C0"/>
                </a:solidFill>
              </a:rPr>
              <a:t>მდგომარეობით </a:t>
            </a:r>
            <a:r>
              <a:rPr lang="ka-GE" sz="1800" b="1" dirty="0" smtClean="0">
                <a:solidFill>
                  <a:srgbClr val="0070C0"/>
                </a:solidFill>
              </a:rPr>
              <a:t>განხილული საჩივრების ანალიზი</a:t>
            </a:r>
            <a:r>
              <a:rPr lang="ka-GE" sz="1800" dirty="0">
                <a:solidFill>
                  <a:srgbClr val="0070C0"/>
                </a:solidFill>
              </a:rPr>
              <a:t> </a:t>
            </a:r>
            <a:r>
              <a:rPr lang="en-US" sz="1800" i="1" dirty="0" smtClean="0">
                <a:solidFill>
                  <a:srgbClr val="FF0000"/>
                </a:solidFill>
              </a:rPr>
              <a:t>16,853</a:t>
            </a:r>
            <a:r>
              <a:rPr lang="ka-GE" sz="1800" i="1" dirty="0" smtClean="0">
                <a:solidFill>
                  <a:srgbClr val="FF0000"/>
                </a:solidFill>
              </a:rPr>
              <a:t> საჩივარი</a:t>
            </a:r>
            <a:endParaRPr lang="en-US" sz="1800" i="1" dirty="0">
              <a:solidFill>
                <a:srgbClr val="FF0000"/>
              </a:solidFill>
            </a:endParaRPr>
          </a:p>
        </p:txBody>
      </p:sp>
      <p:sp>
        <p:nvSpPr>
          <p:cNvPr id="7" name="TextBox 6"/>
          <p:cNvSpPr txBox="1"/>
          <p:nvPr/>
        </p:nvSpPr>
        <p:spPr>
          <a:xfrm>
            <a:off x="2286000" y="2819400"/>
            <a:ext cx="685800" cy="523220"/>
          </a:xfrm>
          <a:prstGeom prst="rect">
            <a:avLst/>
          </a:prstGeom>
          <a:noFill/>
        </p:spPr>
        <p:txBody>
          <a:bodyPr wrap="square" rtlCol="0">
            <a:spAutoFit/>
          </a:bodyPr>
          <a:lstStyle/>
          <a:p>
            <a:r>
              <a:rPr lang="en-US" sz="1400" b="1" dirty="0" smtClean="0">
                <a:solidFill>
                  <a:schemeClr val="tx2"/>
                </a:solidFill>
              </a:rPr>
              <a:t>40</a:t>
            </a:r>
            <a:r>
              <a:rPr lang="ka-GE" sz="1400" b="1" dirty="0" smtClean="0">
                <a:solidFill>
                  <a:schemeClr val="tx2"/>
                </a:solidFill>
              </a:rPr>
              <a:t>%</a:t>
            </a:r>
          </a:p>
          <a:p>
            <a:endParaRPr lang="en-US" sz="1400" b="1" dirty="0">
              <a:solidFill>
                <a:schemeClr val="tx2"/>
              </a:solidFill>
            </a:endParaRPr>
          </a:p>
        </p:txBody>
      </p:sp>
      <p:sp>
        <p:nvSpPr>
          <p:cNvPr id="3" name="Slide Number Placeholder 2"/>
          <p:cNvSpPr>
            <a:spLocks noGrp="1"/>
          </p:cNvSpPr>
          <p:nvPr>
            <p:ph type="sldNum" sz="quarter" idx="12"/>
          </p:nvPr>
        </p:nvSpPr>
        <p:spPr/>
        <p:txBody>
          <a:bodyPr/>
          <a:lstStyle/>
          <a:p>
            <a:fld id="{D5BBAC6D-A7C0-4A5D-BB19-79226C33A798}" type="slidenum">
              <a:rPr lang="en-US" smtClean="0"/>
              <a:pPr/>
              <a:t>47</a:t>
            </a:fld>
            <a:endParaRPr lang="en-US"/>
          </a:p>
        </p:txBody>
      </p:sp>
    </p:spTree>
    <p:extLst>
      <p:ext uri="{BB962C8B-B14F-4D97-AF65-F5344CB8AC3E}">
        <p14:creationId xmlns:p14="http://schemas.microsoft.com/office/powerpoint/2010/main" val="32217667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21606389"/>
              </p:ext>
            </p:extLst>
          </p:nvPr>
        </p:nvGraphicFramePr>
        <p:xfrm>
          <a:off x="1043608" y="1628799"/>
          <a:ext cx="7272808" cy="4610831"/>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D:\khatuna.ivanishvili\Desktop\LOGO\finansta saministros logo bol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5" name="Title 1"/>
          <p:cNvSpPr>
            <a:spLocks noGrp="1"/>
          </p:cNvSpPr>
          <p:nvPr>
            <p:ph type="title"/>
          </p:nvPr>
        </p:nvSpPr>
        <p:spPr>
          <a:xfrm>
            <a:off x="152400" y="152400"/>
            <a:ext cx="7848600" cy="762000"/>
          </a:xfrm>
        </p:spPr>
        <p:txBody>
          <a:bodyPr>
            <a:noAutofit/>
          </a:bodyPr>
          <a:lstStyle/>
          <a:p>
            <a:pPr algn="ctr"/>
            <a:r>
              <a:rPr lang="ka-GE" sz="1800" b="1" dirty="0" smtClean="0">
                <a:solidFill>
                  <a:srgbClr val="0070C0"/>
                </a:solidFill>
              </a:rPr>
              <a:t>შემოსავლების სამსახურის მედიაციის საბჭოს მიერ </a:t>
            </a:r>
            <a:br>
              <a:rPr lang="ka-GE" sz="1800" b="1" dirty="0" smtClean="0">
                <a:solidFill>
                  <a:srgbClr val="0070C0"/>
                </a:solidFill>
              </a:rPr>
            </a:br>
            <a:r>
              <a:rPr lang="ka-GE" sz="1800" b="1" dirty="0" smtClean="0">
                <a:solidFill>
                  <a:srgbClr val="0070C0"/>
                </a:solidFill>
              </a:rPr>
              <a:t>2013</a:t>
            </a:r>
            <a:r>
              <a:rPr lang="en-US" sz="1800" b="1" dirty="0" smtClean="0">
                <a:solidFill>
                  <a:srgbClr val="0070C0"/>
                </a:solidFill>
              </a:rPr>
              <a:t> – 2014</a:t>
            </a:r>
            <a:r>
              <a:rPr lang="ka-GE" sz="1800" b="1" dirty="0" smtClean="0">
                <a:solidFill>
                  <a:srgbClr val="0070C0"/>
                </a:solidFill>
              </a:rPr>
              <a:t> წლის </a:t>
            </a:r>
            <a:r>
              <a:rPr lang="en-US" sz="1200" b="1" dirty="0" smtClean="0">
                <a:solidFill>
                  <a:srgbClr val="0070C0"/>
                </a:solidFill>
              </a:rPr>
              <a:t>(1 </a:t>
            </a:r>
            <a:r>
              <a:rPr lang="ka-GE" sz="1200" b="1" dirty="0" smtClean="0">
                <a:solidFill>
                  <a:srgbClr val="0070C0"/>
                </a:solidFill>
              </a:rPr>
              <a:t>ნოემბრის</a:t>
            </a:r>
            <a:r>
              <a:rPr lang="en-US" sz="1200" b="1" dirty="0" smtClean="0">
                <a:solidFill>
                  <a:srgbClr val="0070C0"/>
                </a:solidFill>
              </a:rPr>
              <a:t>)</a:t>
            </a:r>
            <a:r>
              <a:rPr lang="ka-GE" sz="1800" b="1" dirty="0" smtClean="0">
                <a:solidFill>
                  <a:srgbClr val="0070C0"/>
                </a:solidFill>
              </a:rPr>
              <a:t> </a:t>
            </a:r>
            <a:r>
              <a:rPr lang="ka-GE" sz="1800" dirty="0" smtClean="0">
                <a:solidFill>
                  <a:srgbClr val="0070C0"/>
                </a:solidFill>
              </a:rPr>
              <a:t>მდგომარეობით </a:t>
            </a:r>
            <a:r>
              <a:rPr lang="ka-GE" sz="1800" b="1" dirty="0" smtClean="0">
                <a:solidFill>
                  <a:srgbClr val="0070C0"/>
                </a:solidFill>
              </a:rPr>
              <a:t>განხილული საჩივრების ანალიზი </a:t>
            </a:r>
            <a:r>
              <a:rPr lang="en-US" sz="1800" i="1" dirty="0" smtClean="0">
                <a:solidFill>
                  <a:srgbClr val="FF0000"/>
                </a:solidFill>
              </a:rPr>
              <a:t>5,385</a:t>
            </a:r>
            <a:r>
              <a:rPr lang="ka-GE" sz="1800" i="1" dirty="0" smtClean="0">
                <a:solidFill>
                  <a:srgbClr val="FF0000"/>
                </a:solidFill>
              </a:rPr>
              <a:t> საჩივარი</a:t>
            </a:r>
            <a:endParaRPr lang="en-US" sz="1800" i="1" dirty="0">
              <a:solidFill>
                <a:srgbClr val="FF0000"/>
              </a:solidFill>
            </a:endParaRPr>
          </a:p>
        </p:txBody>
      </p:sp>
      <p:sp>
        <p:nvSpPr>
          <p:cNvPr id="7" name="TextBox 6"/>
          <p:cNvSpPr txBox="1"/>
          <p:nvPr/>
        </p:nvSpPr>
        <p:spPr>
          <a:xfrm>
            <a:off x="3491880" y="1676400"/>
            <a:ext cx="851520" cy="523220"/>
          </a:xfrm>
          <a:prstGeom prst="rect">
            <a:avLst/>
          </a:prstGeom>
          <a:noFill/>
        </p:spPr>
        <p:txBody>
          <a:bodyPr wrap="square" rtlCol="0">
            <a:spAutoFit/>
          </a:bodyPr>
          <a:lstStyle/>
          <a:p>
            <a:r>
              <a:rPr lang="en-US" sz="1400" b="1" dirty="0" smtClean="0">
                <a:solidFill>
                  <a:schemeClr val="tx2"/>
                </a:solidFill>
              </a:rPr>
              <a:t>70</a:t>
            </a:r>
            <a:r>
              <a:rPr lang="ka-GE" sz="1400" b="1" dirty="0" smtClean="0">
                <a:solidFill>
                  <a:schemeClr val="tx2"/>
                </a:solidFill>
              </a:rPr>
              <a:t>%</a:t>
            </a:r>
          </a:p>
          <a:p>
            <a:endParaRPr lang="en-US" sz="1400" b="1" dirty="0">
              <a:solidFill>
                <a:schemeClr val="tx2"/>
              </a:solidFill>
            </a:endParaRPr>
          </a:p>
        </p:txBody>
      </p:sp>
      <p:sp>
        <p:nvSpPr>
          <p:cNvPr id="3" name="Slide Number Placeholder 2"/>
          <p:cNvSpPr>
            <a:spLocks noGrp="1"/>
          </p:cNvSpPr>
          <p:nvPr>
            <p:ph type="sldNum" sz="quarter" idx="12"/>
          </p:nvPr>
        </p:nvSpPr>
        <p:spPr/>
        <p:txBody>
          <a:bodyPr/>
          <a:lstStyle/>
          <a:p>
            <a:fld id="{D5BBAC6D-A7C0-4A5D-BB19-79226C33A798}" type="slidenum">
              <a:rPr lang="en-US" smtClean="0"/>
              <a:pPr/>
              <a:t>48</a:t>
            </a:fld>
            <a:endParaRPr lang="en-US"/>
          </a:p>
        </p:txBody>
      </p:sp>
    </p:spTree>
    <p:extLst>
      <p:ext uri="{BB962C8B-B14F-4D97-AF65-F5344CB8AC3E}">
        <p14:creationId xmlns:p14="http://schemas.microsoft.com/office/powerpoint/2010/main" val="1558342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5" name="Title 1"/>
          <p:cNvSpPr>
            <a:spLocks noGrp="1"/>
          </p:cNvSpPr>
          <p:nvPr>
            <p:ph type="title"/>
          </p:nvPr>
        </p:nvSpPr>
        <p:spPr>
          <a:xfrm>
            <a:off x="635952" y="155336"/>
            <a:ext cx="7848600" cy="762000"/>
          </a:xfrm>
        </p:spPr>
        <p:txBody>
          <a:bodyPr>
            <a:normAutofit/>
          </a:bodyPr>
          <a:lstStyle/>
          <a:p>
            <a:pPr algn="ctr"/>
            <a:r>
              <a:rPr lang="ka-GE" sz="1800" dirty="0" smtClean="0">
                <a:solidFill>
                  <a:srgbClr val="0070C0"/>
                </a:solidFill>
              </a:rPr>
              <a:t>ფინანსთა სამინისტროს </a:t>
            </a:r>
            <a:r>
              <a:rPr lang="ka-GE" sz="1800" b="1" dirty="0" smtClean="0">
                <a:solidFill>
                  <a:srgbClr val="0070C0"/>
                </a:solidFill>
              </a:rPr>
              <a:t>დავების განხილვის საბჭოში </a:t>
            </a:r>
            <a:br>
              <a:rPr lang="ka-GE" sz="1800" b="1" dirty="0" smtClean="0">
                <a:solidFill>
                  <a:srgbClr val="0070C0"/>
                </a:solidFill>
              </a:rPr>
            </a:br>
            <a:r>
              <a:rPr lang="ka-GE" sz="1800" b="1" dirty="0" smtClean="0">
                <a:solidFill>
                  <a:srgbClr val="0070C0"/>
                </a:solidFill>
              </a:rPr>
              <a:t>დასრულებული საჩივრების ანალიზი</a:t>
            </a:r>
            <a:endParaRPr lang="en-US" sz="1400" dirty="0">
              <a:solidFill>
                <a:srgbClr val="0070C0"/>
              </a:solidFill>
            </a:endParaRPr>
          </a:p>
        </p:txBody>
      </p:sp>
      <p:sp>
        <p:nvSpPr>
          <p:cNvPr id="3" name="Slide Number Placeholder 2"/>
          <p:cNvSpPr>
            <a:spLocks noGrp="1"/>
          </p:cNvSpPr>
          <p:nvPr>
            <p:ph type="sldNum" sz="quarter" idx="12"/>
          </p:nvPr>
        </p:nvSpPr>
        <p:spPr/>
        <p:txBody>
          <a:bodyPr/>
          <a:lstStyle/>
          <a:p>
            <a:fld id="{D5BBAC6D-A7C0-4A5D-BB19-79226C33A798}" type="slidenum">
              <a:rPr lang="en-US" smtClean="0">
                <a:solidFill>
                  <a:prstClr val="black">
                    <a:tint val="75000"/>
                  </a:prstClr>
                </a:solidFill>
              </a:rPr>
              <a:pPr/>
              <a:t>49</a:t>
            </a:fld>
            <a:endParaRPr lang="en-US">
              <a:solidFill>
                <a:prstClr val="black">
                  <a:tint val="75000"/>
                </a:prstClr>
              </a:solidFill>
            </a:endParaRPr>
          </a:p>
        </p:txBody>
      </p:sp>
      <p:graphicFrame>
        <p:nvGraphicFramePr>
          <p:cNvPr id="8" name="Chart 7"/>
          <p:cNvGraphicFramePr/>
          <p:nvPr>
            <p:extLst>
              <p:ext uri="{D42A27DB-BD31-4B8C-83A1-F6EECF244321}">
                <p14:modId xmlns:p14="http://schemas.microsoft.com/office/powerpoint/2010/main" val="3573502350"/>
              </p:ext>
            </p:extLst>
          </p:nvPr>
        </p:nvGraphicFramePr>
        <p:xfrm>
          <a:off x="179511" y="1268761"/>
          <a:ext cx="8864793" cy="3744415"/>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179512" y="4797152"/>
            <a:ext cx="8712968" cy="1384995"/>
          </a:xfrm>
          <a:prstGeom prst="rect">
            <a:avLst/>
          </a:prstGeom>
        </p:spPr>
        <p:txBody>
          <a:bodyPr wrap="square">
            <a:spAutoFit/>
          </a:bodyPr>
          <a:lstStyle/>
          <a:p>
            <a:pPr algn="just"/>
            <a:endParaRPr lang="ka-GE" sz="1200" dirty="0" smtClean="0">
              <a:solidFill>
                <a:prstClr val="black"/>
              </a:solidFill>
            </a:endParaRPr>
          </a:p>
          <a:p>
            <a:pPr algn="just"/>
            <a:endParaRPr lang="ka-GE" sz="1200" dirty="0" smtClean="0">
              <a:solidFill>
                <a:prstClr val="black"/>
              </a:solidFill>
            </a:endParaRPr>
          </a:p>
          <a:p>
            <a:pPr algn="just"/>
            <a:endParaRPr lang="ka-GE" sz="1200" dirty="0">
              <a:solidFill>
                <a:prstClr val="black"/>
              </a:solidFill>
            </a:endParaRPr>
          </a:p>
          <a:p>
            <a:pPr algn="just"/>
            <a:r>
              <a:rPr lang="ka-GE" sz="1200" b="1" dirty="0" smtClean="0">
                <a:solidFill>
                  <a:prstClr val="black"/>
                </a:solidFill>
              </a:rPr>
              <a:t>01.10.2012 </a:t>
            </a:r>
            <a:r>
              <a:rPr lang="ka-GE" sz="1200" b="1" dirty="0">
                <a:solidFill>
                  <a:prstClr val="black"/>
                </a:solidFill>
              </a:rPr>
              <a:t>– </a:t>
            </a:r>
            <a:r>
              <a:rPr lang="ka-GE" sz="1200" b="1" dirty="0" smtClean="0">
                <a:solidFill>
                  <a:prstClr val="black"/>
                </a:solidFill>
              </a:rPr>
              <a:t>01.</a:t>
            </a:r>
            <a:r>
              <a:rPr lang="en-US" sz="1200" b="1" dirty="0" smtClean="0">
                <a:solidFill>
                  <a:prstClr val="black"/>
                </a:solidFill>
              </a:rPr>
              <a:t>12</a:t>
            </a:r>
            <a:r>
              <a:rPr lang="ka-GE" sz="1200" b="1" dirty="0" smtClean="0">
                <a:solidFill>
                  <a:prstClr val="black"/>
                </a:solidFill>
              </a:rPr>
              <a:t>.2014 </a:t>
            </a:r>
            <a:r>
              <a:rPr lang="ka-GE" sz="1200" b="1" dirty="0">
                <a:solidFill>
                  <a:prstClr val="black"/>
                </a:solidFill>
              </a:rPr>
              <a:t>პერიოდში საბჭომ წარმოება დაასრულა </a:t>
            </a:r>
            <a:r>
              <a:rPr lang="en-US" sz="1200" b="1" dirty="0" smtClean="0">
                <a:solidFill>
                  <a:prstClr val="black"/>
                </a:solidFill>
              </a:rPr>
              <a:t>3246</a:t>
            </a:r>
            <a:r>
              <a:rPr lang="ka-GE" sz="1200" b="1" dirty="0" smtClean="0">
                <a:solidFill>
                  <a:prstClr val="black"/>
                </a:solidFill>
              </a:rPr>
              <a:t> </a:t>
            </a:r>
            <a:r>
              <a:rPr lang="ka-GE" sz="1200" b="1" dirty="0">
                <a:solidFill>
                  <a:prstClr val="black"/>
                </a:solidFill>
              </a:rPr>
              <a:t>საჩივარზე. მიღებული გადაწყვეტილებებით მომჩივანთა მოთხოვნა </a:t>
            </a:r>
            <a:r>
              <a:rPr lang="ka-GE" sz="1200" b="1" dirty="0" smtClean="0">
                <a:solidFill>
                  <a:prstClr val="black"/>
                </a:solidFill>
              </a:rPr>
              <a:t>1</a:t>
            </a:r>
            <a:r>
              <a:rPr lang="en-US" sz="1200" b="1" dirty="0" smtClean="0">
                <a:solidFill>
                  <a:prstClr val="black"/>
                </a:solidFill>
              </a:rPr>
              <a:t>431</a:t>
            </a:r>
            <a:r>
              <a:rPr lang="ka-GE" sz="1200" b="1" dirty="0" smtClean="0">
                <a:solidFill>
                  <a:prstClr val="black"/>
                </a:solidFill>
              </a:rPr>
              <a:t> </a:t>
            </a:r>
            <a:r>
              <a:rPr lang="ka-GE" sz="1200" b="1" dirty="0">
                <a:solidFill>
                  <a:prstClr val="black"/>
                </a:solidFill>
              </a:rPr>
              <a:t>შემთხვევაში სრულად ან ნაწილობრივ დაკმაყოფილდა, </a:t>
            </a:r>
            <a:r>
              <a:rPr lang="ka-GE" sz="1200" b="1" dirty="0" smtClean="0">
                <a:solidFill>
                  <a:prstClr val="black"/>
                </a:solidFill>
              </a:rPr>
              <a:t>1</a:t>
            </a:r>
            <a:r>
              <a:rPr lang="en-US" sz="1200" b="1" dirty="0" smtClean="0">
                <a:solidFill>
                  <a:prstClr val="black"/>
                </a:solidFill>
              </a:rPr>
              <a:t>304</a:t>
            </a:r>
            <a:r>
              <a:rPr lang="ka-GE" sz="1200" b="1" dirty="0" smtClean="0">
                <a:solidFill>
                  <a:prstClr val="black"/>
                </a:solidFill>
              </a:rPr>
              <a:t> </a:t>
            </a:r>
            <a:r>
              <a:rPr lang="ka-GE" sz="1200" b="1" dirty="0">
                <a:solidFill>
                  <a:prstClr val="black"/>
                </a:solidFill>
              </a:rPr>
              <a:t>მომჩივანს უარი ეთქვა, ხოლო </a:t>
            </a:r>
            <a:r>
              <a:rPr lang="en-US" sz="1200" b="1" dirty="0" smtClean="0">
                <a:solidFill>
                  <a:prstClr val="black"/>
                </a:solidFill>
              </a:rPr>
              <a:t>511</a:t>
            </a:r>
            <a:r>
              <a:rPr lang="ka-GE" sz="1200" b="1" dirty="0" smtClean="0">
                <a:solidFill>
                  <a:prstClr val="black"/>
                </a:solidFill>
              </a:rPr>
              <a:t> </a:t>
            </a:r>
            <a:r>
              <a:rPr lang="ka-GE" sz="1200" b="1" dirty="0">
                <a:solidFill>
                  <a:prstClr val="black"/>
                </a:solidFill>
              </a:rPr>
              <a:t>შემთხვევაში საჩივარი განუხილველი დარჩა მომჩივნის მიერ სხვადასხვა პროცედურული მოთხოვნის დარღვევის ან დავის შეწყვეტის </a:t>
            </a:r>
            <a:r>
              <a:rPr lang="ka-GE" sz="1200" b="1" dirty="0" smtClean="0">
                <a:solidFill>
                  <a:prstClr val="black"/>
                </a:solidFill>
              </a:rPr>
              <a:t>გამო</a:t>
            </a:r>
            <a:endParaRPr lang="en-US" sz="1200" b="1" dirty="0">
              <a:solidFill>
                <a:prstClr val="black"/>
              </a:solidFill>
            </a:endParaRPr>
          </a:p>
        </p:txBody>
      </p:sp>
    </p:spTree>
    <p:extLst>
      <p:ext uri="{BB962C8B-B14F-4D97-AF65-F5344CB8AC3E}">
        <p14:creationId xmlns:p14="http://schemas.microsoft.com/office/powerpoint/2010/main" val="869918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11" name="Title 10"/>
          <p:cNvSpPr>
            <a:spLocks noGrp="1"/>
          </p:cNvSpPr>
          <p:nvPr>
            <p:ph type="title"/>
          </p:nvPr>
        </p:nvSpPr>
        <p:spPr>
          <a:xfrm>
            <a:off x="323528" y="26749"/>
            <a:ext cx="7848872" cy="797141"/>
          </a:xfrm>
        </p:spPr>
        <p:txBody>
          <a:bodyPr/>
          <a:lstStyle/>
          <a:p>
            <a:pPr algn="ctr"/>
            <a:r>
              <a:rPr lang="en-US" sz="1800" dirty="0" smtClean="0">
                <a:solidFill>
                  <a:srgbClr val="0070C0"/>
                </a:solidFill>
              </a:rPr>
              <a:t/>
            </a:r>
            <a:br>
              <a:rPr lang="en-US" sz="1800" dirty="0" smtClean="0">
                <a:solidFill>
                  <a:srgbClr val="0070C0"/>
                </a:solidFill>
              </a:rPr>
            </a:br>
            <a:r>
              <a:rPr lang="en-US" sz="1800" dirty="0">
                <a:solidFill>
                  <a:srgbClr val="0070C0"/>
                </a:solidFill>
              </a:rPr>
              <a:t/>
            </a:r>
            <a:br>
              <a:rPr lang="en-US" sz="1800" dirty="0">
                <a:solidFill>
                  <a:srgbClr val="0070C0"/>
                </a:solidFill>
              </a:rPr>
            </a:br>
            <a:r>
              <a:rPr lang="ka-GE" sz="1800" dirty="0" smtClean="0">
                <a:solidFill>
                  <a:srgbClr val="0070C0"/>
                </a:solidFill>
              </a:rPr>
              <a:t>ბიუჯეტის </a:t>
            </a:r>
            <a:r>
              <a:rPr lang="ka-GE" sz="1800" dirty="0">
                <a:solidFill>
                  <a:srgbClr val="0070C0"/>
                </a:solidFill>
              </a:rPr>
              <a:t>ეფექტიანობის ზრდა, მისი გამჭვირვალობის უზრუნველყოფა, სახელმწიფო ფინანსების მართვა</a:t>
            </a:r>
            <a:r>
              <a:rPr lang="en-US" sz="1800" dirty="0">
                <a:solidFill>
                  <a:srgbClr val="153153"/>
                </a:solidFill>
              </a:rPr>
              <a:t/>
            </a:r>
            <a:br>
              <a:rPr lang="en-US" sz="1800" dirty="0">
                <a:solidFill>
                  <a:srgbClr val="153153"/>
                </a:solidFill>
              </a:rPr>
            </a:br>
            <a:endParaRPr lang="en-US" dirty="0"/>
          </a:p>
        </p:txBody>
      </p:sp>
      <p:sp>
        <p:nvSpPr>
          <p:cNvPr id="2" name="Slide Number Placeholder 1"/>
          <p:cNvSpPr>
            <a:spLocks noGrp="1"/>
          </p:cNvSpPr>
          <p:nvPr>
            <p:ph type="sldNum" sz="quarter" idx="12"/>
          </p:nvPr>
        </p:nvSpPr>
        <p:spPr/>
        <p:txBody>
          <a:bodyPr/>
          <a:lstStyle/>
          <a:p>
            <a:fld id="{D5BBAC6D-A7C0-4A5D-BB19-79226C33A798}" type="slidenum">
              <a:rPr lang="en-US" smtClean="0">
                <a:solidFill>
                  <a:prstClr val="black">
                    <a:tint val="75000"/>
                  </a:prstClr>
                </a:solidFill>
              </a:rPr>
              <a:pPr/>
              <a:t>5</a:t>
            </a:fld>
            <a:endParaRPr lang="en-US">
              <a:solidFill>
                <a:prstClr val="black">
                  <a:tint val="75000"/>
                </a:prstClr>
              </a:solidFill>
            </a:endParaRPr>
          </a:p>
        </p:txBody>
      </p:sp>
      <p:graphicFrame>
        <p:nvGraphicFramePr>
          <p:cNvPr id="8" name="Chart 7"/>
          <p:cNvGraphicFramePr>
            <a:graphicFrameLocks/>
          </p:cNvGraphicFramePr>
          <p:nvPr>
            <p:extLst>
              <p:ext uri="{D42A27DB-BD31-4B8C-83A1-F6EECF244321}">
                <p14:modId xmlns:p14="http://schemas.microsoft.com/office/powerpoint/2010/main" val="3129176962"/>
              </p:ext>
            </p:extLst>
          </p:nvPr>
        </p:nvGraphicFramePr>
        <p:xfrm>
          <a:off x="323528" y="1196752"/>
          <a:ext cx="8352928" cy="21602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1494276160"/>
              </p:ext>
            </p:extLst>
          </p:nvPr>
        </p:nvGraphicFramePr>
        <p:xfrm>
          <a:off x="4572000" y="3501009"/>
          <a:ext cx="4472304" cy="295232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a:graphicFrameLocks/>
          </p:cNvGraphicFramePr>
          <p:nvPr>
            <p:extLst>
              <p:ext uri="{D42A27DB-BD31-4B8C-83A1-F6EECF244321}">
                <p14:modId xmlns:p14="http://schemas.microsoft.com/office/powerpoint/2010/main" val="3212525168"/>
              </p:ext>
            </p:extLst>
          </p:nvPr>
        </p:nvGraphicFramePr>
        <p:xfrm>
          <a:off x="395536" y="3429000"/>
          <a:ext cx="4176464" cy="288032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571170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7" name="Title 1"/>
          <p:cNvSpPr>
            <a:spLocks noGrp="1"/>
          </p:cNvSpPr>
          <p:nvPr>
            <p:ph type="title"/>
          </p:nvPr>
        </p:nvSpPr>
        <p:spPr>
          <a:xfrm>
            <a:off x="614670" y="155336"/>
            <a:ext cx="7848600" cy="762000"/>
          </a:xfrm>
        </p:spPr>
        <p:txBody>
          <a:bodyPr>
            <a:normAutofit/>
          </a:bodyPr>
          <a:lstStyle/>
          <a:p>
            <a:pPr algn="ctr"/>
            <a:r>
              <a:rPr lang="ka-GE" sz="1800" dirty="0" smtClean="0">
                <a:solidFill>
                  <a:srgbClr val="0070C0"/>
                </a:solidFill>
              </a:rPr>
              <a:t>ფინანსთა სამინისტროს დავების </a:t>
            </a:r>
            <a:r>
              <a:rPr lang="ka-GE" sz="1800" dirty="0">
                <a:solidFill>
                  <a:srgbClr val="0070C0"/>
                </a:solidFill>
              </a:rPr>
              <a:t>განხილვის საბჭოში </a:t>
            </a:r>
            <a:r>
              <a:rPr lang="ka-GE" sz="1800" dirty="0" smtClean="0">
                <a:solidFill>
                  <a:srgbClr val="0070C0"/>
                </a:solidFill>
              </a:rPr>
              <a:t/>
            </a:r>
            <a:br>
              <a:rPr lang="ka-GE" sz="1800" dirty="0" smtClean="0">
                <a:solidFill>
                  <a:srgbClr val="0070C0"/>
                </a:solidFill>
              </a:rPr>
            </a:br>
            <a:r>
              <a:rPr lang="ka-GE" sz="1800" dirty="0" smtClean="0">
                <a:solidFill>
                  <a:srgbClr val="0070C0"/>
                </a:solidFill>
              </a:rPr>
              <a:t>დასრულებული </a:t>
            </a:r>
            <a:r>
              <a:rPr lang="ka-GE" sz="1800" dirty="0">
                <a:solidFill>
                  <a:srgbClr val="0070C0"/>
                </a:solidFill>
              </a:rPr>
              <a:t>საჩივრების ანალიზი</a:t>
            </a:r>
            <a:endParaRPr lang="en-US" sz="1600" dirty="0">
              <a:solidFill>
                <a:srgbClr val="0070C0"/>
              </a:solidFill>
            </a:endParaRPr>
          </a:p>
        </p:txBody>
      </p:sp>
      <p:sp>
        <p:nvSpPr>
          <p:cNvPr id="3" name="Slide Number Placeholder 2"/>
          <p:cNvSpPr>
            <a:spLocks noGrp="1"/>
          </p:cNvSpPr>
          <p:nvPr>
            <p:ph type="sldNum" sz="quarter" idx="12"/>
          </p:nvPr>
        </p:nvSpPr>
        <p:spPr/>
        <p:txBody>
          <a:bodyPr/>
          <a:lstStyle/>
          <a:p>
            <a:fld id="{D5BBAC6D-A7C0-4A5D-BB19-79226C33A798}" type="slidenum">
              <a:rPr lang="en-US" smtClean="0">
                <a:solidFill>
                  <a:prstClr val="black">
                    <a:tint val="75000"/>
                  </a:prstClr>
                </a:solidFill>
              </a:rPr>
              <a:pPr/>
              <a:t>50</a:t>
            </a:fld>
            <a:endParaRPr lang="en-US">
              <a:solidFill>
                <a:prstClr val="black">
                  <a:tint val="75000"/>
                </a:prstClr>
              </a:solidFill>
            </a:endParaRPr>
          </a:p>
        </p:txBody>
      </p:sp>
      <p:graphicFrame>
        <p:nvGraphicFramePr>
          <p:cNvPr id="8" name="Chart 7"/>
          <p:cNvGraphicFramePr/>
          <p:nvPr>
            <p:extLst>
              <p:ext uri="{D42A27DB-BD31-4B8C-83A1-F6EECF244321}">
                <p14:modId xmlns:p14="http://schemas.microsoft.com/office/powerpoint/2010/main" val="1423772411"/>
              </p:ext>
            </p:extLst>
          </p:nvPr>
        </p:nvGraphicFramePr>
        <p:xfrm>
          <a:off x="323528" y="1268760"/>
          <a:ext cx="8568952" cy="3744416"/>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p:cNvSpPr/>
          <p:nvPr/>
        </p:nvSpPr>
        <p:spPr>
          <a:xfrm>
            <a:off x="179512" y="4869160"/>
            <a:ext cx="8784976" cy="1338828"/>
          </a:xfrm>
          <a:prstGeom prst="rect">
            <a:avLst/>
          </a:prstGeom>
        </p:spPr>
        <p:txBody>
          <a:bodyPr wrap="square">
            <a:spAutoFit/>
          </a:bodyPr>
          <a:lstStyle/>
          <a:p>
            <a:pPr algn="just"/>
            <a:endParaRPr lang="ka-GE" sz="1200" b="1" dirty="0" smtClean="0">
              <a:solidFill>
                <a:prstClr val="black"/>
              </a:solidFill>
            </a:endParaRPr>
          </a:p>
          <a:p>
            <a:pPr algn="just"/>
            <a:endParaRPr lang="ka-GE" sz="1200" b="1" dirty="0">
              <a:solidFill>
                <a:prstClr val="black"/>
              </a:solidFill>
            </a:endParaRPr>
          </a:p>
          <a:p>
            <a:pPr algn="just"/>
            <a:r>
              <a:rPr lang="ka-GE" sz="1200" b="1" dirty="0" smtClean="0">
                <a:solidFill>
                  <a:prstClr val="black"/>
                </a:solidFill>
              </a:rPr>
              <a:t>01.10.2012 </a:t>
            </a:r>
            <a:r>
              <a:rPr lang="ka-GE" sz="1200" b="1" dirty="0">
                <a:solidFill>
                  <a:prstClr val="black"/>
                </a:solidFill>
              </a:rPr>
              <a:t>– </a:t>
            </a:r>
            <a:r>
              <a:rPr lang="ka-GE" sz="1200" b="1" dirty="0" smtClean="0">
                <a:solidFill>
                  <a:prstClr val="black"/>
                </a:solidFill>
              </a:rPr>
              <a:t>01.</a:t>
            </a:r>
            <a:r>
              <a:rPr lang="en-US" sz="1200" b="1" dirty="0" smtClean="0">
                <a:solidFill>
                  <a:prstClr val="black"/>
                </a:solidFill>
              </a:rPr>
              <a:t>12</a:t>
            </a:r>
            <a:r>
              <a:rPr lang="ka-GE" sz="1200" b="1" dirty="0" smtClean="0">
                <a:solidFill>
                  <a:prstClr val="black"/>
                </a:solidFill>
              </a:rPr>
              <a:t>.2014 </a:t>
            </a:r>
            <a:r>
              <a:rPr lang="ka-GE" sz="1200" b="1" dirty="0">
                <a:solidFill>
                  <a:prstClr val="black"/>
                </a:solidFill>
              </a:rPr>
              <a:t>პერიოდში </a:t>
            </a:r>
            <a:r>
              <a:rPr lang="ka-GE" sz="1200" b="1" dirty="0" smtClean="0">
                <a:solidFill>
                  <a:prstClr val="black"/>
                </a:solidFill>
              </a:rPr>
              <a:t>საბჭოს მიერ დასრულებული საჩივრების მიხედვით </a:t>
            </a:r>
            <a:r>
              <a:rPr lang="ka-GE" sz="1200" b="1" dirty="0" err="1" smtClean="0">
                <a:solidFill>
                  <a:prstClr val="black"/>
                </a:solidFill>
              </a:rPr>
              <a:t>გასაჩივრებულმა</a:t>
            </a:r>
            <a:r>
              <a:rPr lang="ka-GE" sz="1200" b="1" dirty="0" smtClean="0">
                <a:solidFill>
                  <a:prstClr val="black"/>
                </a:solidFill>
              </a:rPr>
              <a:t> დარიცხულმა თანხამ შეადგინა </a:t>
            </a:r>
            <a:r>
              <a:rPr lang="en-US" sz="1200" b="1" dirty="0" smtClean="0">
                <a:solidFill>
                  <a:prstClr val="black"/>
                </a:solidFill>
              </a:rPr>
              <a:t>664 </a:t>
            </a:r>
            <a:r>
              <a:rPr lang="ka-GE" sz="1200" b="1" dirty="0" smtClean="0">
                <a:solidFill>
                  <a:prstClr val="black"/>
                </a:solidFill>
              </a:rPr>
              <a:t>მილიონი ლარი</a:t>
            </a:r>
          </a:p>
          <a:p>
            <a:pPr algn="just"/>
            <a:endParaRPr lang="ka-GE" sz="1200" dirty="0">
              <a:solidFill>
                <a:prstClr val="black"/>
              </a:solidFill>
            </a:endParaRPr>
          </a:p>
          <a:p>
            <a:pPr algn="just"/>
            <a:r>
              <a:rPr lang="ka-GE" sz="1050" i="1" dirty="0" smtClean="0">
                <a:solidFill>
                  <a:prstClr val="black"/>
                </a:solidFill>
              </a:rPr>
              <a:t>შენიშვნა: დარიცხული </a:t>
            </a:r>
            <a:r>
              <a:rPr lang="ka-GE" sz="1050" i="1" dirty="0">
                <a:solidFill>
                  <a:prstClr val="black"/>
                </a:solidFill>
              </a:rPr>
              <a:t>თანხის ნაწილი </a:t>
            </a:r>
            <a:r>
              <a:rPr lang="ka-GE" sz="1050" i="1" dirty="0" smtClean="0">
                <a:solidFill>
                  <a:prstClr val="black"/>
                </a:solidFill>
              </a:rPr>
              <a:t>საბჭოში საჩივრის განხილვამდე შემცირებულია </a:t>
            </a:r>
            <a:r>
              <a:rPr lang="ka-GE" sz="1050" i="1" dirty="0">
                <a:solidFill>
                  <a:prstClr val="black"/>
                </a:solidFill>
              </a:rPr>
              <a:t>შემოსავლების სამსახურის მიერ, </a:t>
            </a:r>
            <a:r>
              <a:rPr lang="ka-GE" sz="1050" i="1" dirty="0" smtClean="0">
                <a:solidFill>
                  <a:prstClr val="black"/>
                </a:solidFill>
              </a:rPr>
              <a:t>ხოლო დარიცხული თანხის ნაწილი არ წარმოადგენს სავადო თანხას</a:t>
            </a:r>
            <a:endParaRPr lang="en-US" sz="1050" i="1" dirty="0">
              <a:solidFill>
                <a:prstClr val="black"/>
              </a:solidFill>
            </a:endParaRPr>
          </a:p>
        </p:txBody>
      </p:sp>
    </p:spTree>
    <p:extLst>
      <p:ext uri="{BB962C8B-B14F-4D97-AF65-F5344CB8AC3E}">
        <p14:creationId xmlns:p14="http://schemas.microsoft.com/office/powerpoint/2010/main" val="10814174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763455634"/>
              </p:ext>
            </p:extLst>
          </p:nvPr>
        </p:nvGraphicFramePr>
        <p:xfrm>
          <a:off x="899592" y="1495657"/>
          <a:ext cx="7517733" cy="495768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D:\khatuna.ivanishvili\Desktop\LOGO\finansta saministros logo bol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5" name="Title 1"/>
          <p:cNvSpPr>
            <a:spLocks noGrp="1"/>
          </p:cNvSpPr>
          <p:nvPr>
            <p:ph type="title"/>
          </p:nvPr>
        </p:nvSpPr>
        <p:spPr>
          <a:xfrm>
            <a:off x="667026" y="155336"/>
            <a:ext cx="7848600" cy="762000"/>
          </a:xfrm>
        </p:spPr>
        <p:txBody>
          <a:bodyPr>
            <a:noAutofit/>
          </a:bodyPr>
          <a:lstStyle/>
          <a:p>
            <a:pPr algn="ctr"/>
            <a:r>
              <a:rPr lang="ka-GE" sz="1800" b="1" dirty="0" smtClean="0">
                <a:solidFill>
                  <a:srgbClr val="0070C0"/>
                </a:solidFill>
              </a:rPr>
              <a:t>საგადასახადო შეთანხმებების გაფორმების სტატისტიკა </a:t>
            </a:r>
            <a:br>
              <a:rPr lang="ka-GE" sz="1800" b="1" dirty="0" smtClean="0">
                <a:solidFill>
                  <a:srgbClr val="0070C0"/>
                </a:solidFill>
              </a:rPr>
            </a:br>
            <a:r>
              <a:rPr lang="ka-GE" sz="1800" b="1" dirty="0" smtClean="0">
                <a:solidFill>
                  <a:srgbClr val="0070C0"/>
                </a:solidFill>
              </a:rPr>
              <a:t>2013</a:t>
            </a:r>
            <a:r>
              <a:rPr lang="en-US" sz="1800" b="1" dirty="0" smtClean="0">
                <a:solidFill>
                  <a:srgbClr val="0070C0"/>
                </a:solidFill>
              </a:rPr>
              <a:t>-2014</a:t>
            </a:r>
            <a:r>
              <a:rPr lang="ka-GE" sz="1800" b="1" dirty="0" smtClean="0">
                <a:solidFill>
                  <a:srgbClr val="0070C0"/>
                </a:solidFill>
              </a:rPr>
              <a:t> წლ</a:t>
            </a:r>
            <a:r>
              <a:rPr lang="ka-GE" sz="1800" dirty="0" smtClean="0">
                <a:solidFill>
                  <a:srgbClr val="0070C0"/>
                </a:solidFill>
              </a:rPr>
              <a:t>ებ</a:t>
            </a:r>
            <a:r>
              <a:rPr lang="ka-GE" sz="1800" b="1" dirty="0" smtClean="0">
                <a:solidFill>
                  <a:srgbClr val="0070C0"/>
                </a:solidFill>
              </a:rPr>
              <a:t>ის </a:t>
            </a:r>
            <a:r>
              <a:rPr lang="en-US" sz="1200" b="1" i="1" dirty="0" smtClean="0">
                <a:solidFill>
                  <a:srgbClr val="0070C0"/>
                </a:solidFill>
              </a:rPr>
              <a:t>(2</a:t>
            </a:r>
            <a:r>
              <a:rPr lang="ka-GE" sz="1200" b="1" i="1" dirty="0" smtClean="0">
                <a:solidFill>
                  <a:srgbClr val="0070C0"/>
                </a:solidFill>
              </a:rPr>
              <a:t>6.11.2014წ.) </a:t>
            </a:r>
            <a:r>
              <a:rPr lang="en-US" sz="1200" b="1" i="1" dirty="0" smtClean="0">
                <a:solidFill>
                  <a:srgbClr val="0070C0"/>
                </a:solidFill>
              </a:rPr>
              <a:t/>
            </a:r>
            <a:br>
              <a:rPr lang="en-US" sz="1200" b="1" i="1" dirty="0" smtClean="0">
                <a:solidFill>
                  <a:srgbClr val="0070C0"/>
                </a:solidFill>
              </a:rPr>
            </a:br>
            <a:r>
              <a:rPr lang="en-US" sz="1800" i="1" dirty="0" smtClean="0">
                <a:solidFill>
                  <a:srgbClr val="0070C0"/>
                </a:solidFill>
              </a:rPr>
              <a:t>1</a:t>
            </a:r>
            <a:r>
              <a:rPr lang="ka-GE" sz="1800" i="1" dirty="0" smtClean="0">
                <a:solidFill>
                  <a:srgbClr val="0070C0"/>
                </a:solidFill>
              </a:rPr>
              <a:t>021 </a:t>
            </a:r>
            <a:r>
              <a:rPr lang="ka-GE" sz="1800" b="1" i="1" dirty="0" smtClean="0">
                <a:solidFill>
                  <a:srgbClr val="0070C0"/>
                </a:solidFill>
              </a:rPr>
              <a:t>გადამხდელი</a:t>
            </a:r>
            <a:endParaRPr lang="en-US" sz="1800" i="1" dirty="0">
              <a:solidFill>
                <a:srgbClr val="0070C0"/>
              </a:solidFill>
            </a:endParaRPr>
          </a:p>
        </p:txBody>
      </p:sp>
      <p:sp>
        <p:nvSpPr>
          <p:cNvPr id="3" name="Slide Number Placeholder 2"/>
          <p:cNvSpPr>
            <a:spLocks noGrp="1"/>
          </p:cNvSpPr>
          <p:nvPr>
            <p:ph type="sldNum" sz="quarter" idx="12"/>
          </p:nvPr>
        </p:nvSpPr>
        <p:spPr/>
        <p:txBody>
          <a:bodyPr/>
          <a:lstStyle/>
          <a:p>
            <a:fld id="{D5BBAC6D-A7C0-4A5D-BB19-79226C33A798}" type="slidenum">
              <a:rPr lang="en-US" smtClean="0"/>
              <a:pPr/>
              <a:t>51</a:t>
            </a:fld>
            <a:endParaRPr lang="en-US"/>
          </a:p>
        </p:txBody>
      </p:sp>
    </p:spTree>
    <p:extLst>
      <p:ext uri="{BB962C8B-B14F-4D97-AF65-F5344CB8AC3E}">
        <p14:creationId xmlns:p14="http://schemas.microsoft.com/office/powerpoint/2010/main" val="21574426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8640960" cy="5040560"/>
          </a:xfrm>
        </p:spPr>
        <p:txBody>
          <a:bodyPr>
            <a:noAutofit/>
          </a:bodyPr>
          <a:lstStyle/>
          <a:p>
            <a:pPr lvl="0" algn="just">
              <a:buFont typeface="Wingdings" panose="05000000000000000000" pitchFamily="2" charset="2"/>
              <a:buChar char="q"/>
            </a:pPr>
            <a:r>
              <a:rPr lang="ka-GE" sz="1400" dirty="0" smtClean="0">
                <a:solidFill>
                  <a:schemeClr val="tx2"/>
                </a:solidFill>
              </a:rPr>
              <a:t>ვადაგადაცილებული </a:t>
            </a:r>
            <a:r>
              <a:rPr lang="ka-GE" sz="1400" dirty="0">
                <a:solidFill>
                  <a:schemeClr val="tx2"/>
                </a:solidFill>
              </a:rPr>
              <a:t>საგადასახადო და სასესხო დავალიანებების რესტრუქტურიზაციის, გრაფიკში ცვლილების შეტანის, სასესხო დავალიანების პატიებისათვის შესახებ </a:t>
            </a:r>
            <a:r>
              <a:rPr lang="ka-GE" sz="1400" dirty="0" smtClean="0">
                <a:solidFill>
                  <a:schemeClr val="tx2"/>
                </a:solidFill>
              </a:rPr>
              <a:t>ბოლო 2 წლის განმავლობაში კომისიისათვის </a:t>
            </a:r>
            <a:r>
              <a:rPr lang="ka-GE" sz="1400" dirty="0">
                <a:solidFill>
                  <a:schemeClr val="tx2"/>
                </a:solidFill>
              </a:rPr>
              <a:t>წარსადგენად შემოვიდა </a:t>
            </a:r>
            <a:r>
              <a:rPr lang="ka-GE" sz="1400" dirty="0" smtClean="0">
                <a:solidFill>
                  <a:schemeClr val="tx2"/>
                </a:solidFill>
              </a:rPr>
              <a:t>90-მდე </a:t>
            </a:r>
            <a:r>
              <a:rPr lang="ka-GE" sz="1400" dirty="0">
                <a:solidFill>
                  <a:schemeClr val="tx2"/>
                </a:solidFill>
              </a:rPr>
              <a:t>წერილობითი </a:t>
            </a:r>
            <a:r>
              <a:rPr lang="ka-GE" sz="1400" dirty="0" smtClean="0">
                <a:solidFill>
                  <a:schemeClr val="tx2"/>
                </a:solidFill>
              </a:rPr>
              <a:t>მომართვა</a:t>
            </a:r>
          </a:p>
          <a:p>
            <a:pPr lvl="0" algn="just">
              <a:buFont typeface="Wingdings" panose="05000000000000000000" pitchFamily="2" charset="2"/>
              <a:buChar char="q"/>
            </a:pPr>
            <a:endParaRPr lang="ka-GE" sz="1400" dirty="0" smtClean="0">
              <a:solidFill>
                <a:schemeClr val="tx2"/>
              </a:solidFill>
            </a:endParaRPr>
          </a:p>
          <a:p>
            <a:pPr lvl="0" algn="just">
              <a:buFont typeface="Wingdings" panose="05000000000000000000" pitchFamily="2" charset="2"/>
              <a:buChar char="q"/>
            </a:pPr>
            <a:endParaRPr lang="ka-GE" sz="1400" dirty="0">
              <a:solidFill>
                <a:schemeClr val="tx2"/>
              </a:solidFill>
            </a:endParaRPr>
          </a:p>
          <a:p>
            <a:pPr lvl="0" algn="just">
              <a:buFont typeface="Wingdings" panose="05000000000000000000" pitchFamily="2" charset="2"/>
              <a:buChar char="q"/>
            </a:pPr>
            <a:r>
              <a:rPr lang="ka-GE" sz="1400" dirty="0" smtClean="0">
                <a:solidFill>
                  <a:schemeClr val="tx2"/>
                </a:solidFill>
              </a:rPr>
              <a:t>იმ </a:t>
            </a:r>
            <a:r>
              <a:rPr lang="ka-GE" sz="1400" dirty="0">
                <a:solidFill>
                  <a:schemeClr val="tx2"/>
                </a:solidFill>
              </a:rPr>
              <a:t>სუბიექტებს, რომელთა მიერ წარმოდგენილი დოკუმენტაცია არ შეესაბამებოდა კანონმდებლობით დადგენილ მოთხოვნებს  მიეცათ  შესაბამისი მითითებები და </a:t>
            </a:r>
            <a:r>
              <a:rPr lang="ka-GE" sz="1400" dirty="0" smtClean="0">
                <a:solidFill>
                  <a:schemeClr val="tx2"/>
                </a:solidFill>
              </a:rPr>
              <a:t>რეკომენდაციები</a:t>
            </a:r>
            <a:r>
              <a:rPr lang="ka-GE" sz="1400" dirty="0">
                <a:solidFill>
                  <a:schemeClr val="tx2"/>
                </a:solidFill>
              </a:rPr>
              <a:t>;</a:t>
            </a:r>
            <a:r>
              <a:rPr lang="ka-GE" sz="1400" dirty="0" smtClean="0">
                <a:solidFill>
                  <a:schemeClr val="tx2"/>
                </a:solidFill>
              </a:rPr>
              <a:t> </a:t>
            </a:r>
            <a:r>
              <a:rPr lang="ka-GE" sz="1400" dirty="0">
                <a:solidFill>
                  <a:schemeClr val="tx2"/>
                </a:solidFill>
              </a:rPr>
              <a:t>სრულყოფილი დოკუმენტაციის მქონე საწარმოებიდან კომისიამ </a:t>
            </a:r>
            <a:r>
              <a:rPr lang="ka-GE" sz="1400" b="1" dirty="0" smtClean="0">
                <a:solidFill>
                  <a:srgbClr val="0070C0"/>
                </a:solidFill>
              </a:rPr>
              <a:t>3 </a:t>
            </a:r>
            <a:r>
              <a:rPr lang="ka-GE" sz="1400" b="1" dirty="0">
                <a:solidFill>
                  <a:srgbClr val="0070C0"/>
                </a:solidFill>
              </a:rPr>
              <a:t>სუბიექტს  დაუკმაყოფილა </a:t>
            </a:r>
            <a:r>
              <a:rPr lang="ka-GE" sz="1400" dirty="0">
                <a:solidFill>
                  <a:schemeClr val="tx2"/>
                </a:solidFill>
              </a:rPr>
              <a:t>თხოვნა სესხის დაფარვის გრაფიკში </a:t>
            </a:r>
            <a:r>
              <a:rPr lang="ka-GE" sz="1400" dirty="0" smtClean="0">
                <a:solidFill>
                  <a:schemeClr val="tx2"/>
                </a:solidFill>
              </a:rPr>
              <a:t>შეტანის </a:t>
            </a:r>
            <a:r>
              <a:rPr lang="ka-GE" sz="1400" dirty="0">
                <a:solidFill>
                  <a:schemeClr val="tx2"/>
                </a:solidFill>
              </a:rPr>
              <a:t>თაობაზე, ვადაზე </a:t>
            </a:r>
            <a:r>
              <a:rPr lang="ka-GE" sz="1400" b="1" dirty="0">
                <a:solidFill>
                  <a:srgbClr val="0070C0"/>
                </a:solidFill>
              </a:rPr>
              <a:t>ადრე რეჟიმი შეუწყდა </a:t>
            </a:r>
            <a:r>
              <a:rPr lang="ka-GE" sz="1400" b="1" dirty="0" smtClean="0">
                <a:solidFill>
                  <a:srgbClr val="0070C0"/>
                </a:solidFill>
              </a:rPr>
              <a:t>7-ს</a:t>
            </a:r>
            <a:r>
              <a:rPr lang="ka-GE" sz="1400" dirty="0">
                <a:solidFill>
                  <a:schemeClr val="tx2"/>
                </a:solidFill>
              </a:rPr>
              <a:t>, </a:t>
            </a:r>
            <a:r>
              <a:rPr lang="ka-GE" sz="1400" dirty="0" smtClean="0">
                <a:solidFill>
                  <a:schemeClr val="tx2"/>
                </a:solidFill>
              </a:rPr>
              <a:t>სასესხო დავალიანების </a:t>
            </a:r>
            <a:r>
              <a:rPr lang="ka-GE" sz="1400" dirty="0">
                <a:solidFill>
                  <a:schemeClr val="tx2"/>
                </a:solidFill>
              </a:rPr>
              <a:t>რესტრუქტურიზაციის თაობაზე </a:t>
            </a:r>
            <a:r>
              <a:rPr lang="ka-GE" sz="1400" b="1" dirty="0">
                <a:solidFill>
                  <a:srgbClr val="0070C0"/>
                </a:solidFill>
              </a:rPr>
              <a:t>დადებითი გადაწყვეტილება მიღებული იქნა </a:t>
            </a:r>
            <a:r>
              <a:rPr lang="ka-GE" sz="1400" b="1" dirty="0" smtClean="0">
                <a:solidFill>
                  <a:srgbClr val="0070C0"/>
                </a:solidFill>
              </a:rPr>
              <a:t>15</a:t>
            </a:r>
            <a:r>
              <a:rPr lang="ka-GE" sz="1400" dirty="0" smtClean="0">
                <a:solidFill>
                  <a:schemeClr val="tx2"/>
                </a:solidFill>
              </a:rPr>
              <a:t>, ხოლო საგადასახადო დავალიანების </a:t>
            </a:r>
            <a:r>
              <a:rPr lang="ka-GE" sz="1400" b="1" dirty="0" smtClean="0">
                <a:solidFill>
                  <a:srgbClr val="0070C0"/>
                </a:solidFill>
              </a:rPr>
              <a:t>რესტრუქტურიზაციაზე 8 საწარმოს შემთხვევაში</a:t>
            </a:r>
            <a:r>
              <a:rPr lang="ka-GE" sz="1400" dirty="0" smtClean="0">
                <a:solidFill>
                  <a:schemeClr val="tx2"/>
                </a:solidFill>
              </a:rPr>
              <a:t>. </a:t>
            </a:r>
            <a:r>
              <a:rPr lang="ka-GE" sz="1400" dirty="0">
                <a:solidFill>
                  <a:schemeClr val="tx2"/>
                </a:solidFill>
              </a:rPr>
              <a:t>კომისიის გადაწყვეტილების საფუძველზე </a:t>
            </a:r>
            <a:r>
              <a:rPr lang="ka-GE" sz="1400" dirty="0" smtClean="0">
                <a:solidFill>
                  <a:schemeClr val="tx2"/>
                </a:solidFill>
              </a:rPr>
              <a:t>მომზადდა </a:t>
            </a:r>
            <a:r>
              <a:rPr lang="ka-GE" sz="1400" dirty="0">
                <a:solidFill>
                  <a:schemeClr val="tx2"/>
                </a:solidFill>
              </a:rPr>
              <a:t>შესაბამისი დოკუმენტაცია და წარედგინა საქართველოს მთავრობას საბოლოო გადაწყვეტილების </a:t>
            </a:r>
            <a:r>
              <a:rPr lang="ka-GE" sz="1400" dirty="0" smtClean="0">
                <a:solidFill>
                  <a:schemeClr val="tx2"/>
                </a:solidFill>
              </a:rPr>
              <a:t>მისაღებად</a:t>
            </a:r>
          </a:p>
          <a:p>
            <a:pPr lvl="0" algn="just">
              <a:buFont typeface="Wingdings" panose="05000000000000000000" pitchFamily="2" charset="2"/>
              <a:buChar char="q"/>
            </a:pPr>
            <a:endParaRPr lang="ka-GE" sz="1400" dirty="0" smtClean="0">
              <a:solidFill>
                <a:schemeClr val="tx2"/>
              </a:solidFill>
            </a:endParaRPr>
          </a:p>
          <a:p>
            <a:pPr lvl="0" algn="just">
              <a:buFont typeface="Wingdings" panose="05000000000000000000" pitchFamily="2" charset="2"/>
              <a:buChar char="q"/>
            </a:pPr>
            <a:r>
              <a:rPr lang="ka-GE" sz="1400" smtClean="0">
                <a:solidFill>
                  <a:schemeClr val="tx2"/>
                </a:solidFill>
              </a:rPr>
              <a:t>შემუშავებულ </a:t>
            </a:r>
            <a:r>
              <a:rPr lang="ka-GE" sz="1400" dirty="0">
                <a:solidFill>
                  <a:schemeClr val="tx2"/>
                </a:solidFill>
              </a:rPr>
              <a:t>იქნა </a:t>
            </a:r>
            <a:r>
              <a:rPr lang="ka-GE" sz="1400" dirty="0" smtClean="0">
                <a:solidFill>
                  <a:schemeClr val="tx2"/>
                </a:solidFill>
              </a:rPr>
              <a:t>ინიციატივები </a:t>
            </a:r>
            <a:r>
              <a:rPr lang="ka-GE" sz="1400" dirty="0">
                <a:solidFill>
                  <a:schemeClr val="tx2"/>
                </a:solidFill>
              </a:rPr>
              <a:t>„საგადასახადო და სასესხო დავალიანების რესტრუქტურიზაციის შესახებ“ კანონში ცვლილებების შეტანის თაობაზე, </a:t>
            </a:r>
            <a:r>
              <a:rPr lang="ka-GE" sz="1400" dirty="0" smtClean="0">
                <a:solidFill>
                  <a:schemeClr val="tx2"/>
                </a:solidFill>
              </a:rPr>
              <a:t>რომელიც დამტკიცებულ იქნა საქართველოს პარლამენტის მიერ. აღნიშნული კანონით გადასახადის გადამხდელებისთვის და სახელმწიფოსგან სესხის მიმღებთათვის გაუმჯობესდა რესტრუქტურიზაციის პირობები, ხოლო სახელმწიფოსთვის - მის მიმართ არსებული ვალდებულებების ამოღების შესაძლებლობები</a:t>
            </a:r>
            <a:endParaRPr lang="en-US" sz="1400" dirty="0">
              <a:solidFill>
                <a:schemeClr val="tx2"/>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6" name="Title 1"/>
          <p:cNvSpPr>
            <a:spLocks noGrp="1"/>
          </p:cNvSpPr>
          <p:nvPr>
            <p:ph type="title"/>
          </p:nvPr>
        </p:nvSpPr>
        <p:spPr>
          <a:xfrm>
            <a:off x="609600" y="64055"/>
            <a:ext cx="7315200" cy="944562"/>
          </a:xfrm>
        </p:spPr>
        <p:txBody>
          <a:bodyPr>
            <a:normAutofit/>
          </a:bodyPr>
          <a:lstStyle/>
          <a:p>
            <a:pPr algn="ctr"/>
            <a:r>
              <a:rPr lang="ka-GE" sz="1800" b="1" dirty="0" smtClean="0">
                <a:solidFill>
                  <a:srgbClr val="0070C0"/>
                </a:solidFill>
              </a:rPr>
              <a:t>საგადასახადო და სასესხო დავალიანებების რესტრუქტურიზაცია</a:t>
            </a:r>
            <a:endParaRPr lang="en-US" sz="14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52</a:t>
            </a:fld>
            <a:endParaRPr lang="en-US"/>
          </a:p>
        </p:txBody>
      </p:sp>
    </p:spTree>
    <p:extLst>
      <p:ext uri="{BB962C8B-B14F-4D97-AF65-F5344CB8AC3E}">
        <p14:creationId xmlns:p14="http://schemas.microsoft.com/office/powerpoint/2010/main" val="14541664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14199"/>
            <a:ext cx="8712968" cy="5507276"/>
          </a:xfrm>
        </p:spPr>
        <p:txBody>
          <a:bodyPr>
            <a:noAutofit/>
          </a:bodyPr>
          <a:lstStyle/>
          <a:p>
            <a:pPr marL="287338" lvl="1" indent="-171450" algn="just">
              <a:buFont typeface="Wingdings" panose="05000000000000000000" pitchFamily="2" charset="2"/>
              <a:buChar char="q"/>
            </a:pPr>
            <a:r>
              <a:rPr lang="ka-GE" sz="1200" dirty="0" smtClean="0">
                <a:solidFill>
                  <a:schemeClr val="tx1"/>
                </a:solidFill>
              </a:rPr>
              <a:t>  201</a:t>
            </a:r>
            <a:r>
              <a:rPr lang="en-US" sz="1200" dirty="0" smtClean="0">
                <a:solidFill>
                  <a:schemeClr val="tx1"/>
                </a:solidFill>
              </a:rPr>
              <a:t>3-2014</a:t>
            </a:r>
            <a:r>
              <a:rPr lang="ka-GE" sz="1200" dirty="0" smtClean="0">
                <a:solidFill>
                  <a:schemeClr val="tx1"/>
                </a:solidFill>
              </a:rPr>
              <a:t> წლებში ევროკავშირის, დონორი ორგანიზაციების მხარდაჭერის, </a:t>
            </a:r>
            <a:r>
              <a:rPr lang="ka-GE" sz="1200" b="1" dirty="0" smtClean="0">
                <a:solidFill>
                  <a:schemeClr val="tx1"/>
                </a:solidFill>
              </a:rPr>
              <a:t>ფინანსთა </a:t>
            </a:r>
            <a:r>
              <a:rPr lang="ka-GE" sz="1200" b="1" dirty="0">
                <a:solidFill>
                  <a:schemeClr val="tx1"/>
                </a:solidFill>
              </a:rPr>
              <a:t>სამინისტროს </a:t>
            </a:r>
            <a:r>
              <a:rPr lang="ka-GE" sz="1200" b="1" dirty="0" smtClean="0">
                <a:solidFill>
                  <a:schemeClr val="tx1"/>
                </a:solidFill>
              </a:rPr>
              <a:t>ორგანიზებით:</a:t>
            </a:r>
          </a:p>
          <a:p>
            <a:pPr marL="287338" lvl="1" indent="-171450" algn="just">
              <a:buFont typeface="Wingdings" panose="05000000000000000000" pitchFamily="2" charset="2"/>
              <a:buChar char="q"/>
            </a:pPr>
            <a:endParaRPr lang="ka-GE" sz="500" b="1" dirty="0" smtClean="0">
              <a:solidFill>
                <a:schemeClr val="tx1"/>
              </a:solidFill>
            </a:endParaRPr>
          </a:p>
          <a:p>
            <a:pPr marL="287338" lvl="1" indent="-171450" algn="just">
              <a:buFont typeface="Wingdings" panose="05000000000000000000" pitchFamily="2" charset="2"/>
              <a:buChar char="ü"/>
            </a:pPr>
            <a:r>
              <a:rPr lang="ka-GE" sz="1200" b="1" dirty="0" smtClean="0">
                <a:solidFill>
                  <a:srgbClr val="0070C0"/>
                </a:solidFill>
              </a:rPr>
              <a:t>3 </a:t>
            </a:r>
            <a:r>
              <a:rPr lang="ka-GE" sz="1200" b="1" dirty="0">
                <a:solidFill>
                  <a:srgbClr val="0070C0"/>
                </a:solidFill>
              </a:rPr>
              <a:t>საპილოტე სამინისტროში</a:t>
            </a:r>
            <a:r>
              <a:rPr lang="ka-GE" sz="1200" dirty="0">
                <a:solidFill>
                  <a:schemeClr val="tx1"/>
                </a:solidFill>
              </a:rPr>
              <a:t> (ფინანსთა, თავდაცვისა და იუსტიციის სამინსტროები) განხორციელდა ფინანსური მართვის და კონტროლის სისტემის ზოგადი შეფასება. </a:t>
            </a:r>
            <a:r>
              <a:rPr lang="ka-GE" sz="1200" b="1" dirty="0">
                <a:solidFill>
                  <a:srgbClr val="0070C0"/>
                </a:solidFill>
              </a:rPr>
              <a:t>ექსპერტებმა დადებითად შეაფასეს არსებული კონტროლის სისტემა</a:t>
            </a:r>
            <a:r>
              <a:rPr lang="ka-GE" sz="1200" dirty="0">
                <a:solidFill>
                  <a:schemeClr val="tx1"/>
                </a:solidFill>
              </a:rPr>
              <a:t>, თუმცა გამოყო რიგი საკითხებისა, რომელიც საჭიროებს გაუმჯობესებას. </a:t>
            </a:r>
            <a:endParaRPr lang="en-US" sz="1200" dirty="0">
              <a:solidFill>
                <a:schemeClr val="tx1"/>
              </a:solidFill>
            </a:endParaRPr>
          </a:p>
          <a:p>
            <a:pPr marL="287338" indent="-171450" algn="just">
              <a:buFont typeface="Wingdings" panose="05000000000000000000" pitchFamily="2" charset="2"/>
              <a:buChar char="q"/>
            </a:pPr>
            <a:endParaRPr lang="ka-GE" sz="500" dirty="0" smtClean="0">
              <a:solidFill>
                <a:schemeClr val="tx1"/>
              </a:solidFill>
            </a:endParaRPr>
          </a:p>
          <a:p>
            <a:pPr marL="287338" indent="-171450" algn="just">
              <a:buFont typeface="Wingdings" panose="05000000000000000000" pitchFamily="2" charset="2"/>
              <a:buChar char="q"/>
            </a:pPr>
            <a:endParaRPr lang="en-US" sz="500" dirty="0">
              <a:solidFill>
                <a:schemeClr val="tx1"/>
              </a:solidFill>
            </a:endParaRPr>
          </a:p>
          <a:p>
            <a:pPr marL="287338" lvl="1" indent="-171450" algn="just">
              <a:buFont typeface="Wingdings" panose="05000000000000000000" pitchFamily="2" charset="2"/>
              <a:buChar char="ü"/>
            </a:pPr>
            <a:r>
              <a:rPr lang="ka-GE" sz="1200" dirty="0" smtClean="0">
                <a:solidFill>
                  <a:schemeClr val="tx1"/>
                </a:solidFill>
              </a:rPr>
              <a:t>სხვადასხვა </a:t>
            </a:r>
            <a:r>
              <a:rPr lang="ka-GE" sz="1200" dirty="0">
                <a:solidFill>
                  <a:schemeClr val="tx1"/>
                </a:solidFill>
              </a:rPr>
              <a:t>საბიუჯეტო ორგანიზაციების </a:t>
            </a:r>
            <a:r>
              <a:rPr lang="ka-GE" sz="1200" b="1" dirty="0" smtClean="0">
                <a:solidFill>
                  <a:srgbClr val="0070C0"/>
                </a:solidFill>
              </a:rPr>
              <a:t>174 </a:t>
            </a:r>
            <a:r>
              <a:rPr lang="ka-GE" sz="1200" b="1" dirty="0">
                <a:solidFill>
                  <a:srgbClr val="0070C0"/>
                </a:solidFill>
              </a:rPr>
              <a:t>შიდა </a:t>
            </a:r>
            <a:r>
              <a:rPr lang="ka-GE" sz="1200" b="1" dirty="0" smtClean="0">
                <a:solidFill>
                  <a:srgbClr val="0070C0"/>
                </a:solidFill>
              </a:rPr>
              <a:t>აუდიტორი გადამზადდა, </a:t>
            </a:r>
            <a:r>
              <a:rPr lang="ka-GE" sz="1200" dirty="0">
                <a:solidFill>
                  <a:schemeClr val="tx1"/>
                </a:solidFill>
              </a:rPr>
              <a:t>განხორციელდა კურსი შიდა აუდიტის უფროსებისათვის, რომლებმაც შეისწავლეს როგორც სტრატეგიული დაგეგმვის საფუძვლები, ასევე პროექტების მართვა</a:t>
            </a:r>
          </a:p>
          <a:p>
            <a:pPr marL="287338" lvl="1" indent="-171450" algn="just">
              <a:buFont typeface="Wingdings" panose="05000000000000000000" pitchFamily="2" charset="2"/>
              <a:buChar char="ü"/>
            </a:pPr>
            <a:endParaRPr lang="ka-GE" sz="500" b="1" dirty="0" smtClean="0">
              <a:solidFill>
                <a:srgbClr val="0070C0"/>
              </a:solidFill>
            </a:endParaRPr>
          </a:p>
          <a:p>
            <a:pPr marL="287338" lvl="1" indent="-171450" algn="just">
              <a:buFont typeface="Wingdings" panose="05000000000000000000" pitchFamily="2" charset="2"/>
              <a:buChar char="ü"/>
            </a:pPr>
            <a:r>
              <a:rPr lang="ka-GE" sz="1200" b="1" dirty="0" smtClean="0">
                <a:solidFill>
                  <a:srgbClr val="0070C0"/>
                </a:solidFill>
              </a:rPr>
              <a:t>3 </a:t>
            </a:r>
            <a:r>
              <a:rPr lang="ka-GE" sz="1200" b="1" dirty="0">
                <a:solidFill>
                  <a:srgbClr val="0070C0"/>
                </a:solidFill>
              </a:rPr>
              <a:t>სამინისტროში </a:t>
            </a:r>
            <a:r>
              <a:rPr lang="ka-GE" sz="1200" dirty="0">
                <a:solidFill>
                  <a:schemeClr val="tx1"/>
                </a:solidFill>
              </a:rPr>
              <a:t>(ოკუპირებული ტერიტორიებიდან იძულებით გადაადგილებულ პირთა, განსახლებისა და ლტოლვილთა, გარემოსა და ბუნებრივი რესურსების დაცვის  და ეკონომიკისა და მდგრადი განვითარების სამინისტროებში) </a:t>
            </a:r>
            <a:r>
              <a:rPr lang="ka-GE" sz="1200" b="1" dirty="0">
                <a:solidFill>
                  <a:srgbClr val="0070C0"/>
                </a:solidFill>
              </a:rPr>
              <a:t>განხორციელდა</a:t>
            </a:r>
            <a:r>
              <a:rPr lang="ka-GE" sz="1200" dirty="0">
                <a:solidFill>
                  <a:schemeClr val="tx1"/>
                </a:solidFill>
              </a:rPr>
              <a:t> </a:t>
            </a:r>
            <a:r>
              <a:rPr lang="ka-GE" sz="1200" b="1" dirty="0">
                <a:solidFill>
                  <a:srgbClr val="0070C0"/>
                </a:solidFill>
              </a:rPr>
              <a:t>რისკის შეფასების სამი </a:t>
            </a:r>
            <a:r>
              <a:rPr lang="ka-GE" sz="1200" b="1" dirty="0" err="1">
                <a:solidFill>
                  <a:srgbClr val="0070C0"/>
                </a:solidFill>
              </a:rPr>
              <a:t>საპილოტე</a:t>
            </a:r>
            <a:r>
              <a:rPr lang="ka-GE" sz="1200" b="1" dirty="0">
                <a:solidFill>
                  <a:srgbClr val="0070C0"/>
                </a:solidFill>
              </a:rPr>
              <a:t> </a:t>
            </a:r>
            <a:r>
              <a:rPr lang="ka-GE" sz="1200" b="1" dirty="0" smtClean="0">
                <a:solidFill>
                  <a:srgbClr val="0070C0"/>
                </a:solidFill>
              </a:rPr>
              <a:t>პროექტი</a:t>
            </a:r>
          </a:p>
          <a:p>
            <a:pPr marL="287338" lvl="1" indent="-171450" algn="just">
              <a:buFont typeface="Wingdings" panose="05000000000000000000" pitchFamily="2" charset="2"/>
              <a:buChar char="q"/>
            </a:pPr>
            <a:endParaRPr lang="ka-GE" sz="500" dirty="0" smtClean="0">
              <a:solidFill>
                <a:schemeClr val="tx1"/>
              </a:solidFill>
            </a:endParaRPr>
          </a:p>
          <a:p>
            <a:pPr marL="287338" lvl="1" indent="-171450" algn="just">
              <a:buFont typeface="Wingdings" panose="05000000000000000000" pitchFamily="2" charset="2"/>
              <a:buChar char="q"/>
            </a:pPr>
            <a:endParaRPr lang="ka-GE" sz="500" dirty="0" smtClean="0">
              <a:solidFill>
                <a:schemeClr val="tx1"/>
              </a:solidFill>
            </a:endParaRPr>
          </a:p>
          <a:p>
            <a:pPr marL="287338" lvl="1" indent="-171450" algn="just">
              <a:buFont typeface="Wingdings" panose="05000000000000000000" pitchFamily="2" charset="2"/>
              <a:buChar char="ü"/>
            </a:pPr>
            <a:r>
              <a:rPr lang="ka-GE" sz="1200" b="1" dirty="0" smtClean="0">
                <a:solidFill>
                  <a:srgbClr val="0070C0"/>
                </a:solidFill>
              </a:rPr>
              <a:t>4 სამინისტროში </a:t>
            </a:r>
            <a:r>
              <a:rPr lang="ka-GE" sz="1200" dirty="0" smtClean="0">
                <a:solidFill>
                  <a:schemeClr val="tx1"/>
                </a:solidFill>
              </a:rPr>
              <a:t>პილოტურ რეჟიმში განხორციელდა </a:t>
            </a:r>
            <a:r>
              <a:rPr lang="ka-GE" sz="1200" b="1" dirty="0" smtClean="0">
                <a:solidFill>
                  <a:srgbClr val="0070C0"/>
                </a:solidFill>
              </a:rPr>
              <a:t>3 სისტემური, 1 ინფორმაციული ტექნოლოგიების აუდიტი, 1 შესაბამისობისა და 1 ფინანსური აუდიტი </a:t>
            </a:r>
          </a:p>
          <a:p>
            <a:pPr marL="115888" lvl="1" indent="0" algn="just">
              <a:buNone/>
            </a:pPr>
            <a:endParaRPr lang="ka-GE" sz="1000" b="1" dirty="0" smtClean="0">
              <a:solidFill>
                <a:srgbClr val="0070C0"/>
              </a:solidFill>
            </a:endParaRPr>
          </a:p>
          <a:p>
            <a:pPr lvl="0" algn="just">
              <a:buFont typeface="Wingdings" panose="05000000000000000000" pitchFamily="2" charset="2"/>
              <a:buChar char="q"/>
            </a:pPr>
            <a:r>
              <a:rPr lang="ka-GE" sz="1200" b="1" dirty="0" smtClean="0">
                <a:solidFill>
                  <a:srgbClr val="0070C0"/>
                </a:solidFill>
              </a:rPr>
              <a:t>საქართველომ </a:t>
            </a:r>
            <a:r>
              <a:rPr lang="ka-GE" sz="1200" b="1" dirty="0">
                <a:solidFill>
                  <a:srgbClr val="0070C0"/>
                </a:solidFill>
              </a:rPr>
              <a:t>უმასპინძლა </a:t>
            </a:r>
            <a:r>
              <a:rPr lang="ka-GE" sz="1200" dirty="0">
                <a:solidFill>
                  <a:schemeClr val="tx1"/>
                </a:solidFill>
              </a:rPr>
              <a:t>მსოფლიო ბანკის ინიციატივით მოქმედი პროგრამის </a:t>
            </a:r>
            <a:r>
              <a:rPr lang="ka-GE" sz="1200" b="1" dirty="0">
                <a:solidFill>
                  <a:srgbClr val="0070C0"/>
                </a:solidFill>
              </a:rPr>
              <a:t>„PEMPAL“-ის </a:t>
            </a:r>
            <a:r>
              <a:rPr lang="ka-GE" sz="1200" b="1" dirty="0" smtClean="0">
                <a:solidFill>
                  <a:srgbClr val="0070C0"/>
                </a:solidFill>
              </a:rPr>
              <a:t>რიგით </a:t>
            </a:r>
            <a:r>
              <a:rPr lang="ka-GE" sz="1200" b="1" dirty="0">
                <a:solidFill>
                  <a:srgbClr val="0070C0"/>
                </a:solidFill>
              </a:rPr>
              <a:t>23-ე პლენარულ შეხვედრას</a:t>
            </a:r>
            <a:r>
              <a:rPr lang="ka-GE" sz="1200" b="1" dirty="0">
                <a:solidFill>
                  <a:schemeClr val="tx1"/>
                </a:solidFill>
              </a:rPr>
              <a:t>. </a:t>
            </a:r>
            <a:r>
              <a:rPr lang="ka-GE" sz="1200" dirty="0">
                <a:solidFill>
                  <a:schemeClr val="tx1"/>
                </a:solidFill>
              </a:rPr>
              <a:t>შეხვედრას ესწრებოდა 22 წევრი ქვეყნის ფინანსთა სამინისტროს წარმომადგენელი და ოფიციალური პირები, რომლებიც ახორციელებენ შიდა აუდიტის რეფორმას აღმოსავლეთ ევროპისა და ყოფილი საბჭოთა კავშირის </a:t>
            </a:r>
            <a:r>
              <a:rPr lang="ka-GE" sz="1200" dirty="0" smtClean="0">
                <a:solidFill>
                  <a:schemeClr val="tx1"/>
                </a:solidFill>
              </a:rPr>
              <a:t>ქვეყნებში</a:t>
            </a:r>
            <a:endParaRPr lang="ka-GE" sz="1200" dirty="0">
              <a:solidFill>
                <a:schemeClr val="tx1"/>
              </a:solidFill>
            </a:endParaRPr>
          </a:p>
          <a:p>
            <a:pPr marL="287338" lvl="1" indent="-171450" algn="just">
              <a:buFont typeface="Wingdings" panose="05000000000000000000" pitchFamily="2" charset="2"/>
              <a:buChar char="q"/>
            </a:pPr>
            <a:endParaRPr lang="en-US" sz="1000" b="1" dirty="0" smtClean="0">
              <a:solidFill>
                <a:srgbClr val="0070C0"/>
              </a:solidFill>
            </a:endParaRPr>
          </a:p>
          <a:p>
            <a:pPr marL="171450" lvl="1" indent="-171450" algn="just">
              <a:buFont typeface="Wingdings" panose="05000000000000000000" pitchFamily="2" charset="2"/>
              <a:buChar char="q"/>
            </a:pPr>
            <a:r>
              <a:rPr lang="ka-GE" sz="1100" b="1" dirty="0" smtClean="0">
                <a:solidFill>
                  <a:srgbClr val="0070C0"/>
                </a:solidFill>
              </a:rPr>
              <a:t>   </a:t>
            </a:r>
            <a:r>
              <a:rPr lang="ka-GE" sz="1200" b="1" dirty="0" smtClean="0">
                <a:solidFill>
                  <a:srgbClr val="0070C0"/>
                </a:solidFill>
              </a:rPr>
              <a:t>ევროკომისიის </a:t>
            </a:r>
            <a:r>
              <a:rPr lang="ka-GE" sz="1200" b="1" dirty="0">
                <a:solidFill>
                  <a:srgbClr val="0070C0"/>
                </a:solidFill>
              </a:rPr>
              <a:t>საბიუჯეტო დირექტორატი დადებითად აფასებს</a:t>
            </a:r>
            <a:r>
              <a:rPr lang="ka-GE" sz="1200" b="1" dirty="0">
                <a:solidFill>
                  <a:srgbClr val="424456"/>
                </a:solidFill>
              </a:rPr>
              <a:t> </a:t>
            </a:r>
            <a:r>
              <a:rPr lang="ka-GE" sz="1200" dirty="0">
                <a:solidFill>
                  <a:schemeClr val="tx1"/>
                </a:solidFill>
              </a:rPr>
              <a:t>აღნიშნულ დარგში არსებულ პროგრესს და მხარდაჭერას </a:t>
            </a:r>
            <a:r>
              <a:rPr lang="ka-GE" sz="1200" dirty="0" smtClean="0">
                <a:solidFill>
                  <a:schemeClr val="tx1"/>
                </a:solidFill>
              </a:rPr>
              <a:t>აღუთქვამს </a:t>
            </a:r>
            <a:r>
              <a:rPr lang="ka-GE" sz="1200" dirty="0">
                <a:solidFill>
                  <a:schemeClr val="tx1"/>
                </a:solidFill>
              </a:rPr>
              <a:t>რეფორმის </a:t>
            </a:r>
            <a:r>
              <a:rPr lang="ka-GE" sz="1200" dirty="0" smtClean="0">
                <a:solidFill>
                  <a:schemeClr val="tx1"/>
                </a:solidFill>
              </a:rPr>
              <a:t>განვითარებას</a:t>
            </a:r>
          </a:p>
          <a:p>
            <a:pPr marL="171450" lvl="1" indent="-171450" algn="just">
              <a:buFont typeface="Wingdings" panose="05000000000000000000" pitchFamily="2" charset="2"/>
              <a:buChar char="q"/>
            </a:pPr>
            <a:endParaRPr lang="ka-GE" sz="1000" dirty="0">
              <a:solidFill>
                <a:schemeClr val="tx1"/>
              </a:solidFill>
            </a:endParaRPr>
          </a:p>
          <a:p>
            <a:pPr marL="171450" lvl="1" indent="-171450" algn="just">
              <a:buFont typeface="Wingdings" panose="05000000000000000000" pitchFamily="2" charset="2"/>
              <a:buChar char="q"/>
            </a:pPr>
            <a:r>
              <a:rPr lang="ka-GE" sz="1200" b="1" dirty="0" smtClean="0">
                <a:solidFill>
                  <a:schemeClr val="tx1"/>
                </a:solidFill>
              </a:rPr>
              <a:t> </a:t>
            </a:r>
            <a:r>
              <a:rPr lang="ka-GE" sz="1200" dirty="0" smtClean="0">
                <a:solidFill>
                  <a:schemeClr val="tx1"/>
                </a:solidFill>
              </a:rPr>
              <a:t>შიდა </a:t>
            </a:r>
            <a:r>
              <a:rPr lang="ka-GE" sz="1200" dirty="0" err="1" smtClean="0">
                <a:solidFill>
                  <a:schemeClr val="tx1"/>
                </a:solidFill>
              </a:rPr>
              <a:t>აუდიტორთათვის</a:t>
            </a:r>
            <a:r>
              <a:rPr lang="ka-GE" sz="1200" dirty="0" smtClean="0">
                <a:solidFill>
                  <a:schemeClr val="tx1"/>
                </a:solidFill>
              </a:rPr>
              <a:t> შემუშავდა </a:t>
            </a:r>
            <a:r>
              <a:rPr lang="ka-GE" sz="1200" b="1" dirty="0" smtClean="0">
                <a:solidFill>
                  <a:srgbClr val="0070C0"/>
                </a:solidFill>
              </a:rPr>
              <a:t>შიდა </a:t>
            </a:r>
            <a:r>
              <a:rPr lang="ka-GE" sz="1200" b="1" dirty="0">
                <a:solidFill>
                  <a:srgbClr val="0070C0"/>
                </a:solidFill>
              </a:rPr>
              <a:t>აუდიტის მეთოდოლოგია და სისტემური აუდიტის </a:t>
            </a:r>
            <a:r>
              <a:rPr lang="ka-GE" sz="1200" b="1" dirty="0" smtClean="0">
                <a:solidFill>
                  <a:srgbClr val="0070C0"/>
                </a:solidFill>
              </a:rPr>
              <a:t>სახელმძღვანელო</a:t>
            </a:r>
            <a:endParaRPr lang="en-US" sz="1200" b="1" dirty="0">
              <a:solidFill>
                <a:srgbClr val="0070C0"/>
              </a:solidFill>
            </a:endParaRPr>
          </a:p>
          <a:p>
            <a:pPr marL="287338" indent="-171450" algn="just">
              <a:buFont typeface="Wingdings" panose="05000000000000000000" pitchFamily="2" charset="2"/>
              <a:buChar char="q"/>
            </a:pPr>
            <a:endParaRPr lang="en-US" sz="1100" dirty="0">
              <a:solidFill>
                <a:schemeClr val="tx1"/>
              </a:solidFill>
            </a:endParaRPr>
          </a:p>
          <a:p>
            <a:pPr marL="287338" indent="-171450" algn="just">
              <a:buFont typeface="Wingdings" panose="05000000000000000000" pitchFamily="2" charset="2"/>
              <a:buChar char="q"/>
            </a:pPr>
            <a:endParaRPr lang="en-US" sz="1100" dirty="0">
              <a:solidFill>
                <a:schemeClr val="tx1"/>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6" name="Title 1"/>
          <p:cNvSpPr>
            <a:spLocks noGrp="1"/>
          </p:cNvSpPr>
          <p:nvPr>
            <p:ph type="title"/>
          </p:nvPr>
        </p:nvSpPr>
        <p:spPr>
          <a:xfrm>
            <a:off x="598038" y="150693"/>
            <a:ext cx="8294442" cy="771286"/>
          </a:xfrm>
        </p:spPr>
        <p:txBody>
          <a:bodyPr>
            <a:normAutofit/>
          </a:bodyPr>
          <a:lstStyle/>
          <a:p>
            <a:pPr lvl="0" algn="ctr"/>
            <a:r>
              <a:rPr lang="ka-GE" sz="1800" b="1" dirty="0" smtClean="0">
                <a:solidFill>
                  <a:srgbClr val="0070C0"/>
                </a:solidFill>
              </a:rPr>
              <a:t>სახელმწიფო </a:t>
            </a:r>
            <a:r>
              <a:rPr lang="ka-GE" sz="1800" b="1" dirty="0">
                <a:solidFill>
                  <a:srgbClr val="0070C0"/>
                </a:solidFill>
              </a:rPr>
              <a:t>შიდა ფინანსური კონტროლის </a:t>
            </a:r>
            <a:r>
              <a:rPr lang="ka-GE" sz="1800" b="1" dirty="0" smtClean="0">
                <a:solidFill>
                  <a:srgbClr val="0070C0"/>
                </a:solidFill>
              </a:rPr>
              <a:t>რეფორმა</a:t>
            </a:r>
            <a:endParaRPr lang="en-US" sz="18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6571968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268761"/>
            <a:ext cx="9044304" cy="5256584"/>
          </a:xfrm>
        </p:spPr>
        <p:txBody>
          <a:bodyPr>
            <a:noAutofit/>
          </a:bodyPr>
          <a:lstStyle/>
          <a:p>
            <a:pPr lvl="0" algn="just">
              <a:lnSpc>
                <a:spcPct val="150000"/>
              </a:lnSpc>
              <a:buFont typeface="Wingdings" panose="05000000000000000000" pitchFamily="2" charset="2"/>
              <a:buChar char="q"/>
            </a:pPr>
            <a:r>
              <a:rPr lang="ka-GE" sz="1400" b="1" dirty="0">
                <a:solidFill>
                  <a:schemeClr val="tx1"/>
                </a:solidFill>
              </a:rPr>
              <a:t>ერთიან სისტემაში </a:t>
            </a:r>
            <a:r>
              <a:rPr lang="ka-GE" sz="1400" b="1" dirty="0" smtClean="0">
                <a:solidFill>
                  <a:schemeClr val="tx1"/>
                </a:solidFill>
              </a:rPr>
              <a:t>მოექცა</a:t>
            </a:r>
            <a:r>
              <a:rPr lang="en-US" sz="1400" b="1" dirty="0" smtClean="0">
                <a:solidFill>
                  <a:schemeClr val="tx1"/>
                </a:solidFill>
              </a:rPr>
              <a:t> </a:t>
            </a:r>
            <a:r>
              <a:rPr lang="ka-GE" sz="1400" b="1" dirty="0" smtClean="0">
                <a:solidFill>
                  <a:srgbClr val="0070C0"/>
                </a:solidFill>
              </a:rPr>
              <a:t>საბიუჯეტო </a:t>
            </a:r>
            <a:r>
              <a:rPr lang="ka-GE" sz="1400" b="1" dirty="0">
                <a:solidFill>
                  <a:srgbClr val="0070C0"/>
                </a:solidFill>
              </a:rPr>
              <a:t>პროცესის დაგეგმვისა და მისი აღსრულების მთლიანი </a:t>
            </a:r>
            <a:r>
              <a:rPr lang="ka-GE" sz="1400" b="1" dirty="0" smtClean="0">
                <a:solidFill>
                  <a:srgbClr val="0070C0"/>
                </a:solidFill>
              </a:rPr>
              <a:t>ციკლი</a:t>
            </a:r>
            <a:endParaRPr lang="en-US" sz="1400" dirty="0">
              <a:solidFill>
                <a:srgbClr val="0070C0"/>
              </a:solidFill>
            </a:endParaRPr>
          </a:p>
          <a:p>
            <a:pPr lvl="0" algn="just">
              <a:lnSpc>
                <a:spcPct val="150000"/>
              </a:lnSpc>
              <a:buFont typeface="Wingdings" panose="05000000000000000000" pitchFamily="2" charset="2"/>
              <a:buChar char="q"/>
            </a:pPr>
            <a:endParaRPr lang="ka-GE" sz="500" dirty="0" smtClean="0">
              <a:solidFill>
                <a:srgbClr val="0070C0"/>
              </a:solidFill>
            </a:endParaRPr>
          </a:p>
          <a:p>
            <a:pPr algn="just">
              <a:lnSpc>
                <a:spcPct val="150000"/>
              </a:lnSpc>
              <a:buFont typeface="Wingdings" panose="05000000000000000000" pitchFamily="2" charset="2"/>
              <a:buChar char="q"/>
            </a:pPr>
            <a:r>
              <a:rPr lang="ka-GE" sz="1400" dirty="0">
                <a:solidFill>
                  <a:schemeClr val="tx1"/>
                </a:solidFill>
              </a:rPr>
              <a:t>2013 წლის 1 იანვრიდან მწყობრში შევიდა სახელმწიფო</a:t>
            </a:r>
            <a:r>
              <a:rPr lang="ka-GE" sz="1400" dirty="0">
                <a:solidFill>
                  <a:srgbClr val="424456"/>
                </a:solidFill>
              </a:rPr>
              <a:t> </a:t>
            </a:r>
            <a:r>
              <a:rPr lang="ka-GE" sz="1400" b="1" dirty="0">
                <a:solidFill>
                  <a:srgbClr val="0070C0"/>
                </a:solidFill>
              </a:rPr>
              <a:t>ხაზინის ელექტრონული მართვის სრულიად ახალი </a:t>
            </a:r>
            <a:r>
              <a:rPr lang="ka-GE" sz="1400" b="1" dirty="0" smtClean="0">
                <a:solidFill>
                  <a:srgbClr val="0070C0"/>
                </a:solidFill>
              </a:rPr>
              <a:t>სისტემა</a:t>
            </a:r>
            <a:r>
              <a:rPr lang="en-US" sz="1400" b="1" dirty="0" smtClean="0">
                <a:solidFill>
                  <a:srgbClr val="0070C0"/>
                </a:solidFill>
              </a:rPr>
              <a:t> </a:t>
            </a:r>
            <a:r>
              <a:rPr lang="en-US" sz="1200" b="1" dirty="0" smtClean="0">
                <a:solidFill>
                  <a:schemeClr val="tx1"/>
                </a:solidFill>
              </a:rPr>
              <a:t>(</a:t>
            </a:r>
            <a:r>
              <a:rPr lang="ka-GE" sz="1200" b="1" dirty="0" smtClean="0">
                <a:solidFill>
                  <a:schemeClr val="tx1"/>
                </a:solidFill>
              </a:rPr>
              <a:t>მნიშვნელოვნად </a:t>
            </a:r>
            <a:r>
              <a:rPr lang="ka-GE" sz="1200" b="1" dirty="0">
                <a:solidFill>
                  <a:schemeClr val="tx1"/>
                </a:solidFill>
              </a:rPr>
              <a:t>გაზრდილია სახაზინო და საბანკო ოპერაციების </a:t>
            </a:r>
            <a:r>
              <a:rPr lang="ka-GE" sz="1200" b="1" dirty="0" smtClean="0">
                <a:solidFill>
                  <a:schemeClr val="tx1"/>
                </a:solidFill>
              </a:rPr>
              <a:t>სისწრაფე</a:t>
            </a:r>
            <a:r>
              <a:rPr lang="en-US" sz="1200" b="1" dirty="0" smtClean="0">
                <a:solidFill>
                  <a:schemeClr val="tx1"/>
                </a:solidFill>
              </a:rPr>
              <a:t>)</a:t>
            </a:r>
          </a:p>
          <a:p>
            <a:pPr algn="just">
              <a:lnSpc>
                <a:spcPct val="150000"/>
              </a:lnSpc>
              <a:buFont typeface="Wingdings" panose="05000000000000000000" pitchFamily="2" charset="2"/>
              <a:buChar char="q"/>
            </a:pPr>
            <a:endParaRPr lang="en-US" sz="500" dirty="0">
              <a:solidFill>
                <a:schemeClr val="tx1"/>
              </a:solidFill>
            </a:endParaRPr>
          </a:p>
          <a:p>
            <a:pPr lvl="0" algn="just">
              <a:lnSpc>
                <a:spcPct val="150000"/>
              </a:lnSpc>
              <a:buFont typeface="Wingdings" panose="05000000000000000000" pitchFamily="2" charset="2"/>
              <a:buChar char="q"/>
            </a:pPr>
            <a:r>
              <a:rPr lang="ka-GE" sz="1400" b="1" dirty="0" smtClean="0">
                <a:solidFill>
                  <a:schemeClr val="tx1"/>
                </a:solidFill>
              </a:rPr>
              <a:t>ამოქმედდა </a:t>
            </a:r>
            <a:r>
              <a:rPr lang="ka-GE" sz="1400" b="1" dirty="0">
                <a:solidFill>
                  <a:schemeClr val="tx1"/>
                </a:solidFill>
              </a:rPr>
              <a:t>სრულიად </a:t>
            </a:r>
            <a:r>
              <a:rPr lang="ka-GE" sz="1400" b="1" dirty="0">
                <a:solidFill>
                  <a:srgbClr val="0070C0"/>
                </a:solidFill>
              </a:rPr>
              <a:t>განახლებული ბიუჯეტის მართვის ელექტრონული </a:t>
            </a:r>
            <a:r>
              <a:rPr lang="ka-GE" sz="1400" b="1" dirty="0" smtClean="0">
                <a:solidFill>
                  <a:srgbClr val="0070C0"/>
                </a:solidFill>
              </a:rPr>
              <a:t>სისტემა</a:t>
            </a:r>
            <a:endParaRPr lang="ka-GE" sz="1400" dirty="0" smtClean="0">
              <a:solidFill>
                <a:srgbClr val="0070C0"/>
              </a:solidFill>
            </a:endParaRPr>
          </a:p>
          <a:p>
            <a:pPr lvl="0" algn="just">
              <a:lnSpc>
                <a:spcPct val="150000"/>
              </a:lnSpc>
              <a:buFont typeface="Wingdings" panose="05000000000000000000" pitchFamily="2" charset="2"/>
              <a:buChar char="q"/>
            </a:pPr>
            <a:endParaRPr lang="en-US" sz="500" dirty="0">
              <a:solidFill>
                <a:schemeClr val="tx2"/>
              </a:solidFill>
            </a:endParaRPr>
          </a:p>
          <a:p>
            <a:pPr lvl="0" algn="just">
              <a:lnSpc>
                <a:spcPct val="150000"/>
              </a:lnSpc>
              <a:buFont typeface="Wingdings" panose="05000000000000000000" pitchFamily="2" charset="2"/>
              <a:buChar char="q"/>
            </a:pPr>
            <a:r>
              <a:rPr lang="ka-GE" sz="1400" dirty="0" smtClean="0">
                <a:solidFill>
                  <a:schemeClr val="tx1"/>
                </a:solidFill>
              </a:rPr>
              <a:t>გაეშვა </a:t>
            </a:r>
            <a:r>
              <a:rPr lang="ka-GE" sz="1400" b="1" dirty="0">
                <a:solidFill>
                  <a:srgbClr val="0070C0"/>
                </a:solidFill>
              </a:rPr>
              <a:t>ელექტრონული აუქციონის სრულიად განახლებული </a:t>
            </a:r>
            <a:r>
              <a:rPr lang="ka-GE" sz="1400" b="1" dirty="0" smtClean="0">
                <a:solidFill>
                  <a:srgbClr val="0070C0"/>
                </a:solidFill>
              </a:rPr>
              <a:t>ვერსია</a:t>
            </a:r>
            <a:endParaRPr lang="ka-GE" sz="1400" dirty="0" smtClean="0">
              <a:solidFill>
                <a:srgbClr val="0070C0"/>
              </a:solidFill>
            </a:endParaRPr>
          </a:p>
          <a:p>
            <a:pPr lvl="0" algn="just">
              <a:lnSpc>
                <a:spcPct val="150000"/>
              </a:lnSpc>
              <a:buFont typeface="Wingdings" panose="05000000000000000000" pitchFamily="2" charset="2"/>
              <a:buChar char="q"/>
            </a:pPr>
            <a:endParaRPr lang="en-US" sz="500" dirty="0">
              <a:solidFill>
                <a:schemeClr val="tx1"/>
              </a:solidFill>
            </a:endParaRPr>
          </a:p>
          <a:p>
            <a:pPr algn="just">
              <a:lnSpc>
                <a:spcPct val="150000"/>
              </a:lnSpc>
              <a:buFont typeface="Wingdings" panose="05000000000000000000" pitchFamily="2" charset="2"/>
              <a:buChar char="q"/>
            </a:pPr>
            <a:r>
              <a:rPr lang="ka-GE" sz="1400" dirty="0">
                <a:solidFill>
                  <a:schemeClr val="tx1"/>
                </a:solidFill>
              </a:rPr>
              <a:t>იუსტიციის სამინისტროსთან ერთად შეიქმნა </a:t>
            </a:r>
            <a:r>
              <a:rPr lang="ka-GE" sz="1400" b="1" dirty="0">
                <a:solidFill>
                  <a:srgbClr val="0070C0"/>
                </a:solidFill>
              </a:rPr>
              <a:t>ახალი ვებ-პორტალი ჩვენი მთავრობის „ღია მმართველობის“</a:t>
            </a:r>
            <a:r>
              <a:rPr lang="ka-GE" sz="1400" dirty="0">
                <a:solidFill>
                  <a:srgbClr val="0070C0"/>
                </a:solidFill>
              </a:rPr>
              <a:t> </a:t>
            </a:r>
            <a:r>
              <a:rPr lang="ka-GE" sz="1400" dirty="0">
                <a:solidFill>
                  <a:schemeClr val="tx1"/>
                </a:solidFill>
              </a:rPr>
              <a:t>კურსის </a:t>
            </a:r>
            <a:r>
              <a:rPr lang="ka-GE" sz="1400" dirty="0" smtClean="0">
                <a:solidFill>
                  <a:schemeClr val="tx1"/>
                </a:solidFill>
              </a:rPr>
              <a:t>მხარდასაჭერად</a:t>
            </a:r>
            <a:endParaRPr lang="en-US" sz="1400" dirty="0" smtClean="0">
              <a:solidFill>
                <a:schemeClr val="tx1"/>
              </a:solidFill>
            </a:endParaRPr>
          </a:p>
          <a:p>
            <a:pPr algn="just">
              <a:lnSpc>
                <a:spcPct val="150000"/>
              </a:lnSpc>
              <a:buFont typeface="Wingdings" panose="05000000000000000000" pitchFamily="2" charset="2"/>
              <a:buChar char="q"/>
            </a:pPr>
            <a:endParaRPr lang="en-US" sz="500" dirty="0" smtClean="0">
              <a:solidFill>
                <a:schemeClr val="tx1"/>
              </a:solidFill>
            </a:endParaRPr>
          </a:p>
          <a:p>
            <a:pPr lvl="0" algn="just">
              <a:lnSpc>
                <a:spcPct val="150000"/>
              </a:lnSpc>
              <a:buFont typeface="Wingdings" panose="05000000000000000000" pitchFamily="2" charset="2"/>
              <a:buChar char="q"/>
            </a:pPr>
            <a:r>
              <a:rPr lang="en-US" sz="1400" dirty="0" err="1" smtClean="0">
                <a:solidFill>
                  <a:schemeClr val="tx1"/>
                </a:solidFill>
              </a:rPr>
              <a:t>ფინანსთა</a:t>
            </a:r>
            <a:r>
              <a:rPr lang="en-US" sz="1400" dirty="0" smtClean="0">
                <a:solidFill>
                  <a:schemeClr val="tx1"/>
                </a:solidFill>
              </a:rPr>
              <a:t> </a:t>
            </a:r>
            <a:r>
              <a:rPr lang="en-US" sz="1400" dirty="0" err="1">
                <a:solidFill>
                  <a:schemeClr val="tx1"/>
                </a:solidFill>
              </a:rPr>
              <a:t>სამინისტრო</a:t>
            </a:r>
            <a:r>
              <a:rPr lang="ka-GE" sz="1400" dirty="0">
                <a:solidFill>
                  <a:schemeClr val="tx1"/>
                </a:solidFill>
              </a:rPr>
              <a:t>ში </a:t>
            </a:r>
            <a:r>
              <a:rPr lang="ka-GE" sz="1400" b="1" dirty="0">
                <a:solidFill>
                  <a:srgbClr val="0070C0"/>
                </a:solidFill>
              </a:rPr>
              <a:t>მუდმივად იქმნება ახალი ელექტრონული სერვისები ბიზნესისათვის, მოსახლეობისათვის და სახელმწიფო </a:t>
            </a:r>
            <a:r>
              <a:rPr lang="ka-GE" sz="1400" b="1" dirty="0" smtClean="0">
                <a:solidFill>
                  <a:srgbClr val="0070C0"/>
                </a:solidFill>
              </a:rPr>
              <a:t>მოხელეთათვის</a:t>
            </a:r>
            <a:endParaRPr lang="ka-GE" sz="1400" dirty="0" smtClean="0">
              <a:solidFill>
                <a:srgbClr val="0070C0"/>
              </a:solidFill>
            </a:endParaRPr>
          </a:p>
          <a:p>
            <a:pPr lvl="0" algn="just">
              <a:lnSpc>
                <a:spcPct val="150000"/>
              </a:lnSpc>
              <a:buFont typeface="Wingdings" panose="05000000000000000000" pitchFamily="2" charset="2"/>
              <a:buChar char="q"/>
            </a:pPr>
            <a:endParaRPr lang="en-US" sz="500" dirty="0">
              <a:solidFill>
                <a:schemeClr val="tx1"/>
              </a:solidFill>
            </a:endParaRPr>
          </a:p>
          <a:p>
            <a:pPr algn="just">
              <a:lnSpc>
                <a:spcPct val="150000"/>
              </a:lnSpc>
              <a:buFont typeface="Wingdings" panose="05000000000000000000" pitchFamily="2" charset="2"/>
              <a:buChar char="q"/>
            </a:pPr>
            <a:r>
              <a:rPr lang="ka-GE" sz="1400" dirty="0">
                <a:solidFill>
                  <a:schemeClr val="tx1"/>
                </a:solidFill>
              </a:rPr>
              <a:t>ფინანსთა სამინისტრო ასევე მუშაობს ინფორმაციული და </a:t>
            </a:r>
            <a:r>
              <a:rPr lang="ka-GE" sz="1400" dirty="0" err="1">
                <a:solidFill>
                  <a:schemeClr val="tx1"/>
                </a:solidFill>
              </a:rPr>
              <a:t>კიბერუსაფრთხოების</a:t>
            </a:r>
            <a:r>
              <a:rPr lang="ka-GE" sz="1400" dirty="0">
                <a:solidFill>
                  <a:schemeClr val="tx1"/>
                </a:solidFill>
              </a:rPr>
              <a:t> </a:t>
            </a:r>
            <a:r>
              <a:rPr lang="ka-GE" sz="1400" dirty="0" smtClean="0">
                <a:solidFill>
                  <a:schemeClr val="tx1"/>
                </a:solidFill>
              </a:rPr>
              <a:t>კუთხითაც</a:t>
            </a:r>
            <a:endParaRPr lang="en-US" sz="1400" dirty="0" smtClean="0">
              <a:solidFill>
                <a:schemeClr val="tx1"/>
              </a:solidFill>
            </a:endParaRPr>
          </a:p>
          <a:p>
            <a:pPr algn="just">
              <a:lnSpc>
                <a:spcPct val="150000"/>
              </a:lnSpc>
              <a:buFont typeface="Wingdings" panose="05000000000000000000" pitchFamily="2" charset="2"/>
              <a:buChar char="q"/>
            </a:pPr>
            <a:r>
              <a:rPr lang="ka-GE" sz="1400" dirty="0" smtClean="0">
                <a:solidFill>
                  <a:schemeClr val="tx1"/>
                </a:solidFill>
              </a:rPr>
              <a:t>საქართველოში პირველად დაინერგა </a:t>
            </a:r>
            <a:r>
              <a:rPr lang="en-US" sz="1400" b="1" i="1" dirty="0" err="1" smtClean="0">
                <a:solidFill>
                  <a:srgbClr val="0070C0"/>
                </a:solidFill>
              </a:rPr>
              <a:t>e</a:t>
            </a:r>
            <a:r>
              <a:rPr lang="en-US" sz="1400" b="1" dirty="0" err="1" smtClean="0">
                <a:solidFill>
                  <a:srgbClr val="0070C0"/>
                </a:solidFill>
              </a:rPr>
              <a:t>Cloud</a:t>
            </a:r>
            <a:r>
              <a:rPr lang="en-US" sz="1400" dirty="0" smtClean="0">
                <a:solidFill>
                  <a:schemeClr val="tx1"/>
                </a:solidFill>
              </a:rPr>
              <a:t> -</a:t>
            </a:r>
            <a:r>
              <a:rPr lang="ka-GE" sz="1400" dirty="0" smtClean="0">
                <a:solidFill>
                  <a:schemeClr val="tx1"/>
                </a:solidFill>
              </a:rPr>
              <a:t> ღრუბლოვანი გამოთვლითი ტექნოლოგიების </a:t>
            </a:r>
            <a:r>
              <a:rPr lang="en-US" sz="1400" dirty="0" smtClean="0">
                <a:solidFill>
                  <a:schemeClr val="tx1"/>
                </a:solidFill>
              </a:rPr>
              <a:t> </a:t>
            </a:r>
            <a:r>
              <a:rPr lang="ka-GE" sz="1400" dirty="0" smtClean="0">
                <a:solidFill>
                  <a:schemeClr val="tx1"/>
                </a:solidFill>
              </a:rPr>
              <a:t>სრულფასოვანი </a:t>
            </a:r>
            <a:r>
              <a:rPr lang="en-US" sz="1400" dirty="0" smtClean="0">
                <a:solidFill>
                  <a:schemeClr val="tx1"/>
                </a:solidFill>
              </a:rPr>
              <a:t> </a:t>
            </a:r>
            <a:r>
              <a:rPr lang="ka-GE" sz="1400" dirty="0">
                <a:solidFill>
                  <a:schemeClr val="tx1"/>
                </a:solidFill>
              </a:rPr>
              <a:t>მომსახურება</a:t>
            </a:r>
            <a:endParaRPr lang="en-US" sz="1400" dirty="0">
              <a:solidFill>
                <a:schemeClr val="tx1"/>
              </a:solidFill>
            </a:endParaRPr>
          </a:p>
          <a:p>
            <a:pPr marL="0" indent="0" algn="just">
              <a:lnSpc>
                <a:spcPct val="150000"/>
              </a:lnSpc>
              <a:buNone/>
            </a:pPr>
            <a:r>
              <a:rPr lang="en-US" sz="1400" dirty="0" smtClean="0">
                <a:solidFill>
                  <a:schemeClr val="tx1"/>
                </a:solidFill>
              </a:rPr>
              <a:t>        </a:t>
            </a:r>
          </a:p>
          <a:p>
            <a:pPr marL="0" indent="0" algn="just">
              <a:lnSpc>
                <a:spcPct val="150000"/>
              </a:lnSpc>
              <a:buNone/>
            </a:pPr>
            <a:r>
              <a:rPr lang="en-US" sz="1400" dirty="0">
                <a:solidFill>
                  <a:schemeClr val="tx1"/>
                </a:solidFill>
              </a:rPr>
              <a:t> </a:t>
            </a:r>
            <a:r>
              <a:rPr lang="en-US" sz="1400" dirty="0" smtClean="0">
                <a:solidFill>
                  <a:schemeClr val="tx1"/>
                </a:solidFill>
              </a:rPr>
              <a:t>                              </a:t>
            </a:r>
            <a:endParaRPr lang="en-US" sz="1400" dirty="0">
              <a:solidFill>
                <a:schemeClr val="tx1"/>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6" name="Title 1"/>
          <p:cNvSpPr>
            <a:spLocks noGrp="1"/>
          </p:cNvSpPr>
          <p:nvPr>
            <p:ph type="title"/>
          </p:nvPr>
        </p:nvSpPr>
        <p:spPr>
          <a:xfrm>
            <a:off x="251520" y="64055"/>
            <a:ext cx="8352928" cy="944562"/>
          </a:xfrm>
        </p:spPr>
        <p:txBody>
          <a:bodyPr>
            <a:normAutofit/>
          </a:bodyPr>
          <a:lstStyle/>
          <a:p>
            <a:pPr algn="ctr"/>
            <a:r>
              <a:rPr lang="ka-GE" sz="1800" b="1" dirty="0" smtClean="0">
                <a:solidFill>
                  <a:srgbClr val="0070C0"/>
                </a:solidFill>
              </a:rPr>
              <a:t>საჯარო </a:t>
            </a:r>
            <a:r>
              <a:rPr lang="ka-GE" sz="1800" b="1" dirty="0">
                <a:solidFill>
                  <a:srgbClr val="0070C0"/>
                </a:solidFill>
              </a:rPr>
              <a:t>ფინანსების ინტეგრირებული სისტემის მართვა/ახალი ელექტრონული სერვისების ამოქმედება</a:t>
            </a:r>
            <a:endParaRPr lang="en-US" sz="18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54</a:t>
            </a:fld>
            <a:endParaRPr lang="en-US"/>
          </a:p>
        </p:txBody>
      </p:sp>
    </p:spTree>
    <p:extLst>
      <p:ext uri="{BB962C8B-B14F-4D97-AF65-F5344CB8AC3E}">
        <p14:creationId xmlns:p14="http://schemas.microsoft.com/office/powerpoint/2010/main" val="9026092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194904425"/>
              </p:ext>
            </p:extLst>
          </p:nvPr>
        </p:nvGraphicFramePr>
        <p:xfrm>
          <a:off x="35497" y="1340768"/>
          <a:ext cx="9008808" cy="4968553"/>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D:\khatuna.ivanishvili\Desktop\LOGO\finansta saministros logo bol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6" name="Title 1"/>
          <p:cNvSpPr>
            <a:spLocks noGrp="1"/>
          </p:cNvSpPr>
          <p:nvPr>
            <p:ph type="title"/>
          </p:nvPr>
        </p:nvSpPr>
        <p:spPr>
          <a:xfrm>
            <a:off x="395536" y="26750"/>
            <a:ext cx="7704856" cy="1019174"/>
          </a:xfrm>
        </p:spPr>
        <p:txBody>
          <a:bodyPr>
            <a:normAutofit/>
          </a:bodyPr>
          <a:lstStyle/>
          <a:p>
            <a:pPr algn="ctr"/>
            <a:r>
              <a:rPr lang="ka-GE" sz="1800" dirty="0" smtClean="0">
                <a:solidFill>
                  <a:srgbClr val="0070C0"/>
                </a:solidFill>
              </a:rPr>
              <a:t>სსიპ </a:t>
            </a:r>
            <a:r>
              <a:rPr lang="ka-GE" sz="1800" dirty="0">
                <a:solidFill>
                  <a:srgbClr val="0070C0"/>
                </a:solidFill>
              </a:rPr>
              <a:t>ფინანსთა </a:t>
            </a:r>
            <a:r>
              <a:rPr lang="ka-GE" sz="1800" b="1" dirty="0">
                <a:solidFill>
                  <a:srgbClr val="0070C0"/>
                </a:solidFill>
              </a:rPr>
              <a:t>სამინისტროს </a:t>
            </a:r>
            <a:r>
              <a:rPr lang="ka-GE" sz="1800" b="1" dirty="0" smtClean="0">
                <a:solidFill>
                  <a:srgbClr val="0070C0"/>
                </a:solidFill>
              </a:rPr>
              <a:t>მომსახურების სააგენტოს </a:t>
            </a:r>
            <a:r>
              <a:rPr lang="ka-GE" sz="1800" b="1" dirty="0">
                <a:solidFill>
                  <a:srgbClr val="0070C0"/>
                </a:solidFill>
              </a:rPr>
              <a:t>სავაჭრო ობიექტების </a:t>
            </a:r>
            <a:r>
              <a:rPr lang="ka-GE" sz="1800" b="1" dirty="0" smtClean="0">
                <a:solidFill>
                  <a:srgbClr val="0070C0"/>
                </a:solidFill>
              </a:rPr>
              <a:t>ნავაჭრი თანხის დინამიკა </a:t>
            </a:r>
            <a:br>
              <a:rPr lang="ka-GE" sz="1800" b="1" dirty="0" smtClean="0">
                <a:solidFill>
                  <a:srgbClr val="0070C0"/>
                </a:solidFill>
              </a:rPr>
            </a:br>
            <a:r>
              <a:rPr lang="ka-GE" sz="1800" b="1" dirty="0" smtClean="0">
                <a:solidFill>
                  <a:srgbClr val="0070C0"/>
                </a:solidFill>
              </a:rPr>
              <a:t>(ლარი)</a:t>
            </a:r>
            <a:endParaRPr lang="en-US" sz="1800" b="1" dirty="0">
              <a:solidFill>
                <a:srgbClr val="0070C0"/>
              </a:solidFill>
            </a:endParaRPr>
          </a:p>
        </p:txBody>
      </p:sp>
      <p:sp>
        <p:nvSpPr>
          <p:cNvPr id="3" name="Slide Number Placeholder 2"/>
          <p:cNvSpPr>
            <a:spLocks noGrp="1"/>
          </p:cNvSpPr>
          <p:nvPr>
            <p:ph type="sldNum" sz="quarter" idx="12"/>
          </p:nvPr>
        </p:nvSpPr>
        <p:spPr/>
        <p:txBody>
          <a:bodyPr/>
          <a:lstStyle/>
          <a:p>
            <a:fld id="{D5BBAC6D-A7C0-4A5D-BB19-79226C33A798}" type="slidenum">
              <a:rPr lang="en-US" smtClean="0"/>
              <a:t>55</a:t>
            </a:fld>
            <a:endParaRPr lang="en-US"/>
          </a:p>
        </p:txBody>
      </p:sp>
      <p:sp>
        <p:nvSpPr>
          <p:cNvPr id="9" name="TextBox 8"/>
          <p:cNvSpPr txBox="1"/>
          <p:nvPr/>
        </p:nvSpPr>
        <p:spPr>
          <a:xfrm>
            <a:off x="5868144" y="1628800"/>
            <a:ext cx="1881893" cy="338554"/>
          </a:xfrm>
          <a:prstGeom prst="rect">
            <a:avLst/>
          </a:prstGeom>
          <a:noFill/>
        </p:spPr>
        <p:txBody>
          <a:bodyPr wrap="square" rtlCol="0">
            <a:spAutoFit/>
          </a:bodyPr>
          <a:lstStyle/>
          <a:p>
            <a:r>
              <a:rPr lang="en-US" sz="1600" b="1" dirty="0" smtClean="0">
                <a:solidFill>
                  <a:schemeClr val="accent1">
                    <a:lumMod val="75000"/>
                  </a:schemeClr>
                </a:solidFill>
              </a:rPr>
              <a:t>1</a:t>
            </a:r>
            <a:r>
              <a:rPr lang="ka-GE" sz="1600" b="1" dirty="0" smtClean="0">
                <a:solidFill>
                  <a:schemeClr val="accent1">
                    <a:lumMod val="75000"/>
                  </a:schemeClr>
                </a:solidFill>
              </a:rPr>
              <a:t>,</a:t>
            </a:r>
            <a:r>
              <a:rPr lang="en-US" sz="1600" b="1" dirty="0" smtClean="0">
                <a:solidFill>
                  <a:schemeClr val="accent1">
                    <a:lumMod val="75000"/>
                  </a:schemeClr>
                </a:solidFill>
              </a:rPr>
              <a:t>720</a:t>
            </a:r>
            <a:r>
              <a:rPr lang="ka-GE" sz="1600" b="1" dirty="0" smtClean="0">
                <a:solidFill>
                  <a:schemeClr val="accent1">
                    <a:lumMod val="75000"/>
                  </a:schemeClr>
                </a:solidFill>
              </a:rPr>
              <a:t>,</a:t>
            </a:r>
            <a:r>
              <a:rPr lang="en-US" sz="1600" b="1" dirty="0" smtClean="0">
                <a:solidFill>
                  <a:schemeClr val="accent1">
                    <a:lumMod val="75000"/>
                  </a:schemeClr>
                </a:solidFill>
              </a:rPr>
              <a:t>000</a:t>
            </a:r>
            <a:endParaRPr lang="en-US" sz="1600" dirty="0">
              <a:solidFill>
                <a:schemeClr val="accent1">
                  <a:lumMod val="75000"/>
                </a:schemeClr>
              </a:solidFill>
            </a:endParaRPr>
          </a:p>
        </p:txBody>
      </p:sp>
      <p:sp>
        <p:nvSpPr>
          <p:cNvPr id="5" name="Rectangle 4"/>
          <p:cNvSpPr/>
          <p:nvPr/>
        </p:nvSpPr>
        <p:spPr>
          <a:xfrm>
            <a:off x="7020272" y="3933056"/>
            <a:ext cx="2160240" cy="261610"/>
          </a:xfrm>
          <a:prstGeom prst="rect">
            <a:avLst/>
          </a:prstGeom>
        </p:spPr>
        <p:txBody>
          <a:bodyPr wrap="square">
            <a:spAutoFit/>
          </a:bodyPr>
          <a:lstStyle/>
          <a:p>
            <a:r>
              <a:rPr lang="ka-GE" sz="1100" dirty="0" smtClean="0"/>
              <a:t>            </a:t>
            </a:r>
            <a:r>
              <a:rPr lang="en-US" sz="1100" dirty="0" smtClean="0"/>
              <a:t>(</a:t>
            </a:r>
            <a:r>
              <a:rPr lang="ka-GE" sz="1100" dirty="0" smtClean="0"/>
              <a:t>2014 წლის 11 თვე)</a:t>
            </a:r>
            <a:endParaRPr lang="en-US" sz="1100" dirty="0">
              <a:solidFill>
                <a:srgbClr val="FF0000"/>
              </a:solidFill>
            </a:endParaRPr>
          </a:p>
        </p:txBody>
      </p:sp>
    </p:spTree>
    <p:extLst>
      <p:ext uri="{BB962C8B-B14F-4D97-AF65-F5344CB8AC3E}">
        <p14:creationId xmlns:p14="http://schemas.microsoft.com/office/powerpoint/2010/main" val="25313715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1" y="1196752"/>
            <a:ext cx="8864793" cy="5256584"/>
          </a:xfrm>
        </p:spPr>
        <p:txBody>
          <a:bodyPr>
            <a:noAutofit/>
          </a:bodyPr>
          <a:lstStyle/>
          <a:p>
            <a:pPr marL="0" indent="0" algn="just">
              <a:buNone/>
            </a:pPr>
            <a:r>
              <a:rPr lang="en-US" sz="1400" b="1" dirty="0">
                <a:solidFill>
                  <a:schemeClr val="tx1"/>
                </a:solidFill>
              </a:rPr>
              <a:t>2013 - </a:t>
            </a:r>
            <a:r>
              <a:rPr lang="ka-GE" sz="1400" b="1" dirty="0">
                <a:solidFill>
                  <a:schemeClr val="tx1"/>
                </a:solidFill>
              </a:rPr>
              <a:t>201</a:t>
            </a:r>
            <a:r>
              <a:rPr lang="en-US" sz="1400" b="1" dirty="0">
                <a:solidFill>
                  <a:schemeClr val="tx1"/>
                </a:solidFill>
              </a:rPr>
              <a:t>4</a:t>
            </a:r>
            <a:r>
              <a:rPr lang="ka-GE" sz="1400" b="1" dirty="0">
                <a:solidFill>
                  <a:schemeClr val="tx1"/>
                </a:solidFill>
              </a:rPr>
              <a:t> წელს </a:t>
            </a:r>
            <a:r>
              <a:rPr lang="ka-GE" sz="1400" b="1" dirty="0" smtClean="0">
                <a:solidFill>
                  <a:schemeClr val="tx1"/>
                </a:solidFill>
              </a:rPr>
              <a:t>განხორციელებული სერვისები:</a:t>
            </a:r>
            <a:endParaRPr lang="en-US" sz="1400" dirty="0">
              <a:solidFill>
                <a:schemeClr val="tx1"/>
              </a:solidFill>
            </a:endParaRPr>
          </a:p>
          <a:p>
            <a:pPr marL="0" indent="0">
              <a:buNone/>
            </a:pPr>
            <a:endParaRPr lang="ka-GE" sz="1400" b="1" dirty="0">
              <a:solidFill>
                <a:schemeClr val="tx2"/>
              </a:solidFill>
            </a:endParaRPr>
          </a:p>
          <a:p>
            <a:pPr algn="just">
              <a:buFont typeface="Wingdings" panose="05000000000000000000" pitchFamily="2" charset="2"/>
              <a:buChar char="q"/>
            </a:pPr>
            <a:r>
              <a:rPr lang="en-US" sz="1400" dirty="0" smtClean="0">
                <a:solidFill>
                  <a:schemeClr val="tx1"/>
                </a:solidFill>
              </a:rPr>
              <a:t>Eauction.ge-</a:t>
            </a:r>
            <a:r>
              <a:rPr lang="ka-GE" sz="1400" dirty="0" smtClean="0">
                <a:solidFill>
                  <a:schemeClr val="tx1"/>
                </a:solidFill>
              </a:rPr>
              <a:t>ს განახლებული დიზაინი</a:t>
            </a:r>
          </a:p>
          <a:p>
            <a:pPr algn="just">
              <a:buFont typeface="Wingdings" panose="05000000000000000000" pitchFamily="2" charset="2"/>
              <a:buChar char="q"/>
            </a:pPr>
            <a:endParaRPr lang="ka-GE" sz="300" dirty="0" smtClean="0">
              <a:solidFill>
                <a:schemeClr val="tx1"/>
              </a:solidFill>
            </a:endParaRPr>
          </a:p>
          <a:p>
            <a:pPr algn="just">
              <a:buFont typeface="Wingdings" panose="05000000000000000000" pitchFamily="2" charset="2"/>
              <a:buChar char="q"/>
            </a:pPr>
            <a:r>
              <a:rPr lang="en-US" sz="1400" dirty="0" err="1" smtClean="0">
                <a:solidFill>
                  <a:schemeClr val="tx1"/>
                </a:solidFill>
              </a:rPr>
              <a:t>e</a:t>
            </a:r>
            <a:r>
              <a:rPr lang="en-US" sz="1400" dirty="0" err="1">
                <a:solidFill>
                  <a:schemeClr val="tx1"/>
                </a:solidFill>
              </a:rPr>
              <a:t>M</a:t>
            </a:r>
            <a:r>
              <a:rPr lang="en-US" sz="1400" dirty="0" err="1" smtClean="0">
                <a:solidFill>
                  <a:schemeClr val="tx1"/>
                </a:solidFill>
              </a:rPr>
              <a:t>oney</a:t>
            </a:r>
            <a:r>
              <a:rPr lang="en-US" sz="1400" dirty="0" smtClean="0">
                <a:solidFill>
                  <a:schemeClr val="tx1"/>
                </a:solidFill>
              </a:rPr>
              <a:t>-</a:t>
            </a:r>
            <a:r>
              <a:rPr lang="ka-GE" sz="1400" dirty="0" smtClean="0">
                <a:solidFill>
                  <a:schemeClr val="tx1"/>
                </a:solidFill>
              </a:rPr>
              <a:t>ს ელექტრონული საფულე</a:t>
            </a:r>
          </a:p>
          <a:p>
            <a:pPr algn="just">
              <a:buFont typeface="Wingdings" panose="05000000000000000000" pitchFamily="2" charset="2"/>
              <a:buChar char="q"/>
            </a:pPr>
            <a:endParaRPr lang="ka-GE" sz="300" dirty="0" smtClean="0">
              <a:solidFill>
                <a:schemeClr val="tx1"/>
              </a:solidFill>
            </a:endParaRPr>
          </a:p>
          <a:p>
            <a:pPr algn="just">
              <a:buFont typeface="Wingdings" panose="05000000000000000000" pitchFamily="2" charset="2"/>
              <a:buChar char="q"/>
            </a:pPr>
            <a:r>
              <a:rPr lang="ka-GE" sz="1400" dirty="0" smtClean="0">
                <a:solidFill>
                  <a:schemeClr val="tx1"/>
                </a:solidFill>
              </a:rPr>
              <a:t>სწრაფი </a:t>
            </a:r>
            <a:r>
              <a:rPr lang="ka-GE" sz="1400" dirty="0">
                <a:solidFill>
                  <a:schemeClr val="tx1"/>
                </a:solidFill>
              </a:rPr>
              <a:t>ჩარიცხვის </a:t>
            </a:r>
            <a:r>
              <a:rPr lang="ka-GE" sz="1400" dirty="0" smtClean="0">
                <a:solidFill>
                  <a:schemeClr val="tx1"/>
                </a:solidFill>
              </a:rPr>
              <a:t>აპარატების დამატება </a:t>
            </a:r>
            <a:r>
              <a:rPr lang="ka-GE" sz="1400" dirty="0" err="1" smtClean="0">
                <a:solidFill>
                  <a:schemeClr val="tx1"/>
                </a:solidFill>
              </a:rPr>
              <a:t>საგადახდო</a:t>
            </a:r>
            <a:r>
              <a:rPr lang="ka-GE" sz="1400" dirty="0" smtClean="0">
                <a:solidFill>
                  <a:schemeClr val="tx1"/>
                </a:solidFill>
              </a:rPr>
              <a:t> სისტემაში</a:t>
            </a:r>
          </a:p>
          <a:p>
            <a:pPr algn="just">
              <a:buFont typeface="Wingdings" panose="05000000000000000000" pitchFamily="2" charset="2"/>
              <a:buChar char="q"/>
            </a:pPr>
            <a:endParaRPr lang="ka-GE" sz="300" dirty="0" smtClean="0">
              <a:solidFill>
                <a:schemeClr val="tx1"/>
              </a:solidFill>
            </a:endParaRPr>
          </a:p>
          <a:p>
            <a:pPr algn="just">
              <a:buFont typeface="Wingdings" panose="05000000000000000000" pitchFamily="2" charset="2"/>
              <a:buChar char="q"/>
            </a:pPr>
            <a:r>
              <a:rPr lang="ka-GE" sz="1400" dirty="0" smtClean="0">
                <a:solidFill>
                  <a:schemeClr val="tx1"/>
                </a:solidFill>
              </a:rPr>
              <a:t>სიახლეების გამოწერის სერვისი</a:t>
            </a:r>
          </a:p>
          <a:p>
            <a:pPr algn="just">
              <a:buFont typeface="Wingdings" panose="05000000000000000000" pitchFamily="2" charset="2"/>
              <a:buChar char="q"/>
            </a:pPr>
            <a:endParaRPr lang="ka-GE" sz="300" dirty="0" smtClean="0">
              <a:solidFill>
                <a:schemeClr val="tx1"/>
              </a:solidFill>
            </a:endParaRPr>
          </a:p>
          <a:p>
            <a:pPr algn="just">
              <a:buFont typeface="Wingdings" panose="05000000000000000000" pitchFamily="2" charset="2"/>
              <a:buChar char="q"/>
            </a:pPr>
            <a:r>
              <a:rPr lang="ka-GE" sz="1400" dirty="0" smtClean="0">
                <a:solidFill>
                  <a:schemeClr val="tx1"/>
                </a:solidFill>
              </a:rPr>
              <a:t>გადახდის სისტემასა და აუქციონების მიმდინარეობასთან ინტეგრირებული მოკლე ტექსტური შეტყობინებების სერვისი</a:t>
            </a:r>
          </a:p>
          <a:p>
            <a:pPr algn="just">
              <a:buFont typeface="Wingdings" panose="05000000000000000000" pitchFamily="2" charset="2"/>
              <a:buChar char="q"/>
            </a:pPr>
            <a:endParaRPr lang="ka-GE" sz="300" dirty="0" smtClean="0">
              <a:solidFill>
                <a:schemeClr val="tx1"/>
              </a:solidFill>
            </a:endParaRPr>
          </a:p>
          <a:p>
            <a:pPr algn="just">
              <a:buFont typeface="Wingdings" panose="05000000000000000000" pitchFamily="2" charset="2"/>
              <a:buChar char="q"/>
            </a:pPr>
            <a:r>
              <a:rPr lang="ka-GE" sz="1400" dirty="0">
                <a:solidFill>
                  <a:schemeClr val="tx1"/>
                </a:solidFill>
              </a:rPr>
              <a:t>აუქციონის სახელმძღვანელოს </a:t>
            </a:r>
            <a:r>
              <a:rPr lang="ka-GE" sz="1400" dirty="0" smtClean="0">
                <a:solidFill>
                  <a:schemeClr val="tx1"/>
                </a:solidFill>
              </a:rPr>
              <a:t>გვერდი</a:t>
            </a:r>
          </a:p>
          <a:p>
            <a:pPr algn="just">
              <a:buFont typeface="Wingdings" panose="05000000000000000000" pitchFamily="2" charset="2"/>
              <a:buChar char="q"/>
            </a:pPr>
            <a:endParaRPr lang="ka-GE" sz="300" dirty="0" smtClean="0">
              <a:solidFill>
                <a:schemeClr val="tx1"/>
              </a:solidFill>
            </a:endParaRPr>
          </a:p>
          <a:p>
            <a:pPr algn="just">
              <a:buFont typeface="Wingdings" panose="05000000000000000000" pitchFamily="2" charset="2"/>
              <a:buChar char="q"/>
            </a:pPr>
            <a:r>
              <a:rPr lang="ka-GE" sz="1400" dirty="0" smtClean="0">
                <a:solidFill>
                  <a:schemeClr val="tx1"/>
                </a:solidFill>
              </a:rPr>
              <a:t>„</a:t>
            </a:r>
            <a:r>
              <a:rPr lang="ka-GE" sz="1400" dirty="0">
                <a:solidFill>
                  <a:schemeClr val="tx1"/>
                </a:solidFill>
              </a:rPr>
              <a:t>ლიბერთი </a:t>
            </a:r>
            <a:r>
              <a:rPr lang="ka-GE" sz="1400" dirty="0" smtClean="0">
                <a:solidFill>
                  <a:schemeClr val="tx1"/>
                </a:solidFill>
              </a:rPr>
              <a:t>ბანკი“-ს, „</a:t>
            </a:r>
            <a:r>
              <a:rPr lang="ka-GE" sz="1400" dirty="0">
                <a:solidFill>
                  <a:schemeClr val="tx1"/>
                </a:solidFill>
              </a:rPr>
              <a:t>თიბისი </a:t>
            </a:r>
            <a:r>
              <a:rPr lang="ka-GE" sz="1400" dirty="0" smtClean="0">
                <a:solidFill>
                  <a:schemeClr val="tx1"/>
                </a:solidFill>
              </a:rPr>
              <a:t>ბანკი“-ს, „</a:t>
            </a:r>
            <a:r>
              <a:rPr lang="ka-GE" sz="1400" dirty="0">
                <a:solidFill>
                  <a:schemeClr val="tx1"/>
                </a:solidFill>
              </a:rPr>
              <a:t>ქართუ </a:t>
            </a:r>
            <a:r>
              <a:rPr lang="ka-GE" sz="1400" dirty="0" smtClean="0">
                <a:solidFill>
                  <a:schemeClr val="tx1"/>
                </a:solidFill>
              </a:rPr>
              <a:t>ბანკი“-სა და</a:t>
            </a:r>
            <a:r>
              <a:rPr lang="en-US" sz="1400" dirty="0" smtClean="0">
                <a:solidFill>
                  <a:schemeClr val="tx1"/>
                </a:solidFill>
              </a:rPr>
              <a:t> “</a:t>
            </a:r>
            <a:r>
              <a:rPr lang="ka-GE" sz="1400" dirty="0">
                <a:solidFill>
                  <a:schemeClr val="tx1"/>
                </a:solidFill>
              </a:rPr>
              <a:t>საქართველოს ბანკი</a:t>
            </a:r>
            <a:r>
              <a:rPr lang="ka-GE" sz="1400" dirty="0" smtClean="0">
                <a:solidFill>
                  <a:schemeClr val="tx1"/>
                </a:solidFill>
              </a:rPr>
              <a:t>“-ს საგადახდო სისტემები აუქციონის პორტალზე</a:t>
            </a:r>
          </a:p>
          <a:p>
            <a:pPr algn="just">
              <a:buFont typeface="Wingdings" panose="05000000000000000000" pitchFamily="2" charset="2"/>
              <a:buChar char="q"/>
            </a:pPr>
            <a:endParaRPr lang="ka-GE" sz="300" dirty="0">
              <a:solidFill>
                <a:schemeClr val="tx1"/>
              </a:solidFill>
            </a:endParaRPr>
          </a:p>
          <a:p>
            <a:pPr algn="just">
              <a:buFont typeface="Wingdings" panose="05000000000000000000" pitchFamily="2" charset="2"/>
              <a:buChar char="q"/>
            </a:pPr>
            <a:r>
              <a:rPr lang="ka-GE" sz="1400" dirty="0">
                <a:solidFill>
                  <a:schemeClr val="tx1"/>
                </a:solidFill>
              </a:rPr>
              <a:t>ქონების შეძენა </a:t>
            </a:r>
            <a:r>
              <a:rPr lang="ka-GE" sz="1400" dirty="0" smtClean="0">
                <a:solidFill>
                  <a:schemeClr val="tx1"/>
                </a:solidFill>
              </a:rPr>
              <a:t>ონლაინ-განვადების მეშვეობით</a:t>
            </a:r>
          </a:p>
          <a:p>
            <a:pPr algn="just">
              <a:buFont typeface="Wingdings" panose="05000000000000000000" pitchFamily="2" charset="2"/>
              <a:buChar char="q"/>
            </a:pPr>
            <a:endParaRPr lang="ka-GE" sz="300" dirty="0" smtClean="0">
              <a:solidFill>
                <a:schemeClr val="tx1"/>
              </a:solidFill>
            </a:endParaRPr>
          </a:p>
          <a:p>
            <a:pPr algn="just">
              <a:buFont typeface="Wingdings" panose="05000000000000000000" pitchFamily="2" charset="2"/>
              <a:buChar char="q"/>
            </a:pPr>
            <a:r>
              <a:rPr lang="ka-GE" sz="1400" dirty="0" smtClean="0">
                <a:solidFill>
                  <a:schemeClr val="tx1"/>
                </a:solidFill>
              </a:rPr>
              <a:t>უსაფრთხოების მექანიზმების გაუმჯობესება    </a:t>
            </a:r>
          </a:p>
          <a:p>
            <a:pPr marL="0" indent="0" algn="r">
              <a:buNone/>
            </a:pPr>
            <a:r>
              <a:rPr lang="ka-GE" sz="1400" dirty="0">
                <a:solidFill>
                  <a:srgbClr val="0070C0"/>
                </a:solidFill>
              </a:rPr>
              <a:t> </a:t>
            </a:r>
            <a:r>
              <a:rPr lang="ka-GE" sz="1400" dirty="0" smtClean="0">
                <a:solidFill>
                  <a:srgbClr val="0070C0"/>
                </a:solidFill>
              </a:rPr>
              <a:t>      </a:t>
            </a:r>
            <a:r>
              <a:rPr lang="ka-GE" sz="1400" b="1" dirty="0" smtClean="0">
                <a:solidFill>
                  <a:srgbClr val="0070C0"/>
                </a:solidFill>
              </a:rPr>
              <a:t>დაგეგმილი სერვისები:</a:t>
            </a:r>
          </a:p>
          <a:p>
            <a:pPr marL="0" indent="0" algn="r">
              <a:buNone/>
            </a:pPr>
            <a:endParaRPr lang="ka-GE" sz="1400" b="1" dirty="0" smtClean="0">
              <a:solidFill>
                <a:schemeClr val="tx2"/>
              </a:solidFill>
            </a:endParaRPr>
          </a:p>
          <a:p>
            <a:pPr algn="r">
              <a:buFont typeface="Wingdings" panose="05000000000000000000" pitchFamily="2" charset="2"/>
              <a:buChar char="q"/>
            </a:pPr>
            <a:r>
              <a:rPr lang="ka-GE" sz="1400" dirty="0" smtClean="0">
                <a:solidFill>
                  <a:schemeClr val="tx1"/>
                </a:solidFill>
              </a:rPr>
              <a:t>     ონლაინ კონსულტაცია</a:t>
            </a:r>
          </a:p>
          <a:p>
            <a:pPr algn="r">
              <a:buFont typeface="Wingdings" panose="05000000000000000000" pitchFamily="2" charset="2"/>
              <a:buChar char="q"/>
            </a:pPr>
            <a:r>
              <a:rPr lang="ka-GE" sz="1400" dirty="0" smtClean="0">
                <a:solidFill>
                  <a:schemeClr val="tx1"/>
                </a:solidFill>
              </a:rPr>
              <a:t>   მობილური აპლიკაციები</a:t>
            </a:r>
          </a:p>
          <a:p>
            <a:pPr algn="r">
              <a:buFont typeface="Wingdings" panose="05000000000000000000" pitchFamily="2" charset="2"/>
              <a:buChar char="q"/>
            </a:pPr>
            <a:r>
              <a:rPr lang="ka-GE" sz="1400" dirty="0" smtClean="0">
                <a:solidFill>
                  <a:schemeClr val="tx1"/>
                </a:solidFill>
              </a:rPr>
              <a:t>                           </a:t>
            </a:r>
            <a:r>
              <a:rPr lang="en-US" sz="1400" dirty="0" err="1" smtClean="0">
                <a:solidFill>
                  <a:schemeClr val="tx1"/>
                </a:solidFill>
              </a:rPr>
              <a:t>Qr</a:t>
            </a:r>
            <a:r>
              <a:rPr lang="en-US" sz="1400" dirty="0" smtClean="0">
                <a:solidFill>
                  <a:schemeClr val="tx1"/>
                </a:solidFill>
              </a:rPr>
              <a:t> </a:t>
            </a:r>
            <a:r>
              <a:rPr lang="ka-GE" sz="1400" dirty="0" smtClean="0">
                <a:solidFill>
                  <a:schemeClr val="tx1"/>
                </a:solidFill>
              </a:rPr>
              <a:t>კოდები</a:t>
            </a:r>
          </a:p>
          <a:p>
            <a:pPr algn="r">
              <a:buFont typeface="Wingdings" panose="05000000000000000000" pitchFamily="2" charset="2"/>
              <a:buChar char="q"/>
            </a:pPr>
            <a:r>
              <a:rPr lang="ka-GE" sz="1400" dirty="0" err="1" smtClean="0">
                <a:solidFill>
                  <a:schemeClr val="tx1"/>
                </a:solidFill>
              </a:rPr>
              <a:t>ბრენდირებული</a:t>
            </a:r>
            <a:r>
              <a:rPr lang="ka-GE" sz="1400" dirty="0" smtClean="0">
                <a:solidFill>
                  <a:schemeClr val="tx1"/>
                </a:solidFill>
              </a:rPr>
              <a:t> ბარათები</a:t>
            </a:r>
          </a:p>
          <a:p>
            <a:pPr marL="0" indent="0">
              <a:buNone/>
            </a:pPr>
            <a:endParaRPr lang="ka-GE" sz="1400" dirty="0">
              <a:solidFill>
                <a:schemeClr val="tx2"/>
              </a:solidFill>
            </a:endParaRPr>
          </a:p>
          <a:p>
            <a:pPr marL="0" indent="0">
              <a:buNone/>
            </a:pPr>
            <a:endParaRPr lang="ka-GE" sz="1400" dirty="0" smtClean="0">
              <a:solidFill>
                <a:schemeClr val="tx2"/>
              </a:solidFill>
            </a:endParaRPr>
          </a:p>
          <a:p>
            <a:pPr marL="0" indent="0">
              <a:buNone/>
            </a:pPr>
            <a:endParaRPr lang="en-US" sz="1400" dirty="0">
              <a:solidFill>
                <a:schemeClr val="tx2"/>
              </a:solidFill>
            </a:endParaRPr>
          </a:p>
          <a:p>
            <a:pPr marL="0" lvl="0" indent="0">
              <a:buNone/>
            </a:pPr>
            <a:endParaRPr lang="ka-GE" sz="1400" dirty="0" smtClean="0">
              <a:solidFill>
                <a:schemeClr val="tx2"/>
              </a:solidFill>
            </a:endParaRPr>
          </a:p>
          <a:p>
            <a:pPr marL="0" indent="0" algn="just">
              <a:buNone/>
            </a:pPr>
            <a:endParaRPr lang="en-US" sz="1400" dirty="0">
              <a:solidFill>
                <a:schemeClr val="tx2"/>
              </a:solidFill>
            </a:endParaRPr>
          </a:p>
          <a:p>
            <a:pPr marL="0" lvl="0" indent="0">
              <a:buNone/>
            </a:pPr>
            <a:endParaRPr lang="en-US" sz="1400" dirty="0">
              <a:solidFill>
                <a:schemeClr val="tx2"/>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6" name="Title 1"/>
          <p:cNvSpPr>
            <a:spLocks noGrp="1"/>
          </p:cNvSpPr>
          <p:nvPr>
            <p:ph type="title"/>
          </p:nvPr>
        </p:nvSpPr>
        <p:spPr>
          <a:xfrm>
            <a:off x="609600" y="150693"/>
            <a:ext cx="7418784" cy="771286"/>
          </a:xfrm>
        </p:spPr>
        <p:txBody>
          <a:bodyPr>
            <a:normAutofit/>
          </a:bodyPr>
          <a:lstStyle/>
          <a:p>
            <a:pPr lvl="0" algn="ctr"/>
            <a:r>
              <a:rPr lang="ka-GE" sz="1800" dirty="0" smtClean="0">
                <a:solidFill>
                  <a:srgbClr val="0070C0"/>
                </a:solidFill>
              </a:rPr>
              <a:t>სსიპ </a:t>
            </a:r>
            <a:r>
              <a:rPr lang="ka-GE" sz="1800" dirty="0">
                <a:solidFill>
                  <a:srgbClr val="0070C0"/>
                </a:solidFill>
              </a:rPr>
              <a:t>ფინანსთა </a:t>
            </a:r>
            <a:r>
              <a:rPr lang="ka-GE" sz="1800" b="1" dirty="0">
                <a:solidFill>
                  <a:srgbClr val="0070C0"/>
                </a:solidFill>
              </a:rPr>
              <a:t>სამინისტროს </a:t>
            </a:r>
            <a:r>
              <a:rPr lang="ka-GE" sz="1800" b="1" dirty="0" smtClean="0">
                <a:solidFill>
                  <a:srgbClr val="0070C0"/>
                </a:solidFill>
              </a:rPr>
              <a:t>მომსახურების სააგენტო</a:t>
            </a:r>
            <a:endParaRPr lang="en-US" sz="18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56</a:t>
            </a:fld>
            <a:endParaRPr lang="en-US"/>
          </a:p>
        </p:txBody>
      </p:sp>
    </p:spTree>
    <p:extLst>
      <p:ext uri="{BB962C8B-B14F-4D97-AF65-F5344CB8AC3E}">
        <p14:creationId xmlns:p14="http://schemas.microsoft.com/office/powerpoint/2010/main" val="31498946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14290"/>
            <a:ext cx="7671796" cy="609600"/>
          </a:xfrm>
        </p:spPr>
        <p:txBody>
          <a:bodyPr/>
          <a:lstStyle/>
          <a:p>
            <a:pPr algn="ctr"/>
            <a:r>
              <a:rPr lang="ka-GE" sz="1800" dirty="0" smtClean="0">
                <a:solidFill>
                  <a:srgbClr val="0070C0"/>
                </a:solidFill>
              </a:rPr>
              <a:t>სსიპ ფინანსთა </a:t>
            </a:r>
            <a:r>
              <a:rPr lang="ka-GE" sz="1800" dirty="0">
                <a:solidFill>
                  <a:srgbClr val="0070C0"/>
                </a:solidFill>
              </a:rPr>
              <a:t>სამინისტროს </a:t>
            </a:r>
            <a:r>
              <a:rPr lang="ka-GE" sz="1800" dirty="0" smtClean="0">
                <a:solidFill>
                  <a:srgbClr val="0070C0"/>
                </a:solidFill>
              </a:rPr>
              <a:t>მომსახურების </a:t>
            </a:r>
            <a:r>
              <a:rPr lang="ka-GE" sz="1800" dirty="0">
                <a:solidFill>
                  <a:srgbClr val="0070C0"/>
                </a:solidFill>
              </a:rPr>
              <a:t>სააგენტო</a:t>
            </a:r>
            <a:endParaRPr lang="en-US" sz="1800" dirty="0">
              <a:solidFill>
                <a:srgbClr val="0070C0"/>
              </a:solidFill>
            </a:endParaRPr>
          </a:p>
        </p:txBody>
      </p:sp>
      <p:sp>
        <p:nvSpPr>
          <p:cNvPr id="3" name="Content Placeholder 2"/>
          <p:cNvSpPr>
            <a:spLocks noGrp="1"/>
          </p:cNvSpPr>
          <p:nvPr>
            <p:ph idx="1"/>
          </p:nvPr>
        </p:nvSpPr>
        <p:spPr>
          <a:xfrm>
            <a:off x="251520" y="1214422"/>
            <a:ext cx="8568952" cy="4911741"/>
          </a:xfrm>
        </p:spPr>
        <p:txBody>
          <a:bodyPr/>
          <a:lstStyle/>
          <a:p>
            <a:pPr marL="0" indent="0" algn="just">
              <a:buNone/>
            </a:pPr>
            <a:endParaRPr lang="ka-GE" sz="1400" b="1" dirty="0" smtClean="0">
              <a:solidFill>
                <a:schemeClr val="tx1"/>
              </a:solidFill>
            </a:endParaRPr>
          </a:p>
          <a:p>
            <a:pPr marL="0" indent="0" algn="just">
              <a:buNone/>
            </a:pPr>
            <a:r>
              <a:rPr lang="ka-GE" sz="1400" b="1" dirty="0" smtClean="0">
                <a:solidFill>
                  <a:schemeClr val="tx1"/>
                </a:solidFill>
              </a:rPr>
              <a:t>2012 </a:t>
            </a:r>
            <a:r>
              <a:rPr lang="ka-GE" sz="1400" b="1" dirty="0">
                <a:solidFill>
                  <a:schemeClr val="tx1"/>
                </a:solidFill>
              </a:rPr>
              <a:t>წელს სააგენტოს მიერ სახელმწიფო საკუთრებაში მიქცეული ქონების რეალიზაციის შედეგად ამონაგებმა </a:t>
            </a:r>
            <a:r>
              <a:rPr lang="ka-GE" sz="1400" b="1" dirty="0" smtClean="0">
                <a:solidFill>
                  <a:schemeClr val="tx1"/>
                </a:solidFill>
              </a:rPr>
              <a:t>თანხამ შეადგინა </a:t>
            </a:r>
            <a:r>
              <a:rPr lang="ka-GE" sz="1400" b="1" dirty="0">
                <a:solidFill>
                  <a:srgbClr val="0070C0"/>
                </a:solidFill>
              </a:rPr>
              <a:t>8 045 873 ლარი</a:t>
            </a:r>
          </a:p>
          <a:p>
            <a:pPr marL="0" indent="0" algn="just">
              <a:buNone/>
            </a:pPr>
            <a:endParaRPr lang="ka-GE" sz="1400" b="1" dirty="0" smtClean="0">
              <a:solidFill>
                <a:schemeClr val="tx1"/>
              </a:solidFill>
            </a:endParaRPr>
          </a:p>
          <a:p>
            <a:pPr marL="0" indent="0" algn="just">
              <a:buNone/>
            </a:pPr>
            <a:endParaRPr lang="ka-GE" sz="1400" b="1" dirty="0">
              <a:solidFill>
                <a:schemeClr val="tx1"/>
              </a:solidFill>
            </a:endParaRPr>
          </a:p>
          <a:p>
            <a:pPr marL="0" indent="0" algn="just">
              <a:buNone/>
            </a:pPr>
            <a:r>
              <a:rPr lang="ka-GE" sz="1400" b="1" dirty="0">
                <a:solidFill>
                  <a:schemeClr val="tx1"/>
                </a:solidFill>
              </a:rPr>
              <a:t>2013-201</a:t>
            </a:r>
            <a:r>
              <a:rPr lang="en-US" sz="1400" b="1" dirty="0">
                <a:solidFill>
                  <a:schemeClr val="tx1"/>
                </a:solidFill>
              </a:rPr>
              <a:t>4</a:t>
            </a:r>
            <a:r>
              <a:rPr lang="ka-GE" sz="1400" b="1" dirty="0">
                <a:solidFill>
                  <a:schemeClr val="tx1"/>
                </a:solidFill>
              </a:rPr>
              <a:t> წლებში სააგენტოს მიერ </a:t>
            </a:r>
            <a:r>
              <a:rPr lang="sq-AL" sz="1400" b="1" dirty="0">
                <a:solidFill>
                  <a:schemeClr val="tx1"/>
                </a:solidFill>
              </a:rPr>
              <a:t>სახელმწიფო საკუთრებაში მიქცეული </a:t>
            </a:r>
            <a:r>
              <a:rPr lang="ka-GE" sz="1400" b="1" dirty="0" smtClean="0">
                <a:solidFill>
                  <a:schemeClr val="tx1"/>
                </a:solidFill>
              </a:rPr>
              <a:t>და განსაკარგავად გადაცემული </a:t>
            </a:r>
            <a:r>
              <a:rPr lang="sq-AL" sz="1400" b="1" dirty="0" smtClean="0">
                <a:solidFill>
                  <a:schemeClr val="tx1"/>
                </a:solidFill>
              </a:rPr>
              <a:t>ქონების </a:t>
            </a:r>
            <a:r>
              <a:rPr lang="sq-AL" sz="1400" b="1" dirty="0">
                <a:solidFill>
                  <a:schemeClr val="tx1"/>
                </a:solidFill>
              </a:rPr>
              <a:t>რეალიზაციის შედეგად </a:t>
            </a:r>
            <a:r>
              <a:rPr lang="ka-GE" sz="1400" b="1" dirty="0">
                <a:solidFill>
                  <a:schemeClr val="tx1"/>
                </a:solidFill>
              </a:rPr>
              <a:t>ამონაგებმა </a:t>
            </a:r>
            <a:r>
              <a:rPr lang="ka-GE" sz="1400" b="1" dirty="0" smtClean="0">
                <a:solidFill>
                  <a:schemeClr val="tx1"/>
                </a:solidFill>
              </a:rPr>
              <a:t>თანხამ შეადგინა </a:t>
            </a:r>
            <a:r>
              <a:rPr lang="ka-GE" sz="1400" b="1" dirty="0" smtClean="0">
                <a:solidFill>
                  <a:srgbClr val="0070C0"/>
                </a:solidFill>
              </a:rPr>
              <a:t>10 311 510 </a:t>
            </a:r>
            <a:r>
              <a:rPr lang="sq-AL" sz="1400" b="1" dirty="0" smtClean="0">
                <a:solidFill>
                  <a:srgbClr val="0070C0"/>
                </a:solidFill>
              </a:rPr>
              <a:t>ლარი</a:t>
            </a:r>
            <a:r>
              <a:rPr lang="ka-GE" sz="1400" b="1" dirty="0" smtClean="0">
                <a:solidFill>
                  <a:srgbClr val="0070C0"/>
                </a:solidFill>
              </a:rPr>
              <a:t> </a:t>
            </a:r>
          </a:p>
          <a:p>
            <a:pPr marL="0" indent="0" algn="just">
              <a:buNone/>
            </a:pPr>
            <a:endParaRPr lang="ka-GE" sz="1400" b="1" dirty="0" smtClean="0">
              <a:solidFill>
                <a:schemeClr val="tx1"/>
              </a:solidFill>
            </a:endParaRPr>
          </a:p>
          <a:p>
            <a:pPr marL="0" indent="0" algn="just">
              <a:buNone/>
            </a:pPr>
            <a:r>
              <a:rPr lang="en-US" sz="1400" b="1" dirty="0" err="1" smtClean="0">
                <a:solidFill>
                  <a:schemeClr val="tx1"/>
                </a:solidFill>
              </a:rPr>
              <a:t>მათ</a:t>
            </a:r>
            <a:r>
              <a:rPr lang="en-US" sz="1400" b="1" dirty="0" smtClean="0">
                <a:solidFill>
                  <a:schemeClr val="tx1"/>
                </a:solidFill>
              </a:rPr>
              <a:t> </a:t>
            </a:r>
            <a:r>
              <a:rPr lang="en-US" sz="1400" b="1" dirty="0" err="1">
                <a:solidFill>
                  <a:schemeClr val="tx1"/>
                </a:solidFill>
              </a:rPr>
              <a:t>შორის</a:t>
            </a:r>
            <a:r>
              <a:rPr lang="en-US" sz="1400" b="1" dirty="0">
                <a:solidFill>
                  <a:schemeClr val="tx1"/>
                </a:solidFill>
              </a:rPr>
              <a:t> </a:t>
            </a:r>
            <a:r>
              <a:rPr lang="ka-GE" sz="1400" b="1" dirty="0" smtClean="0">
                <a:solidFill>
                  <a:schemeClr val="tx1"/>
                </a:solidFill>
              </a:rPr>
              <a:t>:</a:t>
            </a:r>
            <a:endParaRPr lang="ka-GE" sz="1400" b="1" dirty="0">
              <a:solidFill>
                <a:schemeClr val="tx1"/>
              </a:solidFill>
            </a:endParaRPr>
          </a:p>
          <a:p>
            <a:pPr marL="0" indent="0" algn="just">
              <a:buNone/>
            </a:pPr>
            <a:endParaRPr lang="ka-GE" sz="1400" b="1" dirty="0">
              <a:solidFill>
                <a:schemeClr val="tx1"/>
              </a:solidFill>
            </a:endParaRPr>
          </a:p>
          <a:p>
            <a:pPr marL="684213" lvl="0" indent="-338138" algn="just">
              <a:buFont typeface="Wingdings" panose="05000000000000000000" pitchFamily="2" charset="2"/>
              <a:buChar char="q"/>
            </a:pPr>
            <a:r>
              <a:rPr lang="en-US" sz="1400" dirty="0" err="1" smtClean="0">
                <a:solidFill>
                  <a:schemeClr val="tx1"/>
                </a:solidFill>
              </a:rPr>
              <a:t>ინტერნეტაუქციონებიდან</a:t>
            </a:r>
            <a:r>
              <a:rPr lang="en-US" sz="1400" dirty="0" smtClean="0">
                <a:solidFill>
                  <a:schemeClr val="tx1"/>
                </a:solidFill>
              </a:rPr>
              <a:t> </a:t>
            </a:r>
            <a:r>
              <a:rPr lang="ka-GE" sz="1400" b="1" dirty="0" smtClean="0">
                <a:solidFill>
                  <a:srgbClr val="0070C0"/>
                </a:solidFill>
              </a:rPr>
              <a:t>7 143 158 </a:t>
            </a:r>
            <a:r>
              <a:rPr lang="en-US" sz="1400" dirty="0" err="1" smtClean="0">
                <a:solidFill>
                  <a:srgbClr val="0070C0"/>
                </a:solidFill>
              </a:rPr>
              <a:t>ლარი</a:t>
            </a:r>
            <a:endParaRPr lang="en-US" sz="1400" dirty="0">
              <a:solidFill>
                <a:srgbClr val="0070C0"/>
              </a:solidFill>
            </a:endParaRPr>
          </a:p>
          <a:p>
            <a:pPr marL="684213" lvl="0" indent="-338138" algn="just">
              <a:buFont typeface="Wingdings" panose="05000000000000000000" pitchFamily="2" charset="2"/>
              <a:buChar char="q"/>
            </a:pPr>
            <a:r>
              <a:rPr lang="en-US" sz="1400" dirty="0" err="1" smtClean="0">
                <a:solidFill>
                  <a:schemeClr val="tx1"/>
                </a:solidFill>
              </a:rPr>
              <a:t>სავაჭრო</a:t>
            </a:r>
            <a:r>
              <a:rPr lang="en-US" sz="1400" dirty="0" smtClean="0">
                <a:solidFill>
                  <a:schemeClr val="tx1"/>
                </a:solidFill>
              </a:rPr>
              <a:t> </a:t>
            </a:r>
            <a:r>
              <a:rPr lang="en-US" sz="1400" dirty="0" err="1">
                <a:solidFill>
                  <a:schemeClr val="tx1"/>
                </a:solidFill>
              </a:rPr>
              <a:t>ობიექტებიდან</a:t>
            </a:r>
            <a:r>
              <a:rPr lang="en-US" sz="1400" dirty="0">
                <a:solidFill>
                  <a:schemeClr val="tx1"/>
                </a:solidFill>
              </a:rPr>
              <a:t> </a:t>
            </a:r>
            <a:r>
              <a:rPr lang="ka-GE" sz="1400" b="1" dirty="0">
                <a:solidFill>
                  <a:schemeClr val="tx1"/>
                </a:solidFill>
              </a:rPr>
              <a:t> </a:t>
            </a:r>
            <a:r>
              <a:rPr lang="ka-GE" sz="1400" b="1" dirty="0" smtClean="0">
                <a:solidFill>
                  <a:srgbClr val="0070C0"/>
                </a:solidFill>
              </a:rPr>
              <a:t>3 168 352 </a:t>
            </a:r>
            <a:r>
              <a:rPr lang="en-US" sz="1400" dirty="0" err="1" smtClean="0">
                <a:solidFill>
                  <a:srgbClr val="0070C0"/>
                </a:solidFill>
              </a:rPr>
              <a:t>ლარი</a:t>
            </a:r>
            <a:r>
              <a:rPr lang="ka-GE" sz="1400" dirty="0" smtClean="0">
                <a:solidFill>
                  <a:srgbClr val="0070C0"/>
                </a:solidFill>
              </a:rPr>
              <a:t> </a:t>
            </a:r>
            <a:endParaRPr lang="ka-GE" sz="1400" dirty="0">
              <a:solidFill>
                <a:srgbClr val="0070C0"/>
              </a:solidFill>
            </a:endParaRPr>
          </a:p>
          <a:p>
            <a:pPr marL="0" lvl="0" indent="0" algn="just">
              <a:buNone/>
            </a:pPr>
            <a:endParaRPr lang="en-US" sz="1400" dirty="0">
              <a:solidFill>
                <a:schemeClr val="tx1"/>
              </a:solidFill>
            </a:endParaRPr>
          </a:p>
          <a:p>
            <a:pPr marL="0" lvl="0" indent="0" algn="just">
              <a:buNone/>
            </a:pPr>
            <a:endParaRPr lang="ka-GE" sz="1400" b="1" dirty="0" smtClean="0">
              <a:solidFill>
                <a:schemeClr val="tx1"/>
              </a:solidFill>
            </a:endParaRPr>
          </a:p>
          <a:p>
            <a:pPr marL="0" lvl="0" indent="0" algn="just">
              <a:buNone/>
            </a:pPr>
            <a:r>
              <a:rPr lang="ka-GE" sz="1400" b="1" dirty="0" smtClean="0">
                <a:solidFill>
                  <a:schemeClr val="tx1"/>
                </a:solidFill>
              </a:rPr>
              <a:t>2013-</a:t>
            </a:r>
            <a:r>
              <a:rPr lang="en-US" sz="1400" b="1" dirty="0" smtClean="0">
                <a:solidFill>
                  <a:schemeClr val="tx1"/>
                </a:solidFill>
              </a:rPr>
              <a:t>2014</a:t>
            </a:r>
            <a:r>
              <a:rPr lang="en-US" sz="1400" dirty="0" smtClean="0">
                <a:solidFill>
                  <a:schemeClr val="tx1"/>
                </a:solidFill>
              </a:rPr>
              <a:t> </a:t>
            </a:r>
            <a:r>
              <a:rPr lang="ka-GE" sz="1400" dirty="0" smtClean="0">
                <a:solidFill>
                  <a:schemeClr val="tx1"/>
                </a:solidFill>
              </a:rPr>
              <a:t> </a:t>
            </a:r>
            <a:r>
              <a:rPr lang="ka-GE" sz="1400" dirty="0">
                <a:solidFill>
                  <a:schemeClr val="tx1"/>
                </a:solidFill>
              </a:rPr>
              <a:t>წლებში </a:t>
            </a:r>
            <a:r>
              <a:rPr lang="en-US" sz="1400" b="1" dirty="0" err="1">
                <a:solidFill>
                  <a:srgbClr val="0070C0"/>
                </a:solidFill>
              </a:rPr>
              <a:t>უსასყიდლოდ</a:t>
            </a:r>
            <a:r>
              <a:rPr lang="en-US" sz="1400" b="1" dirty="0">
                <a:solidFill>
                  <a:srgbClr val="0070C0"/>
                </a:solidFill>
              </a:rPr>
              <a:t> </a:t>
            </a:r>
            <a:r>
              <a:rPr lang="en-US" sz="1400" b="1" dirty="0" err="1">
                <a:solidFill>
                  <a:srgbClr val="0070C0"/>
                </a:solidFill>
              </a:rPr>
              <a:t>გადაცემული</a:t>
            </a:r>
            <a:r>
              <a:rPr lang="en-US" sz="1400" b="1" dirty="0">
                <a:solidFill>
                  <a:srgbClr val="0070C0"/>
                </a:solidFill>
              </a:rPr>
              <a:t> </a:t>
            </a:r>
            <a:r>
              <a:rPr lang="en-US" sz="1400" b="1" dirty="0" err="1">
                <a:solidFill>
                  <a:srgbClr val="0070C0"/>
                </a:solidFill>
              </a:rPr>
              <a:t>ქონების</a:t>
            </a:r>
            <a:r>
              <a:rPr lang="en-US" sz="1400" b="1" dirty="0">
                <a:solidFill>
                  <a:srgbClr val="0070C0"/>
                </a:solidFill>
              </a:rPr>
              <a:t> </a:t>
            </a:r>
            <a:r>
              <a:rPr lang="en-US" sz="1400" dirty="0" err="1" smtClean="0">
                <a:solidFill>
                  <a:schemeClr val="tx1"/>
                </a:solidFill>
              </a:rPr>
              <a:t>ღირებულება</a:t>
            </a:r>
            <a:r>
              <a:rPr lang="ka-GE" sz="1400" dirty="0" smtClean="0">
                <a:solidFill>
                  <a:schemeClr val="tx1"/>
                </a:solidFill>
              </a:rPr>
              <a:t>მ, </a:t>
            </a:r>
            <a:r>
              <a:rPr lang="ka-GE" sz="1400" dirty="0">
                <a:solidFill>
                  <a:schemeClr val="tx1"/>
                </a:solidFill>
              </a:rPr>
              <a:t>რომლის შედეგად დაიზოგა საბიუჯეტო სახსრები,</a:t>
            </a:r>
            <a:r>
              <a:rPr lang="en-US" sz="1400" dirty="0">
                <a:solidFill>
                  <a:schemeClr val="tx1"/>
                </a:solidFill>
              </a:rPr>
              <a:t> </a:t>
            </a:r>
            <a:r>
              <a:rPr lang="en-US" sz="1400" dirty="0" err="1" smtClean="0">
                <a:solidFill>
                  <a:schemeClr val="tx1"/>
                </a:solidFill>
              </a:rPr>
              <a:t>შეადგ</a:t>
            </a:r>
            <a:r>
              <a:rPr lang="ka-GE" sz="1400" dirty="0" smtClean="0">
                <a:solidFill>
                  <a:schemeClr val="tx1"/>
                </a:solidFill>
              </a:rPr>
              <a:t>ინა</a:t>
            </a:r>
            <a:r>
              <a:rPr lang="en-US" sz="1400" dirty="0" smtClean="0">
                <a:solidFill>
                  <a:schemeClr val="tx1"/>
                </a:solidFill>
              </a:rPr>
              <a:t> </a:t>
            </a:r>
            <a:r>
              <a:rPr lang="ka-GE" sz="1400" b="1" dirty="0">
                <a:solidFill>
                  <a:srgbClr val="0070C0"/>
                </a:solidFill>
              </a:rPr>
              <a:t>4 269  </a:t>
            </a:r>
            <a:r>
              <a:rPr lang="ka-GE" sz="1400" b="1" dirty="0" smtClean="0">
                <a:solidFill>
                  <a:srgbClr val="0070C0"/>
                </a:solidFill>
              </a:rPr>
              <a:t>275 </a:t>
            </a:r>
            <a:r>
              <a:rPr lang="en-US" sz="1400" b="1" dirty="0" err="1" smtClean="0">
                <a:solidFill>
                  <a:srgbClr val="0070C0"/>
                </a:solidFill>
              </a:rPr>
              <a:t>ლარ</a:t>
            </a:r>
            <a:r>
              <a:rPr lang="ka-GE" sz="1400" b="1" dirty="0" smtClean="0">
                <a:solidFill>
                  <a:srgbClr val="0070C0"/>
                </a:solidFill>
              </a:rPr>
              <a:t>ი</a:t>
            </a:r>
            <a:endParaRPr lang="ka-GE" sz="1400" b="1" dirty="0">
              <a:solidFill>
                <a:srgbClr val="0070C0"/>
              </a:solidFill>
            </a:endParaRPr>
          </a:p>
          <a:p>
            <a:pPr algn="just"/>
            <a:endParaRPr lang="en-US" dirty="0"/>
          </a:p>
        </p:txBody>
      </p:sp>
      <p:sp>
        <p:nvSpPr>
          <p:cNvPr id="5" name="Slide Number Placeholder 4"/>
          <p:cNvSpPr>
            <a:spLocks noGrp="1"/>
          </p:cNvSpPr>
          <p:nvPr>
            <p:ph type="sldNum" sz="quarter" idx="12"/>
          </p:nvPr>
        </p:nvSpPr>
        <p:spPr/>
        <p:txBody>
          <a:bodyPr/>
          <a:lstStyle/>
          <a:p>
            <a:fld id="{7167321A-C667-4314-BCF5-A4F5B6D91B69}" type="slidenum">
              <a:rPr lang="en-US" smtClean="0"/>
              <a:pPr/>
              <a:t>57</a:t>
            </a:fld>
            <a:endParaRPr lang="en-US" dirty="0"/>
          </a:p>
        </p:txBody>
      </p:sp>
    </p:spTree>
    <p:extLst>
      <p:ext uri="{BB962C8B-B14F-4D97-AF65-F5344CB8AC3E}">
        <p14:creationId xmlns:p14="http://schemas.microsoft.com/office/powerpoint/2010/main" val="25927367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268760"/>
            <a:ext cx="8712967" cy="5452715"/>
          </a:xfrm>
          <a:ln>
            <a:solidFill>
              <a:srgbClr val="00B0F0"/>
            </a:solidFill>
          </a:ln>
        </p:spPr>
        <p:txBody>
          <a:bodyPr>
            <a:noAutofit/>
          </a:bodyPr>
          <a:lstStyle/>
          <a:p>
            <a:pPr algn="just">
              <a:buFont typeface="Wingdings" panose="05000000000000000000" pitchFamily="2" charset="2"/>
              <a:buChar char="q"/>
            </a:pPr>
            <a:r>
              <a:rPr lang="ka-GE" sz="1800" dirty="0">
                <a:solidFill>
                  <a:schemeClr val="tx1"/>
                </a:solidFill>
              </a:rPr>
              <a:t>263 </a:t>
            </a:r>
            <a:r>
              <a:rPr lang="ka-GE" sz="1800" dirty="0" smtClean="0">
                <a:solidFill>
                  <a:schemeClr val="tx1"/>
                </a:solidFill>
              </a:rPr>
              <a:t>თანამდებობაზე განისაზღვრა </a:t>
            </a:r>
            <a:r>
              <a:rPr lang="ka-GE" sz="1800" dirty="0">
                <a:solidFill>
                  <a:schemeClr val="tx1"/>
                </a:solidFill>
              </a:rPr>
              <a:t>სამუშაოს </a:t>
            </a:r>
            <a:r>
              <a:rPr lang="ka-GE" sz="1800" dirty="0" smtClean="0">
                <a:solidFill>
                  <a:schemeClr val="tx1"/>
                </a:solidFill>
              </a:rPr>
              <a:t>აღწერილობა</a:t>
            </a:r>
          </a:p>
          <a:p>
            <a:pPr algn="just">
              <a:buFont typeface="Wingdings" panose="05000000000000000000" pitchFamily="2" charset="2"/>
              <a:buChar char="q"/>
            </a:pPr>
            <a:endParaRPr lang="en-US" sz="1800" dirty="0">
              <a:solidFill>
                <a:schemeClr val="tx1"/>
              </a:solidFill>
            </a:endParaRPr>
          </a:p>
          <a:p>
            <a:pPr lvl="0" algn="just">
              <a:buFont typeface="Wingdings" panose="05000000000000000000" pitchFamily="2" charset="2"/>
              <a:buChar char="q"/>
            </a:pPr>
            <a:r>
              <a:rPr lang="ka-GE" sz="1800" dirty="0" smtClean="0">
                <a:solidFill>
                  <a:schemeClr val="tx1"/>
                </a:solidFill>
              </a:rPr>
              <a:t>ჩატარდა სამუშაოს </a:t>
            </a:r>
            <a:r>
              <a:rPr lang="ka-GE" sz="1800" dirty="0">
                <a:solidFill>
                  <a:schemeClr val="tx1"/>
                </a:solidFill>
              </a:rPr>
              <a:t>ანალიზი და თანამშრომელთა მოტივაციისა და კმაყოფილების </a:t>
            </a:r>
            <a:r>
              <a:rPr lang="ka-GE" sz="1800" dirty="0" smtClean="0">
                <a:solidFill>
                  <a:schemeClr val="tx1"/>
                </a:solidFill>
              </a:rPr>
              <a:t>კვლევა</a:t>
            </a:r>
          </a:p>
          <a:p>
            <a:pPr marL="0" lvl="0" indent="0" algn="just">
              <a:buNone/>
            </a:pPr>
            <a:endParaRPr lang="x-none" sz="1800">
              <a:solidFill>
                <a:schemeClr val="tx1"/>
              </a:solidFill>
            </a:endParaRPr>
          </a:p>
          <a:p>
            <a:pPr lvl="0" algn="just">
              <a:buFont typeface="Wingdings" panose="05000000000000000000" pitchFamily="2" charset="2"/>
              <a:buChar char="q"/>
            </a:pPr>
            <a:r>
              <a:rPr lang="ka-GE" sz="1800" dirty="0">
                <a:solidFill>
                  <a:schemeClr val="tx1"/>
                </a:solidFill>
              </a:rPr>
              <a:t>ახალი თანამშრომლებისათვის და სამინისტროს ცენტრალური აპარატის </a:t>
            </a:r>
            <a:r>
              <a:rPr lang="ka-GE" sz="1800" dirty="0" err="1" smtClean="0">
                <a:solidFill>
                  <a:schemeClr val="tx1"/>
                </a:solidFill>
              </a:rPr>
              <a:t>პრაქტიკანტებისთვის</a:t>
            </a:r>
            <a:r>
              <a:rPr lang="ka-GE" sz="1800" dirty="0" smtClean="0">
                <a:solidFill>
                  <a:schemeClr val="tx1"/>
                </a:solidFill>
              </a:rPr>
              <a:t> შემუშავდა </a:t>
            </a:r>
            <a:r>
              <a:rPr lang="ka-GE" sz="1800" dirty="0">
                <a:solidFill>
                  <a:schemeClr val="tx1"/>
                </a:solidFill>
              </a:rPr>
              <a:t>საორიენტაციო </a:t>
            </a:r>
            <a:r>
              <a:rPr lang="ka-GE" sz="1800" dirty="0" smtClean="0">
                <a:solidFill>
                  <a:schemeClr val="tx1"/>
                </a:solidFill>
              </a:rPr>
              <a:t>პროგრამა</a:t>
            </a:r>
          </a:p>
          <a:p>
            <a:pPr lvl="0" algn="just">
              <a:buFont typeface="Wingdings" panose="05000000000000000000" pitchFamily="2" charset="2"/>
              <a:buChar char="q"/>
            </a:pPr>
            <a:endParaRPr lang="ka-GE" sz="1800" dirty="0">
              <a:solidFill>
                <a:schemeClr val="tx1"/>
              </a:solidFill>
            </a:endParaRPr>
          </a:p>
          <a:p>
            <a:pPr lvl="0" algn="just">
              <a:buFont typeface="Wingdings" panose="05000000000000000000" pitchFamily="2" charset="2"/>
              <a:buChar char="q"/>
            </a:pPr>
            <a:r>
              <a:rPr lang="ka-GE" sz="1800" dirty="0">
                <a:solidFill>
                  <a:schemeClr val="tx1"/>
                </a:solidFill>
              </a:rPr>
              <a:t>შემუშავდა და დამტკიცდა საქართველოს ფინანსთა სამინისტროს </a:t>
            </a:r>
            <a:r>
              <a:rPr lang="ka-GE" sz="1800" dirty="0" smtClean="0">
                <a:solidFill>
                  <a:schemeClr val="tx1"/>
                </a:solidFill>
              </a:rPr>
              <a:t>თანამშრომელთა </a:t>
            </a:r>
            <a:r>
              <a:rPr lang="ka-GE" sz="1800" dirty="0">
                <a:solidFill>
                  <a:schemeClr val="tx1"/>
                </a:solidFill>
              </a:rPr>
              <a:t>ეთიკის </a:t>
            </a:r>
            <a:r>
              <a:rPr lang="ka-GE" sz="1800" dirty="0" smtClean="0">
                <a:solidFill>
                  <a:schemeClr val="tx1"/>
                </a:solidFill>
              </a:rPr>
              <a:t>კოდექსი</a:t>
            </a:r>
          </a:p>
          <a:p>
            <a:pPr lvl="0" algn="just">
              <a:buFont typeface="Wingdings" panose="05000000000000000000" pitchFamily="2" charset="2"/>
              <a:buChar char="q"/>
            </a:pPr>
            <a:endParaRPr lang="ka-GE" sz="1800" dirty="0">
              <a:solidFill>
                <a:schemeClr val="tx1"/>
              </a:solidFill>
            </a:endParaRPr>
          </a:p>
          <a:p>
            <a:pPr algn="just">
              <a:buFont typeface="Wingdings" panose="05000000000000000000" pitchFamily="2" charset="2"/>
              <a:buChar char="q"/>
            </a:pPr>
            <a:r>
              <a:rPr lang="ka-GE" sz="1800" dirty="0" smtClean="0">
                <a:solidFill>
                  <a:schemeClr val="tx1"/>
                </a:solidFill>
              </a:rPr>
              <a:t>შემუშავდა გამოსაცდელი </a:t>
            </a:r>
            <a:r>
              <a:rPr lang="ka-GE" sz="1800" dirty="0">
                <a:solidFill>
                  <a:schemeClr val="tx1"/>
                </a:solidFill>
              </a:rPr>
              <a:t>ვადით დანიშნულ საჯარო მოსამსახურეთა ადაპტაციის </a:t>
            </a:r>
            <a:r>
              <a:rPr lang="ka-GE" sz="1800" dirty="0" smtClean="0">
                <a:solidFill>
                  <a:schemeClr val="tx1"/>
                </a:solidFill>
              </a:rPr>
              <a:t>გეგმა</a:t>
            </a:r>
          </a:p>
          <a:p>
            <a:pPr algn="just">
              <a:buFont typeface="Wingdings" panose="05000000000000000000" pitchFamily="2" charset="2"/>
              <a:buChar char="q"/>
            </a:pPr>
            <a:endParaRPr lang="ka-GE" sz="1800" b="1" dirty="0">
              <a:solidFill>
                <a:schemeClr val="tx1"/>
              </a:solidFill>
            </a:endParaRPr>
          </a:p>
          <a:p>
            <a:pPr algn="just">
              <a:buFont typeface="Wingdings" panose="05000000000000000000" pitchFamily="2" charset="2"/>
              <a:buChar char="q"/>
            </a:pPr>
            <a:r>
              <a:rPr lang="ka-GE" sz="1800" dirty="0">
                <a:solidFill>
                  <a:schemeClr val="tx1"/>
                </a:solidFill>
              </a:rPr>
              <a:t>სამინისტროს საქმიანი პროცესების </a:t>
            </a:r>
            <a:r>
              <a:rPr lang="ka-GE" sz="1800" dirty="0" err="1" smtClean="0">
                <a:solidFill>
                  <a:schemeClr val="tx1"/>
                </a:solidFill>
              </a:rPr>
              <a:t>სტანდარტიზების</a:t>
            </a:r>
            <a:r>
              <a:rPr lang="ka-GE" sz="1800" dirty="0" smtClean="0">
                <a:solidFill>
                  <a:schemeClr val="tx1"/>
                </a:solidFill>
              </a:rPr>
              <a:t> მიზნით აღიწერა ბიზნეს პროცესები</a:t>
            </a:r>
          </a:p>
          <a:p>
            <a:pPr algn="just">
              <a:buFont typeface="Wingdings" panose="05000000000000000000" pitchFamily="2" charset="2"/>
              <a:buChar char="q"/>
            </a:pPr>
            <a:endParaRPr lang="ka-GE" sz="1200" b="1" dirty="0">
              <a:solidFill>
                <a:schemeClr val="tx1"/>
              </a:solidFill>
            </a:endParaRPr>
          </a:p>
          <a:p>
            <a:pPr algn="just">
              <a:buFont typeface="Wingdings" panose="05000000000000000000" pitchFamily="2" charset="2"/>
              <a:buChar char="q"/>
            </a:pPr>
            <a:endParaRPr lang="ka-GE" sz="1200" b="1" dirty="0">
              <a:solidFill>
                <a:schemeClr val="tx1"/>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6" name="Title 1"/>
          <p:cNvSpPr>
            <a:spLocks noGrp="1"/>
          </p:cNvSpPr>
          <p:nvPr>
            <p:ph type="title"/>
          </p:nvPr>
        </p:nvSpPr>
        <p:spPr>
          <a:xfrm>
            <a:off x="609600" y="170419"/>
            <a:ext cx="7315200" cy="639762"/>
          </a:xfrm>
        </p:spPr>
        <p:txBody>
          <a:bodyPr>
            <a:normAutofit/>
          </a:bodyPr>
          <a:lstStyle/>
          <a:p>
            <a:pPr algn="ctr"/>
            <a:r>
              <a:rPr lang="ka-GE" sz="1800" b="1" dirty="0" smtClean="0">
                <a:solidFill>
                  <a:srgbClr val="0070C0"/>
                </a:solidFill>
              </a:rPr>
              <a:t>ადამიანური რესურსების მართვა</a:t>
            </a:r>
            <a:endParaRPr lang="en-US" sz="18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58</a:t>
            </a:fld>
            <a:endParaRPr lang="en-US"/>
          </a:p>
        </p:txBody>
      </p:sp>
    </p:spTree>
    <p:extLst>
      <p:ext uri="{BB962C8B-B14F-4D97-AF65-F5344CB8AC3E}">
        <p14:creationId xmlns:p14="http://schemas.microsoft.com/office/powerpoint/2010/main" val="34767755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268760"/>
            <a:ext cx="8712967" cy="5452715"/>
          </a:xfrm>
          <a:ln>
            <a:solidFill>
              <a:srgbClr val="00B0F0"/>
            </a:solidFill>
          </a:ln>
        </p:spPr>
        <p:txBody>
          <a:bodyPr>
            <a:noAutofit/>
          </a:bodyPr>
          <a:lstStyle/>
          <a:p>
            <a:pPr algn="just">
              <a:buFont typeface="Wingdings" panose="05000000000000000000" pitchFamily="2" charset="2"/>
              <a:buChar char="q"/>
            </a:pPr>
            <a:endParaRPr lang="ka-GE" dirty="0" smtClean="0">
              <a:solidFill>
                <a:schemeClr val="tx1"/>
              </a:solidFill>
            </a:endParaRPr>
          </a:p>
          <a:p>
            <a:pPr marL="0" indent="0" algn="just">
              <a:buNone/>
            </a:pPr>
            <a:r>
              <a:rPr lang="en-US" b="1" dirty="0" err="1" smtClean="0">
                <a:solidFill>
                  <a:schemeClr val="tx1"/>
                </a:solidFill>
              </a:rPr>
              <a:t>ფინანსთა</a:t>
            </a:r>
            <a:r>
              <a:rPr lang="en-US" b="1" dirty="0" smtClean="0">
                <a:solidFill>
                  <a:schemeClr val="tx1"/>
                </a:solidFill>
              </a:rPr>
              <a:t> </a:t>
            </a:r>
            <a:r>
              <a:rPr lang="en-US" b="1" dirty="0" err="1">
                <a:solidFill>
                  <a:schemeClr val="tx1"/>
                </a:solidFill>
              </a:rPr>
              <a:t>სამინისტროს</a:t>
            </a:r>
            <a:r>
              <a:rPr lang="en-US" b="1" dirty="0">
                <a:solidFill>
                  <a:schemeClr val="tx1"/>
                </a:solidFill>
              </a:rPr>
              <a:t> </a:t>
            </a:r>
            <a:r>
              <a:rPr lang="en-US" b="1" dirty="0" err="1">
                <a:solidFill>
                  <a:schemeClr val="tx1"/>
                </a:solidFill>
              </a:rPr>
              <a:t>სისტემ</a:t>
            </a:r>
            <a:r>
              <a:rPr lang="ka-GE" b="1" dirty="0">
                <a:solidFill>
                  <a:schemeClr val="tx1"/>
                </a:solidFill>
              </a:rPr>
              <a:t>აში </a:t>
            </a:r>
            <a:endParaRPr lang="ka-GE" b="1" dirty="0" smtClean="0">
              <a:solidFill>
                <a:schemeClr val="tx1"/>
              </a:solidFill>
            </a:endParaRPr>
          </a:p>
          <a:p>
            <a:pPr marL="0" indent="0" algn="just">
              <a:buNone/>
            </a:pPr>
            <a:endParaRPr lang="ka-GE" b="1" dirty="0">
              <a:solidFill>
                <a:schemeClr val="tx1"/>
              </a:solidFill>
            </a:endParaRPr>
          </a:p>
          <a:p>
            <a:pPr algn="just">
              <a:buFont typeface="Wingdings" panose="05000000000000000000" pitchFamily="2" charset="2"/>
              <a:buChar char="q"/>
            </a:pPr>
            <a:r>
              <a:rPr lang="ka-GE" b="1" dirty="0" smtClean="0">
                <a:solidFill>
                  <a:srgbClr val="0070C0"/>
                </a:solidFill>
              </a:rPr>
              <a:t>კონკურსის </a:t>
            </a:r>
            <a:r>
              <a:rPr lang="ka-GE" b="1" dirty="0">
                <a:solidFill>
                  <a:srgbClr val="0070C0"/>
                </a:solidFill>
              </a:rPr>
              <a:t>წესით დაინიშნა </a:t>
            </a:r>
            <a:r>
              <a:rPr lang="ka-GE" b="1" dirty="0" smtClean="0">
                <a:solidFill>
                  <a:srgbClr val="0070C0"/>
                </a:solidFill>
              </a:rPr>
              <a:t>2157</a:t>
            </a:r>
            <a:r>
              <a:rPr lang="en-US" b="1" dirty="0" smtClean="0">
                <a:solidFill>
                  <a:srgbClr val="0070C0"/>
                </a:solidFill>
              </a:rPr>
              <a:t> </a:t>
            </a:r>
            <a:r>
              <a:rPr lang="ka-GE" b="1" dirty="0" smtClean="0">
                <a:solidFill>
                  <a:srgbClr val="0070C0"/>
                </a:solidFill>
              </a:rPr>
              <a:t> თანამშრომელი</a:t>
            </a:r>
            <a:endParaRPr lang="ka-GE" b="1" dirty="0">
              <a:solidFill>
                <a:srgbClr val="0070C0"/>
              </a:solidFill>
            </a:endParaRPr>
          </a:p>
          <a:p>
            <a:pPr algn="just">
              <a:buFont typeface="Wingdings" panose="05000000000000000000" pitchFamily="2" charset="2"/>
              <a:buChar char="q"/>
            </a:pPr>
            <a:endParaRPr lang="ka-GE" dirty="0" smtClean="0">
              <a:solidFill>
                <a:schemeClr val="tx1"/>
              </a:solidFill>
            </a:endParaRPr>
          </a:p>
          <a:p>
            <a:pPr algn="just">
              <a:buFont typeface="Wingdings" panose="05000000000000000000" pitchFamily="2" charset="2"/>
              <a:buChar char="q"/>
            </a:pPr>
            <a:endParaRPr lang="ka-GE" dirty="0" smtClean="0">
              <a:solidFill>
                <a:schemeClr val="tx1"/>
              </a:solidFill>
            </a:endParaRPr>
          </a:p>
          <a:p>
            <a:pPr algn="just">
              <a:buFont typeface="Wingdings" panose="05000000000000000000" pitchFamily="2" charset="2"/>
              <a:buChar char="q"/>
            </a:pPr>
            <a:endParaRPr lang="en-US" dirty="0">
              <a:solidFill>
                <a:schemeClr val="tx1"/>
              </a:solidFill>
            </a:endParaRPr>
          </a:p>
          <a:p>
            <a:pPr lvl="0" algn="just">
              <a:buFont typeface="Wingdings" panose="05000000000000000000" pitchFamily="2" charset="2"/>
              <a:buChar char="q"/>
            </a:pPr>
            <a:r>
              <a:rPr lang="x-none" smtClean="0">
                <a:solidFill>
                  <a:schemeClr val="tx1"/>
                </a:solidFill>
              </a:rPr>
              <a:t>სტაჟირება გაიარა </a:t>
            </a:r>
            <a:r>
              <a:rPr lang="x-none" b="1" smtClean="0">
                <a:solidFill>
                  <a:srgbClr val="0070C0"/>
                </a:solidFill>
              </a:rPr>
              <a:t>1138  სტაჟიორმა</a:t>
            </a:r>
          </a:p>
          <a:p>
            <a:pPr lvl="0" algn="just">
              <a:buFont typeface="Wingdings" panose="05000000000000000000" pitchFamily="2" charset="2"/>
              <a:buChar char="q"/>
            </a:pPr>
            <a:endParaRPr lang="x-none" smtClean="0">
              <a:solidFill>
                <a:schemeClr val="tx1"/>
              </a:solidFill>
            </a:endParaRPr>
          </a:p>
          <a:p>
            <a:pPr lvl="0" algn="just">
              <a:buFont typeface="Wingdings" panose="05000000000000000000" pitchFamily="2" charset="2"/>
              <a:buChar char="q"/>
            </a:pPr>
            <a:endParaRPr lang="x-none" smtClean="0">
              <a:solidFill>
                <a:schemeClr val="tx1"/>
              </a:solidFill>
            </a:endParaRPr>
          </a:p>
          <a:p>
            <a:pPr lvl="0" algn="just">
              <a:buFont typeface="Wingdings" panose="05000000000000000000" pitchFamily="2" charset="2"/>
              <a:buChar char="q"/>
            </a:pPr>
            <a:endParaRPr lang="x-none">
              <a:solidFill>
                <a:schemeClr val="tx1"/>
              </a:solidFill>
            </a:endParaRPr>
          </a:p>
          <a:p>
            <a:pPr lvl="0" algn="just">
              <a:buFont typeface="Wingdings" panose="05000000000000000000" pitchFamily="2" charset="2"/>
              <a:buChar char="q"/>
            </a:pPr>
            <a:r>
              <a:rPr lang="x-none" smtClean="0">
                <a:solidFill>
                  <a:schemeClr val="tx1"/>
                </a:solidFill>
              </a:rPr>
              <a:t>პრაქტიკა გაიარა </a:t>
            </a:r>
            <a:r>
              <a:rPr lang="x-none" b="1" smtClean="0">
                <a:solidFill>
                  <a:srgbClr val="0070C0"/>
                </a:solidFill>
              </a:rPr>
              <a:t>1005  პრაქტიკანტმა</a:t>
            </a:r>
            <a:endParaRPr lang="ka-GE" b="1" dirty="0">
              <a:solidFill>
                <a:srgbClr val="0070C0"/>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6" name="Title 1"/>
          <p:cNvSpPr>
            <a:spLocks noGrp="1"/>
          </p:cNvSpPr>
          <p:nvPr>
            <p:ph type="title"/>
          </p:nvPr>
        </p:nvSpPr>
        <p:spPr>
          <a:xfrm>
            <a:off x="609600" y="170419"/>
            <a:ext cx="7634808" cy="639762"/>
          </a:xfrm>
        </p:spPr>
        <p:txBody>
          <a:bodyPr>
            <a:normAutofit fontScale="90000"/>
          </a:bodyPr>
          <a:lstStyle/>
          <a:p>
            <a:pPr algn="ctr"/>
            <a:r>
              <a:rPr lang="ka-GE" sz="2000" b="1" dirty="0" smtClean="0">
                <a:solidFill>
                  <a:srgbClr val="0070C0"/>
                </a:solidFill>
              </a:rPr>
              <a:t>კონკურსი</a:t>
            </a:r>
            <a:r>
              <a:rPr lang="ka-GE" sz="2000" b="1" dirty="0">
                <a:solidFill>
                  <a:srgbClr val="0070C0"/>
                </a:solidFill>
              </a:rPr>
              <a:t>, სტაჟირება და </a:t>
            </a:r>
            <a:r>
              <a:rPr lang="ka-GE" sz="2000" b="1" dirty="0" smtClean="0">
                <a:solidFill>
                  <a:srgbClr val="0070C0"/>
                </a:solidFill>
              </a:rPr>
              <a:t>პრაქტიკა </a:t>
            </a:r>
            <a:r>
              <a:rPr lang="ka-GE" sz="2000" b="1" dirty="0">
                <a:solidFill>
                  <a:srgbClr val="0070C0"/>
                </a:solidFill>
              </a:rPr>
              <a:t>ფინანსთა </a:t>
            </a:r>
            <a:r>
              <a:rPr lang="ka-GE" sz="2000" b="1" dirty="0" smtClean="0">
                <a:solidFill>
                  <a:srgbClr val="0070C0"/>
                </a:solidFill>
              </a:rPr>
              <a:t>სამინისტროში</a:t>
            </a:r>
            <a:r>
              <a:rPr lang="en-US" sz="2000" b="1" dirty="0" smtClean="0">
                <a:solidFill>
                  <a:srgbClr val="0070C0"/>
                </a:solidFill>
              </a:rPr>
              <a:t/>
            </a:r>
            <a:br>
              <a:rPr lang="en-US" sz="2000" b="1" dirty="0" smtClean="0">
                <a:solidFill>
                  <a:srgbClr val="0070C0"/>
                </a:solidFill>
              </a:rPr>
            </a:br>
            <a:r>
              <a:rPr lang="ka-GE" sz="2000" b="1" dirty="0" smtClean="0">
                <a:solidFill>
                  <a:srgbClr val="0070C0"/>
                </a:solidFill>
              </a:rPr>
              <a:t>2013-2014 </a:t>
            </a:r>
            <a:r>
              <a:rPr lang="ka-GE" sz="2000" dirty="0" smtClean="0">
                <a:solidFill>
                  <a:srgbClr val="0070C0"/>
                </a:solidFill>
              </a:rPr>
              <a:t>წლები</a:t>
            </a:r>
            <a:endParaRPr lang="en-US" sz="20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59</a:t>
            </a:fld>
            <a:endParaRPr lang="en-US"/>
          </a:p>
        </p:txBody>
      </p:sp>
    </p:spTree>
    <p:extLst>
      <p:ext uri="{BB962C8B-B14F-4D97-AF65-F5344CB8AC3E}">
        <p14:creationId xmlns:p14="http://schemas.microsoft.com/office/powerpoint/2010/main" val="3824772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7162800" cy="1143000"/>
          </a:xfrm>
        </p:spPr>
        <p:txBody>
          <a:bodyPr>
            <a:normAutofit/>
          </a:bodyPr>
          <a:lstStyle/>
          <a:p>
            <a:pPr lvl="0" algn="ctr"/>
            <a:r>
              <a:rPr lang="ka-GE" sz="1800" b="1" dirty="0" smtClean="0">
                <a:solidFill>
                  <a:srgbClr val="0070C0"/>
                </a:solidFill>
              </a:rPr>
              <a:t>ბიუჯეტის </a:t>
            </a:r>
            <a:r>
              <a:rPr lang="ka-GE" sz="1800" b="1" dirty="0">
                <a:solidFill>
                  <a:srgbClr val="0070C0"/>
                </a:solidFill>
              </a:rPr>
              <a:t>ეფექტიანობის ზრდა, მისი </a:t>
            </a:r>
            <a:r>
              <a:rPr lang="ka-GE" sz="1800" b="1" dirty="0" smtClean="0">
                <a:solidFill>
                  <a:srgbClr val="0070C0"/>
                </a:solidFill>
              </a:rPr>
              <a:t>გამჭვირვალობის </a:t>
            </a:r>
            <a:r>
              <a:rPr lang="ka-GE" sz="1800" b="1" dirty="0">
                <a:solidFill>
                  <a:srgbClr val="0070C0"/>
                </a:solidFill>
              </a:rPr>
              <a:t>უზრუნველყოფა, სახელმწიფო ფინანსების </a:t>
            </a:r>
            <a:r>
              <a:rPr lang="ka-GE" sz="1800" b="1" dirty="0" smtClean="0">
                <a:solidFill>
                  <a:srgbClr val="0070C0"/>
                </a:solidFill>
              </a:rPr>
              <a:t>მართვა</a:t>
            </a:r>
            <a:r>
              <a:rPr lang="en-US" sz="1800" dirty="0">
                <a:solidFill>
                  <a:srgbClr val="153153"/>
                </a:solidFill>
              </a:rPr>
              <a:t/>
            </a:r>
            <a:br>
              <a:rPr lang="en-US" sz="1800" dirty="0">
                <a:solidFill>
                  <a:srgbClr val="153153"/>
                </a:solidFill>
              </a:rPr>
            </a:br>
            <a:endParaRPr lang="en-US" sz="1800" dirty="0">
              <a:solidFill>
                <a:srgbClr val="153153"/>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6" name="Content Placeholder 5"/>
          <p:cNvSpPr>
            <a:spLocks noGrp="1"/>
          </p:cNvSpPr>
          <p:nvPr>
            <p:ph idx="1"/>
          </p:nvPr>
        </p:nvSpPr>
        <p:spPr>
          <a:xfrm>
            <a:off x="0" y="1268760"/>
            <a:ext cx="9143999" cy="5479138"/>
          </a:xfrm>
        </p:spPr>
        <p:txBody>
          <a:bodyPr>
            <a:noAutofit/>
          </a:bodyPr>
          <a:lstStyle/>
          <a:p>
            <a:endParaRPr lang="en-US" sz="1000" dirty="0">
              <a:solidFill>
                <a:schemeClr val="tx2"/>
              </a:solidFill>
            </a:endParaRPr>
          </a:p>
          <a:p>
            <a:pPr marL="0" lvl="0" indent="0" algn="just">
              <a:buNone/>
            </a:pPr>
            <a:r>
              <a:rPr lang="ka-GE" sz="1100" dirty="0">
                <a:solidFill>
                  <a:schemeClr val="tx1"/>
                </a:solidFill>
              </a:rPr>
              <a:t>სახელმწიფო ბიუჯეტის სწორი </a:t>
            </a:r>
            <a:r>
              <a:rPr lang="ka-GE" sz="1100" dirty="0" smtClean="0">
                <a:solidFill>
                  <a:schemeClr val="tx1"/>
                </a:solidFill>
              </a:rPr>
              <a:t>გადანაწილების (მათ შორის </a:t>
            </a:r>
            <a:r>
              <a:rPr lang="ka-GE" sz="1100" dirty="0">
                <a:solidFill>
                  <a:schemeClr val="tx1"/>
                </a:solidFill>
              </a:rPr>
              <a:t>ადმინისტრაციული ხარჯების </a:t>
            </a:r>
            <a:r>
              <a:rPr lang="ka-GE" sz="1100" dirty="0" smtClean="0">
                <a:solidFill>
                  <a:schemeClr val="tx1"/>
                </a:solidFill>
              </a:rPr>
              <a:t>შემცირებით), </a:t>
            </a:r>
            <a:r>
              <a:rPr lang="ka-GE" sz="1100" dirty="0">
                <a:solidFill>
                  <a:schemeClr val="tx1"/>
                </a:solidFill>
              </a:rPr>
              <a:t>გასული წლებისგან განსხვავებით, რადიკალურად შეიცვალა და სოციალურად ორიენტირებული გახდა </a:t>
            </a:r>
            <a:r>
              <a:rPr lang="ka-GE" sz="1100" dirty="0" smtClean="0">
                <a:solidFill>
                  <a:schemeClr val="tx1"/>
                </a:solidFill>
              </a:rPr>
              <a:t>2013</a:t>
            </a:r>
            <a:r>
              <a:rPr lang="en-US" sz="1100" dirty="0" smtClean="0">
                <a:solidFill>
                  <a:schemeClr val="tx1"/>
                </a:solidFill>
              </a:rPr>
              <a:t>-2014 </a:t>
            </a:r>
            <a:r>
              <a:rPr lang="ka-GE" sz="1100" dirty="0" smtClean="0">
                <a:solidFill>
                  <a:schemeClr val="tx1"/>
                </a:solidFill>
              </a:rPr>
              <a:t>წლების ბიუჯეტები.                      საბიუჯეტო </a:t>
            </a:r>
            <a:r>
              <a:rPr lang="ka-GE" sz="1100" dirty="0">
                <a:solidFill>
                  <a:schemeClr val="tx1"/>
                </a:solidFill>
              </a:rPr>
              <a:t>სახსრები მთლიანად მიიმართა </a:t>
            </a:r>
            <a:r>
              <a:rPr lang="ka-GE" sz="1100" dirty="0" smtClean="0">
                <a:solidFill>
                  <a:schemeClr val="tx1"/>
                </a:solidFill>
              </a:rPr>
              <a:t>კოალიცია </a:t>
            </a:r>
            <a:r>
              <a:rPr lang="ka-GE" sz="1100" dirty="0">
                <a:solidFill>
                  <a:schemeClr val="tx1"/>
                </a:solidFill>
              </a:rPr>
              <a:t>„ქართული ოცნების“ პროგრამაში გაწერილი და </a:t>
            </a:r>
            <a:r>
              <a:rPr lang="ka-GE" sz="1100" dirty="0" smtClean="0">
                <a:solidFill>
                  <a:schemeClr val="tx1"/>
                </a:solidFill>
              </a:rPr>
              <a:t>ჩვენი </a:t>
            </a:r>
            <a:r>
              <a:rPr lang="ka-GE" sz="1100" dirty="0">
                <a:solidFill>
                  <a:schemeClr val="tx1"/>
                </a:solidFill>
              </a:rPr>
              <a:t>ხელისუფლების სამთავრობო პროგრამით განსაზღვრული პრიორიტეტების დასაფინანსებლად</a:t>
            </a:r>
          </a:p>
          <a:p>
            <a:pPr marL="0" lvl="0" indent="0" algn="just">
              <a:buNone/>
            </a:pPr>
            <a:endParaRPr lang="ka-GE" sz="1000" dirty="0" smtClean="0">
              <a:solidFill>
                <a:schemeClr val="tx1"/>
              </a:solidFill>
            </a:endParaRPr>
          </a:p>
          <a:p>
            <a:pPr lvl="1">
              <a:buFont typeface="Wingdings" panose="05000000000000000000" pitchFamily="2" charset="2"/>
              <a:buChar char="ü"/>
            </a:pPr>
            <a:r>
              <a:rPr lang="ka-GE" sz="1100" dirty="0" smtClean="0">
                <a:solidFill>
                  <a:schemeClr val="tx1"/>
                </a:solidFill>
              </a:rPr>
              <a:t>გაიზარდა </a:t>
            </a:r>
            <a:r>
              <a:rPr lang="ka-GE" sz="1100" dirty="0">
                <a:solidFill>
                  <a:schemeClr val="tx1"/>
                </a:solidFill>
              </a:rPr>
              <a:t>ყველა კატეგორიის პენსიის </a:t>
            </a:r>
            <a:r>
              <a:rPr lang="ka-GE" sz="1100" dirty="0" smtClean="0">
                <a:solidFill>
                  <a:schemeClr val="tx1"/>
                </a:solidFill>
              </a:rPr>
              <a:t>მოცულობა</a:t>
            </a:r>
            <a:endParaRPr lang="en-US" sz="1100" dirty="0">
              <a:solidFill>
                <a:schemeClr val="tx1"/>
              </a:solidFill>
            </a:endParaRPr>
          </a:p>
          <a:p>
            <a:pPr lvl="2"/>
            <a:r>
              <a:rPr lang="ka-GE" sz="1100" dirty="0">
                <a:solidFill>
                  <a:schemeClr val="tx1"/>
                </a:solidFill>
              </a:rPr>
              <a:t>ასაკით პენსიონერების და მკვეთრად გამოხატული შშმ პირების პენსია - </a:t>
            </a:r>
            <a:r>
              <a:rPr lang="ka-GE" sz="1100" b="1" dirty="0">
                <a:solidFill>
                  <a:srgbClr val="0070C0"/>
                </a:solidFill>
              </a:rPr>
              <a:t>150 </a:t>
            </a:r>
            <a:r>
              <a:rPr lang="ka-GE" sz="1100" b="1" dirty="0" smtClean="0">
                <a:solidFill>
                  <a:srgbClr val="0070C0"/>
                </a:solidFill>
              </a:rPr>
              <a:t>ლარამდე</a:t>
            </a:r>
            <a:endParaRPr lang="en-US" sz="1100" b="1" dirty="0">
              <a:solidFill>
                <a:srgbClr val="0070C0"/>
              </a:solidFill>
            </a:endParaRPr>
          </a:p>
          <a:p>
            <a:pPr lvl="2"/>
            <a:r>
              <a:rPr lang="ka-GE" sz="1100" dirty="0">
                <a:solidFill>
                  <a:schemeClr val="tx1"/>
                </a:solidFill>
              </a:rPr>
              <a:t>სხვა დანარჩენი კატეგორიის პენსიონერების პენსია - </a:t>
            </a:r>
            <a:r>
              <a:rPr lang="ka-GE" sz="1100" b="1" dirty="0">
                <a:solidFill>
                  <a:srgbClr val="0070C0"/>
                </a:solidFill>
              </a:rPr>
              <a:t>100 </a:t>
            </a:r>
            <a:r>
              <a:rPr lang="ka-GE" sz="1100" b="1" dirty="0" smtClean="0">
                <a:solidFill>
                  <a:srgbClr val="0070C0"/>
                </a:solidFill>
              </a:rPr>
              <a:t>ლარამდე</a:t>
            </a:r>
          </a:p>
          <a:p>
            <a:pPr lvl="2"/>
            <a:r>
              <a:rPr lang="ka-GE" sz="1100" dirty="0" smtClean="0">
                <a:solidFill>
                  <a:schemeClr val="tx1"/>
                </a:solidFill>
              </a:rPr>
              <a:t>ძალოვანი </a:t>
            </a:r>
            <a:r>
              <a:rPr lang="ka-GE" sz="1100" dirty="0">
                <a:solidFill>
                  <a:schemeClr val="tx1"/>
                </a:solidFill>
              </a:rPr>
              <a:t>უწყებებიდან 2005 წლამდე დათხოვნილი პირების პენსიები </a:t>
            </a:r>
            <a:r>
              <a:rPr lang="ka-GE" sz="1100" dirty="0" smtClean="0">
                <a:solidFill>
                  <a:schemeClr val="tx1"/>
                </a:solidFill>
              </a:rPr>
              <a:t>განისაზღვრა ნამსახურები წლებისა </a:t>
            </a:r>
            <a:r>
              <a:rPr lang="ka-GE" sz="1100" dirty="0">
                <a:solidFill>
                  <a:schemeClr val="tx1"/>
                </a:solidFill>
              </a:rPr>
              <a:t>და </a:t>
            </a:r>
            <a:r>
              <a:rPr lang="ka-GE" sz="1100" dirty="0" smtClean="0">
                <a:solidFill>
                  <a:schemeClr val="tx1"/>
                </a:solidFill>
              </a:rPr>
              <a:t>მიღებული წოდებების მიხედვით</a:t>
            </a:r>
          </a:p>
          <a:p>
            <a:pPr marL="747713" lvl="2">
              <a:buFont typeface="Wingdings" panose="05000000000000000000" pitchFamily="2" charset="2"/>
              <a:buChar char="ü"/>
            </a:pPr>
            <a:r>
              <a:rPr lang="ka-GE" sz="1100" b="1" dirty="0" smtClean="0">
                <a:solidFill>
                  <a:srgbClr val="0070C0"/>
                </a:solidFill>
              </a:rPr>
              <a:t>გაორმაგდა</a:t>
            </a:r>
            <a:r>
              <a:rPr lang="ka-GE" sz="1100" dirty="0" smtClean="0">
                <a:solidFill>
                  <a:schemeClr val="tx1"/>
                </a:solidFill>
              </a:rPr>
              <a:t> </a:t>
            </a:r>
            <a:r>
              <a:rPr lang="ka-GE" sz="1100" dirty="0">
                <a:solidFill>
                  <a:schemeClr val="tx1"/>
                </a:solidFill>
              </a:rPr>
              <a:t>სოციალურად დაუცველი მოსახლეობის </a:t>
            </a:r>
            <a:r>
              <a:rPr lang="ka-GE" sz="1100" dirty="0" smtClean="0">
                <a:solidFill>
                  <a:schemeClr val="tx1"/>
                </a:solidFill>
              </a:rPr>
              <a:t>დახმარებები</a:t>
            </a:r>
            <a:endParaRPr lang="en-US" sz="1100" dirty="0">
              <a:solidFill>
                <a:schemeClr val="tx1"/>
              </a:solidFill>
            </a:endParaRPr>
          </a:p>
          <a:p>
            <a:pPr lvl="2"/>
            <a:r>
              <a:rPr lang="ka-GE" sz="1100" dirty="0">
                <a:solidFill>
                  <a:schemeClr val="tx1"/>
                </a:solidFill>
              </a:rPr>
              <a:t>ოჯახის </a:t>
            </a:r>
            <a:r>
              <a:rPr lang="ka-GE" sz="1100" b="1" dirty="0">
                <a:solidFill>
                  <a:srgbClr val="0070C0"/>
                </a:solidFill>
              </a:rPr>
              <a:t>პირველ წევრზე </a:t>
            </a:r>
            <a:r>
              <a:rPr lang="ka-GE" sz="1100" dirty="0">
                <a:solidFill>
                  <a:schemeClr val="tx1"/>
                </a:solidFill>
              </a:rPr>
              <a:t>30 ლარის ნაცვლად </a:t>
            </a:r>
            <a:r>
              <a:rPr lang="ka-GE" sz="1100" b="1" dirty="0">
                <a:solidFill>
                  <a:srgbClr val="0070C0"/>
                </a:solidFill>
              </a:rPr>
              <a:t>გახდა</a:t>
            </a:r>
            <a:r>
              <a:rPr lang="ka-GE" sz="1100" dirty="0">
                <a:solidFill>
                  <a:schemeClr val="tx1"/>
                </a:solidFill>
              </a:rPr>
              <a:t> </a:t>
            </a:r>
            <a:r>
              <a:rPr lang="ka-GE" sz="1100" b="1" dirty="0">
                <a:solidFill>
                  <a:srgbClr val="0070C0"/>
                </a:solidFill>
              </a:rPr>
              <a:t>60 ლარი</a:t>
            </a:r>
            <a:r>
              <a:rPr lang="ka-GE" sz="1100" dirty="0">
                <a:solidFill>
                  <a:schemeClr val="tx1"/>
                </a:solidFill>
              </a:rPr>
              <a:t>, ხოლო ყოველ </a:t>
            </a:r>
            <a:r>
              <a:rPr lang="ka-GE" sz="1100" b="1" dirty="0">
                <a:solidFill>
                  <a:srgbClr val="0070C0"/>
                </a:solidFill>
              </a:rPr>
              <a:t>მომდევნო წევრზე </a:t>
            </a:r>
            <a:r>
              <a:rPr lang="ka-GE" sz="1100" dirty="0" smtClean="0">
                <a:solidFill>
                  <a:schemeClr val="tx1"/>
                </a:solidFill>
              </a:rPr>
              <a:t>24-ის </a:t>
            </a:r>
            <a:r>
              <a:rPr lang="ka-GE" sz="1100" dirty="0">
                <a:solidFill>
                  <a:schemeClr val="tx1"/>
                </a:solidFill>
              </a:rPr>
              <a:t>ნაცვლად - </a:t>
            </a:r>
            <a:r>
              <a:rPr lang="ka-GE" sz="1100" b="1" dirty="0">
                <a:solidFill>
                  <a:srgbClr val="0070C0"/>
                </a:solidFill>
              </a:rPr>
              <a:t>48 </a:t>
            </a:r>
            <a:r>
              <a:rPr lang="ka-GE" sz="1100" b="1" dirty="0" smtClean="0">
                <a:solidFill>
                  <a:srgbClr val="0070C0"/>
                </a:solidFill>
              </a:rPr>
              <a:t>ლარი</a:t>
            </a:r>
          </a:p>
          <a:p>
            <a:pPr marL="747713" lvl="2">
              <a:buFont typeface="Wingdings" panose="05000000000000000000" pitchFamily="2" charset="2"/>
              <a:buChar char="ü"/>
            </a:pPr>
            <a:r>
              <a:rPr lang="ka-GE" sz="1100" b="1" dirty="0" smtClean="0">
                <a:solidFill>
                  <a:srgbClr val="0070C0"/>
                </a:solidFill>
              </a:rPr>
              <a:t>გაიზარდა</a:t>
            </a:r>
            <a:r>
              <a:rPr lang="ka-GE" sz="1100" dirty="0" smtClean="0">
                <a:solidFill>
                  <a:schemeClr val="tx1"/>
                </a:solidFill>
              </a:rPr>
              <a:t> </a:t>
            </a:r>
            <a:r>
              <a:rPr lang="ka-GE" sz="1100" dirty="0">
                <a:solidFill>
                  <a:schemeClr val="tx1"/>
                </a:solidFill>
              </a:rPr>
              <a:t>დევნილთა და ლტოლვილთა შემწეობები </a:t>
            </a:r>
            <a:r>
              <a:rPr lang="ka-GE" sz="1100" b="1" dirty="0" smtClean="0">
                <a:solidFill>
                  <a:srgbClr val="0070C0"/>
                </a:solidFill>
              </a:rPr>
              <a:t>45 ლარამდე</a:t>
            </a:r>
          </a:p>
          <a:p>
            <a:pPr marL="747713" lvl="2">
              <a:buFont typeface="Wingdings" panose="05000000000000000000" pitchFamily="2" charset="2"/>
              <a:buChar char="ü"/>
            </a:pPr>
            <a:r>
              <a:rPr lang="ka-GE" sz="1100" dirty="0" smtClean="0">
                <a:solidFill>
                  <a:schemeClr val="tx1"/>
                </a:solidFill>
              </a:rPr>
              <a:t>სამედიცინო </a:t>
            </a:r>
            <a:r>
              <a:rPr lang="ka-GE" sz="1100" dirty="0">
                <a:solidFill>
                  <a:schemeClr val="tx1"/>
                </a:solidFill>
              </a:rPr>
              <a:t>მომსახურება ხელმისაწვდომი გახდა </a:t>
            </a:r>
            <a:r>
              <a:rPr lang="ka-GE" sz="1100" dirty="0" smtClean="0">
                <a:solidFill>
                  <a:schemeClr val="tx1"/>
                </a:solidFill>
              </a:rPr>
              <a:t>ყველა მოქალაქისთვის - დაფინანსება </a:t>
            </a:r>
            <a:r>
              <a:rPr lang="ka-GE" sz="1100" b="1" dirty="0">
                <a:solidFill>
                  <a:srgbClr val="0070C0"/>
                </a:solidFill>
              </a:rPr>
              <a:t>გაიზარდა 300,0 მლნ ლარზე </a:t>
            </a:r>
            <a:r>
              <a:rPr lang="ka-GE" sz="1100" dirty="0" smtClean="0">
                <a:solidFill>
                  <a:schemeClr val="tx1"/>
                </a:solidFill>
              </a:rPr>
              <a:t>მეტით</a:t>
            </a:r>
          </a:p>
          <a:p>
            <a:pPr marL="747713" lvl="2">
              <a:buFont typeface="Wingdings" panose="05000000000000000000" pitchFamily="2" charset="2"/>
              <a:buChar char="ü"/>
            </a:pPr>
            <a:r>
              <a:rPr lang="ka-GE" sz="1100" b="1" dirty="0" smtClean="0">
                <a:solidFill>
                  <a:srgbClr val="0070C0"/>
                </a:solidFill>
              </a:rPr>
              <a:t>გაიზარდა </a:t>
            </a:r>
            <a:r>
              <a:rPr lang="ka-GE" sz="1100" b="1" dirty="0">
                <a:solidFill>
                  <a:srgbClr val="0070C0"/>
                </a:solidFill>
              </a:rPr>
              <a:t>მასწავლებელთა ხელფასები</a:t>
            </a:r>
            <a:r>
              <a:rPr lang="ka-GE" sz="1100" dirty="0">
                <a:solidFill>
                  <a:schemeClr val="tx1"/>
                </a:solidFill>
              </a:rPr>
              <a:t> და </a:t>
            </a:r>
            <a:r>
              <a:rPr lang="ka-GE" sz="1100" b="1" dirty="0">
                <a:solidFill>
                  <a:srgbClr val="0070C0"/>
                </a:solidFill>
              </a:rPr>
              <a:t>ათობით მილიონი </a:t>
            </a:r>
            <a:r>
              <a:rPr lang="ka-GE" sz="1100" dirty="0">
                <a:solidFill>
                  <a:schemeClr val="tx1"/>
                </a:solidFill>
              </a:rPr>
              <a:t>ლარი გამოიყო </a:t>
            </a:r>
            <a:r>
              <a:rPr lang="ka-GE" sz="1100" b="1" dirty="0">
                <a:solidFill>
                  <a:srgbClr val="0070C0"/>
                </a:solidFill>
              </a:rPr>
              <a:t>სკოლების </a:t>
            </a:r>
            <a:r>
              <a:rPr lang="ka-GE" sz="1100" b="1" dirty="0" smtClean="0">
                <a:solidFill>
                  <a:srgbClr val="0070C0"/>
                </a:solidFill>
              </a:rPr>
              <a:t>მშენებლობისა-რეაბილიტაციისთვის</a:t>
            </a:r>
            <a:endParaRPr lang="ka-GE" sz="1100" dirty="0" smtClean="0">
              <a:solidFill>
                <a:schemeClr val="tx1"/>
              </a:solidFill>
            </a:endParaRPr>
          </a:p>
          <a:p>
            <a:pPr marL="747713" lvl="2">
              <a:buFont typeface="Wingdings" panose="05000000000000000000" pitchFamily="2" charset="2"/>
              <a:buChar char="ü"/>
            </a:pPr>
            <a:r>
              <a:rPr lang="ka-GE" sz="1100" dirty="0" smtClean="0">
                <a:solidFill>
                  <a:schemeClr val="tx1"/>
                </a:solidFill>
              </a:rPr>
              <a:t>საჯარო </a:t>
            </a:r>
            <a:r>
              <a:rPr lang="ka-GE" sz="1100" dirty="0">
                <a:solidFill>
                  <a:schemeClr val="tx1"/>
                </a:solidFill>
              </a:rPr>
              <a:t>სკოლების ყველა </a:t>
            </a:r>
            <a:r>
              <a:rPr lang="ka-GE" sz="1100" b="1" dirty="0">
                <a:solidFill>
                  <a:srgbClr val="0070C0"/>
                </a:solidFill>
              </a:rPr>
              <a:t>მოსწავლე უზრუნველყოფილია </a:t>
            </a:r>
            <a:r>
              <a:rPr lang="ka-GE" sz="1100" dirty="0">
                <a:solidFill>
                  <a:schemeClr val="tx1"/>
                </a:solidFill>
              </a:rPr>
              <a:t>სასწავლო </a:t>
            </a:r>
            <a:r>
              <a:rPr lang="ka-GE" sz="1100" b="1" dirty="0">
                <a:solidFill>
                  <a:srgbClr val="0070C0"/>
                </a:solidFill>
              </a:rPr>
              <a:t>სახელმძღვანელოებით</a:t>
            </a:r>
            <a:r>
              <a:rPr lang="ka-GE" sz="1100" dirty="0">
                <a:solidFill>
                  <a:schemeClr val="tx1"/>
                </a:solidFill>
              </a:rPr>
              <a:t>, ხოლო იმ  მოსწავლეები, რომლებიც სკოლებიდან მოშორებით ცხოვრობენ, უზრუნველყოფილნი არიან </a:t>
            </a:r>
            <a:r>
              <a:rPr lang="ka-GE" sz="1100" b="1" dirty="0">
                <a:solidFill>
                  <a:srgbClr val="0070C0"/>
                </a:solidFill>
              </a:rPr>
              <a:t>სასკოლო </a:t>
            </a:r>
            <a:r>
              <a:rPr lang="ka-GE" sz="1100" b="1" dirty="0" smtClean="0">
                <a:solidFill>
                  <a:srgbClr val="0070C0"/>
                </a:solidFill>
              </a:rPr>
              <a:t>ავტობუსებით</a:t>
            </a:r>
            <a:endParaRPr lang="ka-GE" sz="1100" dirty="0" smtClean="0">
              <a:solidFill>
                <a:schemeClr val="tx1"/>
              </a:solidFill>
            </a:endParaRPr>
          </a:p>
          <a:p>
            <a:pPr marL="747713" lvl="2">
              <a:buFont typeface="Wingdings" panose="05000000000000000000" pitchFamily="2" charset="2"/>
              <a:buChar char="ü"/>
            </a:pPr>
            <a:r>
              <a:rPr lang="ka-GE" sz="1100" dirty="0" smtClean="0">
                <a:solidFill>
                  <a:schemeClr val="tx1"/>
                </a:solidFill>
              </a:rPr>
              <a:t>დამატებითი </a:t>
            </a:r>
            <a:r>
              <a:rPr lang="ka-GE" sz="1100" dirty="0">
                <a:solidFill>
                  <a:schemeClr val="tx1"/>
                </a:solidFill>
              </a:rPr>
              <a:t>რესურსი გამოიყო სტუდენტების სწავლის, პროფესიული განათლებისა და სამეცნიერო პროგრამების </a:t>
            </a:r>
            <a:r>
              <a:rPr lang="ka-GE" sz="1100" dirty="0" smtClean="0">
                <a:solidFill>
                  <a:schemeClr val="tx1"/>
                </a:solidFill>
              </a:rPr>
              <a:t>დასაფინანსებლად</a:t>
            </a:r>
          </a:p>
          <a:p>
            <a:pPr marL="747713" lvl="2">
              <a:buFont typeface="Wingdings" panose="05000000000000000000" pitchFamily="2" charset="2"/>
              <a:buChar char="ü"/>
            </a:pPr>
            <a:r>
              <a:rPr lang="ka-GE" sz="1100" b="1" dirty="0" smtClean="0">
                <a:solidFill>
                  <a:srgbClr val="0070C0"/>
                </a:solidFill>
              </a:rPr>
              <a:t>მცირე </a:t>
            </a:r>
            <a:r>
              <a:rPr lang="ka-GE" sz="1100" b="1" dirty="0">
                <a:solidFill>
                  <a:srgbClr val="0070C0"/>
                </a:solidFill>
              </a:rPr>
              <a:t>და საშუალო ბიზნესის ხელშეწყობის მიზნით </a:t>
            </a:r>
            <a:r>
              <a:rPr lang="ka-GE" sz="1100" dirty="0">
                <a:solidFill>
                  <a:schemeClr val="tx1"/>
                </a:solidFill>
              </a:rPr>
              <a:t>2014 წელს </a:t>
            </a:r>
            <a:r>
              <a:rPr lang="ka-GE" sz="1100" b="1" dirty="0">
                <a:solidFill>
                  <a:srgbClr val="0070C0"/>
                </a:solidFill>
              </a:rPr>
              <a:t>პირველად</a:t>
            </a:r>
            <a:r>
              <a:rPr lang="ka-GE" sz="1100" dirty="0">
                <a:solidFill>
                  <a:schemeClr val="tx1"/>
                </a:solidFill>
              </a:rPr>
              <a:t> </a:t>
            </a:r>
            <a:r>
              <a:rPr lang="ka-GE" sz="1100" dirty="0" smtClean="0">
                <a:solidFill>
                  <a:schemeClr val="tx1"/>
                </a:solidFill>
              </a:rPr>
              <a:t>პროექტის „აწარმოე საქართველოში“ ფარგლებში </a:t>
            </a:r>
            <a:r>
              <a:rPr lang="ka-GE" sz="1100" b="1" dirty="0" smtClean="0">
                <a:solidFill>
                  <a:srgbClr val="0070C0"/>
                </a:solidFill>
              </a:rPr>
              <a:t>20,0 </a:t>
            </a:r>
            <a:r>
              <a:rPr lang="ka-GE" sz="1100" b="1" dirty="0">
                <a:solidFill>
                  <a:srgbClr val="0070C0"/>
                </a:solidFill>
              </a:rPr>
              <a:t>მლნ </a:t>
            </a:r>
            <a:r>
              <a:rPr lang="ka-GE" sz="1100" b="1" dirty="0" smtClean="0">
                <a:solidFill>
                  <a:srgbClr val="0070C0"/>
                </a:solidFill>
              </a:rPr>
              <a:t>ლარამდე </a:t>
            </a:r>
            <a:r>
              <a:rPr lang="ka-GE" sz="1100" dirty="0" smtClean="0">
                <a:solidFill>
                  <a:schemeClr val="tx1"/>
                </a:solidFill>
              </a:rPr>
              <a:t>იქნა გათვალისწინებული</a:t>
            </a:r>
          </a:p>
          <a:p>
            <a:pPr marL="747713" lvl="2">
              <a:buFont typeface="Wingdings" panose="05000000000000000000" pitchFamily="2" charset="2"/>
              <a:buChar char="ü"/>
            </a:pPr>
            <a:r>
              <a:rPr lang="ka-GE" sz="1100" b="1" dirty="0" smtClean="0">
                <a:solidFill>
                  <a:srgbClr val="0070C0"/>
                </a:solidFill>
              </a:rPr>
              <a:t>გაიზარდა</a:t>
            </a:r>
            <a:r>
              <a:rPr lang="ka-GE" sz="1100" dirty="0" smtClean="0">
                <a:solidFill>
                  <a:schemeClr val="tx1"/>
                </a:solidFill>
              </a:rPr>
              <a:t> სოფლის მეურნეობის დაფინანსება, რამაც შესაძლებელი გახადა რამდენჯერმე გაზრდილიყო როგორც  </a:t>
            </a:r>
          </a:p>
          <a:p>
            <a:pPr marL="519113" lvl="2" indent="0">
              <a:buNone/>
            </a:pPr>
            <a:r>
              <a:rPr lang="ka-GE" sz="1100" dirty="0" smtClean="0">
                <a:solidFill>
                  <a:schemeClr val="tx1"/>
                </a:solidFill>
              </a:rPr>
              <a:t>                        </a:t>
            </a:r>
            <a:r>
              <a:rPr lang="ka-GE" sz="1100" b="1" dirty="0" smtClean="0">
                <a:solidFill>
                  <a:srgbClr val="0070C0"/>
                </a:solidFill>
              </a:rPr>
              <a:t>დამუშავებული მიწის </a:t>
            </a:r>
            <a:r>
              <a:rPr lang="ka-GE" sz="1100" dirty="0" smtClean="0">
                <a:solidFill>
                  <a:schemeClr val="tx1"/>
                </a:solidFill>
              </a:rPr>
              <a:t>ფართობი, ასევე </a:t>
            </a:r>
            <a:r>
              <a:rPr lang="ka-GE" sz="1100" b="1" dirty="0" smtClean="0">
                <a:solidFill>
                  <a:srgbClr val="0070C0"/>
                </a:solidFill>
              </a:rPr>
              <a:t>მორწყული</a:t>
            </a:r>
            <a:r>
              <a:rPr lang="ka-GE" sz="1100" dirty="0" smtClean="0">
                <a:solidFill>
                  <a:schemeClr val="tx1"/>
                </a:solidFill>
              </a:rPr>
              <a:t> ფართობების რაოდენობა</a:t>
            </a:r>
            <a:endParaRPr lang="en-US" sz="1100" dirty="0" smtClean="0">
              <a:solidFill>
                <a:schemeClr val="tx1"/>
              </a:solidFill>
            </a:endParaRPr>
          </a:p>
          <a:p>
            <a:pPr marL="0" indent="0" algn="just">
              <a:buNone/>
            </a:pPr>
            <a:endParaRPr lang="en-US" sz="1000" dirty="0">
              <a:solidFill>
                <a:schemeClr val="tx2"/>
              </a:solidFill>
            </a:endParaRPr>
          </a:p>
          <a:p>
            <a:pPr marL="0" lvl="0" indent="0" algn="just">
              <a:buNone/>
            </a:pPr>
            <a:endParaRPr lang="en-US" sz="1000" dirty="0">
              <a:solidFill>
                <a:schemeClr val="tx2"/>
              </a:solidFill>
            </a:endParaRPr>
          </a:p>
          <a:p>
            <a:endParaRPr lang="en-US" sz="1000" dirty="0">
              <a:solidFill>
                <a:schemeClr val="tx2"/>
              </a:solidFill>
            </a:endParaRPr>
          </a:p>
        </p:txBody>
      </p:sp>
      <p:sp>
        <p:nvSpPr>
          <p:cNvPr id="3" name="Slide Number Placeholder 2"/>
          <p:cNvSpPr>
            <a:spLocks noGrp="1"/>
          </p:cNvSpPr>
          <p:nvPr>
            <p:ph type="sldNum" sz="quarter" idx="12"/>
          </p:nvPr>
        </p:nvSpPr>
        <p:spPr/>
        <p:txBody>
          <a:bodyPr/>
          <a:lstStyle/>
          <a:p>
            <a:fld id="{D5BBAC6D-A7C0-4A5D-BB19-79226C33A798}"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14262644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3" y="1134269"/>
            <a:ext cx="8936801" cy="5410200"/>
          </a:xfrm>
        </p:spPr>
        <p:txBody>
          <a:bodyPr>
            <a:noAutofit/>
          </a:bodyPr>
          <a:lstStyle/>
          <a:p>
            <a:pPr marL="0" indent="0" algn="ctr">
              <a:buNone/>
            </a:pPr>
            <a:r>
              <a:rPr lang="ka-GE" sz="1200" b="1" dirty="0" smtClean="0">
                <a:solidFill>
                  <a:schemeClr val="tx1"/>
                </a:solidFill>
              </a:rPr>
              <a:t>აკადემიის </a:t>
            </a:r>
            <a:r>
              <a:rPr lang="ka-GE" sz="1200" b="1" dirty="0">
                <a:solidFill>
                  <a:schemeClr val="tx1"/>
                </a:solidFill>
              </a:rPr>
              <a:t>მისია ძლიერი სახელმწიფო ინსტიტუციისა და კერძო სექტორის განვითარების მხარდაჭერაა. აკადემია ზრუნავს პროფესიული უნარების განვითარებასა და ცოდნის განმტკიცებაზე ფინანსთა სამინისტროს სისტემაში, ასევე, ქვეყნის მასშტაბით ადამიანური რესურსის კომპეტენციის გაძლიერებაზე სასერტიფიკაციო ტრენინგ პროგრამების ორგანიზებისა და განხორციელების </a:t>
            </a:r>
            <a:r>
              <a:rPr lang="ka-GE" sz="1200" b="1" dirty="0" smtClean="0">
                <a:solidFill>
                  <a:schemeClr val="tx1"/>
                </a:solidFill>
              </a:rPr>
              <a:t>საშუალებით</a:t>
            </a:r>
          </a:p>
          <a:p>
            <a:pPr marL="0" indent="0" algn="ctr">
              <a:buNone/>
            </a:pPr>
            <a:endParaRPr lang="ka-GE" sz="600" b="1" dirty="0" smtClean="0">
              <a:solidFill>
                <a:schemeClr val="tx1"/>
              </a:solidFill>
            </a:endParaRPr>
          </a:p>
          <a:p>
            <a:pPr marL="0" indent="0" algn="ctr">
              <a:buNone/>
            </a:pPr>
            <a:endParaRPr lang="ka-GE" sz="600" b="1" dirty="0" smtClean="0">
              <a:solidFill>
                <a:schemeClr val="tx1"/>
              </a:solidFill>
            </a:endParaRPr>
          </a:p>
          <a:p>
            <a:pPr marL="0" lvl="0" indent="0" algn="ctr">
              <a:buNone/>
            </a:pPr>
            <a:r>
              <a:rPr lang="ka-GE" sz="1400" b="1" dirty="0" smtClean="0">
                <a:solidFill>
                  <a:schemeClr val="tx1"/>
                </a:solidFill>
              </a:rPr>
              <a:t> </a:t>
            </a:r>
            <a:r>
              <a:rPr lang="en-US" sz="1400" b="1" dirty="0">
                <a:solidFill>
                  <a:schemeClr val="tx1"/>
                </a:solidFill>
              </a:rPr>
              <a:t>2013-2014 </a:t>
            </a:r>
            <a:r>
              <a:rPr lang="ka-GE" sz="1400" b="1" dirty="0">
                <a:solidFill>
                  <a:schemeClr val="tx1"/>
                </a:solidFill>
              </a:rPr>
              <a:t>წლებში </a:t>
            </a:r>
            <a:r>
              <a:rPr lang="ka-GE" sz="1400" b="1" dirty="0" smtClean="0">
                <a:solidFill>
                  <a:schemeClr val="tx1"/>
                </a:solidFill>
              </a:rPr>
              <a:t>30-ზე მეტი </a:t>
            </a:r>
            <a:r>
              <a:rPr lang="ka-GE" sz="1400" b="1" dirty="0">
                <a:solidFill>
                  <a:schemeClr val="tx1"/>
                </a:solidFill>
              </a:rPr>
              <a:t>სხვადასხვა </a:t>
            </a:r>
            <a:r>
              <a:rPr lang="ka-GE" sz="1400" b="1" dirty="0" smtClean="0">
                <a:solidFill>
                  <a:schemeClr val="tx1"/>
                </a:solidFill>
              </a:rPr>
              <a:t>თემისა და მოდულის ფარგლებში </a:t>
            </a:r>
          </a:p>
          <a:p>
            <a:pPr marL="0" lvl="0" indent="0" algn="ctr">
              <a:buNone/>
            </a:pPr>
            <a:endParaRPr lang="ka-GE" sz="1400" b="1" dirty="0">
              <a:solidFill>
                <a:schemeClr val="tx1"/>
              </a:solidFill>
            </a:endParaRPr>
          </a:p>
          <a:p>
            <a:pPr marL="0" lvl="0" indent="0" algn="ctr">
              <a:buNone/>
            </a:pPr>
            <a:r>
              <a:rPr lang="ka-GE" sz="1400" b="1" dirty="0" smtClean="0">
                <a:solidFill>
                  <a:schemeClr val="tx1"/>
                </a:solidFill>
              </a:rPr>
              <a:t>გადამზადდა 3300-ზე მეტი ადამიანი, მათ შორის:</a:t>
            </a:r>
          </a:p>
          <a:p>
            <a:pPr marL="0" lvl="0" indent="0" algn="ctr">
              <a:buNone/>
            </a:pPr>
            <a:endParaRPr lang="ka-GE" sz="1200" b="1" dirty="0" smtClean="0">
              <a:solidFill>
                <a:schemeClr val="tx1"/>
              </a:solidFill>
            </a:endParaRPr>
          </a:p>
          <a:p>
            <a:pPr marL="0" lvl="0" indent="0" algn="ctr">
              <a:buNone/>
            </a:pPr>
            <a:endParaRPr lang="ka-GE" sz="600" b="1" dirty="0" smtClean="0">
              <a:solidFill>
                <a:schemeClr val="tx1"/>
              </a:solidFill>
            </a:endParaRPr>
          </a:p>
          <a:p>
            <a:pPr lvl="0" algn="just">
              <a:buFont typeface="Wingdings" panose="05000000000000000000" pitchFamily="2" charset="2"/>
              <a:buChar char="q"/>
            </a:pPr>
            <a:r>
              <a:rPr lang="ka-GE" sz="1400" dirty="0" smtClean="0">
                <a:solidFill>
                  <a:schemeClr val="tx1"/>
                </a:solidFill>
              </a:rPr>
              <a:t>ფინანსთა </a:t>
            </a:r>
            <a:r>
              <a:rPr lang="ka-GE" sz="1400" dirty="0">
                <a:solidFill>
                  <a:schemeClr val="tx1"/>
                </a:solidFill>
              </a:rPr>
              <a:t>სამინისტროს სისტემის </a:t>
            </a:r>
            <a:r>
              <a:rPr lang="ka-GE" sz="1400" dirty="0" smtClean="0">
                <a:solidFill>
                  <a:schemeClr val="tx1"/>
                </a:solidFill>
              </a:rPr>
              <a:t>- </a:t>
            </a:r>
            <a:r>
              <a:rPr lang="en-US" sz="1400" b="1" dirty="0">
                <a:solidFill>
                  <a:srgbClr val="0070C0"/>
                </a:solidFill>
              </a:rPr>
              <a:t>6</a:t>
            </a:r>
            <a:r>
              <a:rPr lang="ka-GE" sz="1400" b="1" dirty="0">
                <a:solidFill>
                  <a:srgbClr val="0070C0"/>
                </a:solidFill>
              </a:rPr>
              <a:t>37 თანამშრომელი</a:t>
            </a:r>
            <a:endParaRPr lang="ka-GE" sz="1400" b="1" dirty="0" smtClean="0">
              <a:solidFill>
                <a:srgbClr val="0070C0"/>
              </a:solidFill>
            </a:endParaRPr>
          </a:p>
          <a:p>
            <a:pPr lvl="0" algn="just">
              <a:buFont typeface="Wingdings" panose="05000000000000000000" pitchFamily="2" charset="2"/>
              <a:buChar char="q"/>
            </a:pPr>
            <a:endParaRPr lang="ka-GE" sz="500" dirty="0">
              <a:solidFill>
                <a:schemeClr val="tx1"/>
              </a:solidFill>
            </a:endParaRPr>
          </a:p>
          <a:p>
            <a:pPr lvl="0" algn="just">
              <a:buFont typeface="Wingdings" panose="05000000000000000000" pitchFamily="2" charset="2"/>
              <a:buChar char="q"/>
            </a:pPr>
            <a:r>
              <a:rPr lang="ka-GE" sz="1400" dirty="0">
                <a:solidFill>
                  <a:schemeClr val="tx1"/>
                </a:solidFill>
              </a:rPr>
              <a:t>ბიუჯეტის დაფინანსებაზე მყოფი </a:t>
            </a:r>
            <a:r>
              <a:rPr lang="ka-GE" sz="1400" dirty="0" smtClean="0">
                <a:solidFill>
                  <a:schemeClr val="tx1"/>
                </a:solidFill>
              </a:rPr>
              <a:t>ორგანიზაციების - </a:t>
            </a:r>
            <a:r>
              <a:rPr lang="ka-GE" sz="1400" b="1" dirty="0" smtClean="0">
                <a:solidFill>
                  <a:srgbClr val="0070C0"/>
                </a:solidFill>
              </a:rPr>
              <a:t>585 თანამშრომელი</a:t>
            </a:r>
          </a:p>
          <a:p>
            <a:pPr lvl="0" algn="just">
              <a:buFont typeface="Wingdings" panose="05000000000000000000" pitchFamily="2" charset="2"/>
              <a:buChar char="q"/>
            </a:pPr>
            <a:endParaRPr lang="ka-GE" sz="500" dirty="0">
              <a:solidFill>
                <a:schemeClr val="tx1"/>
              </a:solidFill>
            </a:endParaRPr>
          </a:p>
          <a:p>
            <a:pPr lvl="0" algn="just">
              <a:buFont typeface="Wingdings" panose="05000000000000000000" pitchFamily="2" charset="2"/>
              <a:buChar char="q"/>
            </a:pPr>
            <a:r>
              <a:rPr lang="ka-GE" sz="1400" dirty="0" smtClean="0">
                <a:solidFill>
                  <a:schemeClr val="tx1"/>
                </a:solidFill>
              </a:rPr>
              <a:t>ფინანსთა </a:t>
            </a:r>
            <a:r>
              <a:rPr lang="ka-GE" sz="1400" dirty="0">
                <a:solidFill>
                  <a:schemeClr val="tx1"/>
                </a:solidFill>
              </a:rPr>
              <a:t>სამინისტროს მიერ ინიცირებული ინოვაციური </a:t>
            </a:r>
            <a:r>
              <a:rPr lang="ka-GE" sz="1400" dirty="0" smtClean="0">
                <a:solidFill>
                  <a:schemeClr val="tx1"/>
                </a:solidFill>
              </a:rPr>
              <a:t>პროექტებისა </a:t>
            </a:r>
            <a:r>
              <a:rPr lang="ka-GE" sz="1400" dirty="0">
                <a:solidFill>
                  <a:schemeClr val="tx1"/>
                </a:solidFill>
              </a:rPr>
              <a:t>და რეფორმების </a:t>
            </a:r>
            <a:r>
              <a:rPr lang="ka-GE" sz="1400" dirty="0" smtClean="0">
                <a:solidFill>
                  <a:schemeClr val="tx1"/>
                </a:solidFill>
              </a:rPr>
              <a:t>თემატიკაზე </a:t>
            </a:r>
            <a:r>
              <a:rPr lang="ka-GE" sz="1400" dirty="0">
                <a:solidFill>
                  <a:schemeClr val="tx1"/>
                </a:solidFill>
              </a:rPr>
              <a:t>სხვადასხვა </a:t>
            </a:r>
            <a:r>
              <a:rPr lang="ka-GE" sz="1400" dirty="0" smtClean="0">
                <a:solidFill>
                  <a:schemeClr val="tx1"/>
                </a:solidFill>
              </a:rPr>
              <a:t>საბიუჯეტო ორგანიზაციიდან -</a:t>
            </a:r>
            <a:r>
              <a:rPr lang="ka-GE" sz="1400" b="1" dirty="0" smtClean="0">
                <a:solidFill>
                  <a:srgbClr val="0070C0"/>
                </a:solidFill>
              </a:rPr>
              <a:t>1000-ზე მეტი თანამშრომელი</a:t>
            </a:r>
          </a:p>
          <a:p>
            <a:pPr lvl="0" algn="just">
              <a:buFont typeface="Wingdings" panose="05000000000000000000" pitchFamily="2" charset="2"/>
              <a:buChar char="q"/>
            </a:pPr>
            <a:endParaRPr lang="ka-GE" sz="500" b="1" dirty="0">
              <a:solidFill>
                <a:srgbClr val="0070C0"/>
              </a:solidFill>
            </a:endParaRPr>
          </a:p>
          <a:p>
            <a:pPr lvl="0" algn="just">
              <a:buFont typeface="Wingdings" panose="05000000000000000000" pitchFamily="2" charset="2"/>
              <a:buChar char="q"/>
            </a:pPr>
            <a:r>
              <a:rPr lang="ka-GE" sz="1400" dirty="0">
                <a:solidFill>
                  <a:schemeClr val="tx1"/>
                </a:solidFill>
              </a:rPr>
              <a:t>სამინისტროს </a:t>
            </a:r>
            <a:r>
              <a:rPr lang="ka-GE" sz="1400" dirty="0" smtClean="0">
                <a:solidFill>
                  <a:schemeClr val="tx1"/>
                </a:solidFill>
              </a:rPr>
              <a:t>მიერ ინიცირებული საკანონმდებლო </a:t>
            </a:r>
            <a:r>
              <a:rPr lang="ka-GE" sz="1400" dirty="0">
                <a:solidFill>
                  <a:schemeClr val="tx1"/>
                </a:solidFill>
              </a:rPr>
              <a:t>და პროცედურული </a:t>
            </a:r>
            <a:r>
              <a:rPr lang="ka-GE" sz="1400" dirty="0" smtClean="0">
                <a:solidFill>
                  <a:schemeClr val="tx1"/>
                </a:solidFill>
              </a:rPr>
              <a:t>სიახლეების თემატიკაზე ბიზნეს-სექტორის - </a:t>
            </a:r>
            <a:r>
              <a:rPr lang="ka-GE" sz="1400" b="1" dirty="0" smtClean="0">
                <a:solidFill>
                  <a:srgbClr val="0070C0"/>
                </a:solidFill>
              </a:rPr>
              <a:t>400-მდე წარმომადგენელი</a:t>
            </a:r>
          </a:p>
          <a:p>
            <a:pPr lvl="0" algn="just">
              <a:buFont typeface="Wingdings" panose="05000000000000000000" pitchFamily="2" charset="2"/>
              <a:buChar char="q"/>
            </a:pPr>
            <a:endParaRPr lang="ka-GE" sz="500" dirty="0" smtClean="0">
              <a:solidFill>
                <a:schemeClr val="tx1"/>
              </a:solidFill>
            </a:endParaRPr>
          </a:p>
          <a:p>
            <a:pPr lvl="0" algn="just">
              <a:buFont typeface="Wingdings" panose="05000000000000000000" pitchFamily="2" charset="2"/>
              <a:buChar char="q"/>
            </a:pPr>
            <a:r>
              <a:rPr lang="en-US" sz="1400" dirty="0" err="1" smtClean="0">
                <a:solidFill>
                  <a:schemeClr val="tx1"/>
                </a:solidFill>
              </a:rPr>
              <a:t>ევროპის</a:t>
            </a:r>
            <a:r>
              <a:rPr lang="en-US" sz="1400" dirty="0" smtClean="0">
                <a:solidFill>
                  <a:schemeClr val="tx1"/>
                </a:solidFill>
              </a:rPr>
              <a:t> </a:t>
            </a:r>
            <a:r>
              <a:rPr lang="en-US" sz="1400" dirty="0" err="1">
                <a:solidFill>
                  <a:schemeClr val="tx1"/>
                </a:solidFill>
              </a:rPr>
              <a:t>იურისტ</a:t>
            </a:r>
            <a:r>
              <a:rPr lang="en-US" sz="1400" dirty="0">
                <a:solidFill>
                  <a:schemeClr val="tx1"/>
                </a:solidFill>
              </a:rPr>
              <a:t> </a:t>
            </a:r>
            <a:r>
              <a:rPr lang="en-US" sz="1400" dirty="0" err="1">
                <a:solidFill>
                  <a:schemeClr val="tx1"/>
                </a:solidFill>
              </a:rPr>
              <a:t>სტუდენტთა</a:t>
            </a:r>
            <a:r>
              <a:rPr lang="en-US" sz="1400" dirty="0">
                <a:solidFill>
                  <a:schemeClr val="tx1"/>
                </a:solidFill>
              </a:rPr>
              <a:t> </a:t>
            </a:r>
            <a:r>
              <a:rPr lang="en-US" sz="1400" dirty="0" err="1" smtClean="0">
                <a:solidFill>
                  <a:schemeClr val="tx1"/>
                </a:solidFill>
              </a:rPr>
              <a:t>ასოციაცი</a:t>
            </a:r>
            <a:r>
              <a:rPr lang="ka-GE" sz="1400" dirty="0" smtClean="0">
                <a:solidFill>
                  <a:schemeClr val="tx1"/>
                </a:solidFill>
              </a:rPr>
              <a:t>ი</a:t>
            </a:r>
            <a:r>
              <a:rPr lang="en-US" sz="1400" dirty="0" smtClean="0">
                <a:solidFill>
                  <a:schemeClr val="tx1"/>
                </a:solidFill>
              </a:rPr>
              <a:t>ს</a:t>
            </a:r>
            <a:r>
              <a:rPr lang="ka-GE" sz="1400" dirty="0" smtClean="0">
                <a:solidFill>
                  <a:schemeClr val="tx1"/>
                </a:solidFill>
              </a:rPr>
              <a:t>,</a:t>
            </a:r>
            <a:r>
              <a:rPr lang="en-US" sz="1400" dirty="0" smtClean="0">
                <a:solidFill>
                  <a:schemeClr val="tx1"/>
                </a:solidFill>
              </a:rPr>
              <a:t> </a:t>
            </a:r>
            <a:r>
              <a:rPr lang="ka-GE" sz="1400" dirty="0" smtClean="0">
                <a:solidFill>
                  <a:schemeClr val="tx1"/>
                </a:solidFill>
              </a:rPr>
              <a:t>ივ. ჯავახიშვილის სახელობის </a:t>
            </a:r>
            <a:r>
              <a:rPr lang="en-US" sz="1400" dirty="0" err="1" smtClean="0">
                <a:solidFill>
                  <a:schemeClr val="tx1"/>
                </a:solidFill>
              </a:rPr>
              <a:t>თბილისის</a:t>
            </a:r>
            <a:r>
              <a:rPr lang="en-US" sz="1400" dirty="0" smtClean="0">
                <a:solidFill>
                  <a:schemeClr val="tx1"/>
                </a:solidFill>
              </a:rPr>
              <a:t> </a:t>
            </a:r>
            <a:r>
              <a:rPr lang="en-US" sz="1400" dirty="0" err="1">
                <a:solidFill>
                  <a:schemeClr val="tx1"/>
                </a:solidFill>
              </a:rPr>
              <a:t>სახელმწიფო</a:t>
            </a:r>
            <a:r>
              <a:rPr lang="en-US" sz="1400" dirty="0">
                <a:solidFill>
                  <a:schemeClr val="tx1"/>
                </a:solidFill>
              </a:rPr>
              <a:t> </a:t>
            </a:r>
            <a:r>
              <a:rPr lang="en-US" sz="1400" dirty="0" err="1" smtClean="0">
                <a:solidFill>
                  <a:schemeClr val="tx1"/>
                </a:solidFill>
              </a:rPr>
              <a:t>უნივერსიტეტ</a:t>
            </a:r>
            <a:r>
              <a:rPr lang="ka-GE" sz="1400" dirty="0" smtClean="0">
                <a:solidFill>
                  <a:schemeClr val="tx1"/>
                </a:solidFill>
              </a:rPr>
              <a:t>ის, </a:t>
            </a:r>
            <a:r>
              <a:rPr lang="en-US" sz="1400" dirty="0" err="1" smtClean="0">
                <a:solidFill>
                  <a:schemeClr val="tx1"/>
                </a:solidFill>
              </a:rPr>
              <a:t>ტექნიკური</a:t>
            </a:r>
            <a:r>
              <a:rPr lang="en-US" sz="1400" dirty="0" smtClean="0">
                <a:solidFill>
                  <a:schemeClr val="tx1"/>
                </a:solidFill>
              </a:rPr>
              <a:t> </a:t>
            </a:r>
            <a:r>
              <a:rPr lang="en-US" sz="1400" dirty="0" err="1" smtClean="0">
                <a:solidFill>
                  <a:schemeClr val="tx1"/>
                </a:solidFill>
              </a:rPr>
              <a:t>უნივერსიტეტ</a:t>
            </a:r>
            <a:r>
              <a:rPr lang="ka-GE" sz="1400" dirty="0" smtClean="0">
                <a:solidFill>
                  <a:schemeClr val="tx1"/>
                </a:solidFill>
              </a:rPr>
              <a:t>ის - </a:t>
            </a:r>
            <a:r>
              <a:rPr lang="ka-GE" sz="1400" b="1" dirty="0" smtClean="0">
                <a:solidFill>
                  <a:srgbClr val="0070C0"/>
                </a:solidFill>
              </a:rPr>
              <a:t>80 სტუდენტი</a:t>
            </a:r>
          </a:p>
          <a:p>
            <a:pPr lvl="0" algn="just">
              <a:buFont typeface="Wingdings" panose="05000000000000000000" pitchFamily="2" charset="2"/>
              <a:buChar char="q"/>
            </a:pPr>
            <a:endParaRPr lang="ka-GE" sz="500" dirty="0" smtClean="0"/>
          </a:p>
          <a:p>
            <a:pPr algn="just">
              <a:buFont typeface="Wingdings" panose="05000000000000000000" pitchFamily="2" charset="2"/>
              <a:buChar char="q"/>
            </a:pPr>
            <a:endParaRPr lang="ka-GE" sz="500" dirty="0" smtClean="0">
              <a:solidFill>
                <a:schemeClr val="tx1"/>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6" name="Title 1"/>
          <p:cNvSpPr>
            <a:spLocks noGrp="1"/>
          </p:cNvSpPr>
          <p:nvPr>
            <p:ph type="title"/>
          </p:nvPr>
        </p:nvSpPr>
        <p:spPr>
          <a:xfrm>
            <a:off x="467544" y="216455"/>
            <a:ext cx="7620000" cy="639762"/>
          </a:xfrm>
        </p:spPr>
        <p:txBody>
          <a:bodyPr>
            <a:noAutofit/>
          </a:bodyPr>
          <a:lstStyle/>
          <a:p>
            <a:pPr algn="ctr"/>
            <a:r>
              <a:rPr lang="ka-GE" sz="1800" b="1" dirty="0" smtClean="0">
                <a:solidFill>
                  <a:srgbClr val="0070C0"/>
                </a:solidFill>
              </a:rPr>
              <a:t>სსიპ</a:t>
            </a:r>
            <a:r>
              <a:rPr lang="en-US" sz="1800" b="1" dirty="0" smtClean="0">
                <a:solidFill>
                  <a:srgbClr val="0070C0"/>
                </a:solidFill>
              </a:rPr>
              <a:t> </a:t>
            </a:r>
            <a:r>
              <a:rPr lang="ka-GE" sz="1800" b="1" dirty="0" smtClean="0">
                <a:solidFill>
                  <a:srgbClr val="0070C0"/>
                </a:solidFill>
              </a:rPr>
              <a:t>ფინანსთა </a:t>
            </a:r>
            <a:r>
              <a:rPr lang="ka-GE" sz="1800" b="1" dirty="0">
                <a:solidFill>
                  <a:srgbClr val="0070C0"/>
                </a:solidFill>
              </a:rPr>
              <a:t>სამინისტროს აკადემიის </a:t>
            </a:r>
            <a:r>
              <a:rPr lang="ka-GE" sz="1800" b="1" dirty="0" smtClean="0">
                <a:solidFill>
                  <a:srgbClr val="0070C0"/>
                </a:solidFill>
              </a:rPr>
              <a:t>საგანმანათლებლო </a:t>
            </a:r>
            <a:r>
              <a:rPr lang="ka-GE" sz="1800" b="1" dirty="0">
                <a:solidFill>
                  <a:srgbClr val="0070C0"/>
                </a:solidFill>
              </a:rPr>
              <a:t>პროექტები</a:t>
            </a:r>
            <a:endParaRPr lang="en-US" sz="1800" b="1"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60</a:t>
            </a:fld>
            <a:endParaRPr lang="en-US"/>
          </a:p>
        </p:txBody>
      </p:sp>
    </p:spTree>
    <p:extLst>
      <p:ext uri="{BB962C8B-B14F-4D97-AF65-F5344CB8AC3E}">
        <p14:creationId xmlns:p14="http://schemas.microsoft.com/office/powerpoint/2010/main" val="34414198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87152"/>
            <a:ext cx="8864793" cy="5410200"/>
          </a:xfrm>
        </p:spPr>
        <p:txBody>
          <a:bodyPr>
            <a:noAutofit/>
          </a:bodyPr>
          <a:lstStyle/>
          <a:p>
            <a:pPr marL="0" indent="0" algn="ctr">
              <a:buNone/>
            </a:pPr>
            <a:r>
              <a:rPr lang="ka-GE" sz="1200" b="1" dirty="0" smtClean="0">
                <a:solidFill>
                  <a:schemeClr val="tx1"/>
                </a:solidFill>
              </a:rPr>
              <a:t>აკადემია </a:t>
            </a:r>
            <a:r>
              <a:rPr lang="ka-GE" sz="1200" b="1" dirty="0">
                <a:solidFill>
                  <a:schemeClr val="tx1"/>
                </a:solidFill>
              </a:rPr>
              <a:t>აქტიურად თანამშრომლობს სხვადასხვა საერთაშორისო ორგანიზაციასთან და უწყებასთან: </a:t>
            </a:r>
            <a:endParaRPr lang="ka-GE" sz="1200" b="1" dirty="0" smtClean="0">
              <a:solidFill>
                <a:schemeClr val="tx1"/>
              </a:solidFill>
            </a:endParaRPr>
          </a:p>
          <a:p>
            <a:pPr marL="0" indent="0" algn="just">
              <a:buNone/>
            </a:pPr>
            <a:r>
              <a:rPr lang="ka-GE" sz="1200" b="1" dirty="0" smtClean="0">
                <a:solidFill>
                  <a:schemeClr val="tx1"/>
                </a:solidFill>
              </a:rPr>
              <a:t>გერმანიის </a:t>
            </a:r>
            <a:r>
              <a:rPr lang="ka-GE" sz="1200" b="1" dirty="0">
                <a:solidFill>
                  <a:schemeClr val="tx1"/>
                </a:solidFill>
              </a:rPr>
              <a:t>საერთაშორისო თანამშრომლობის საზოგადოება, აშშ-ის საელჩო, აშშ-ის განვითარების სააგენტო, საერთაშორისო სავალუტო ფონდი, ჰოლანდიის ფინანსთა სამინისტრო, გაეროს განვითარების პროგრამის საზღვრის ერთიანი მართვის პროექტი, მიგრაციის საერთაშორისო ორგანიზაცია, ევროკავშირი, ფინეთის საჯარო მმართველობის ინსტიტუტი, ესტონეთის უსაფრთხოების მეცნიერებათა აკადემიის საჯარო სამსახურის განვითარებისა და ტრენინგების ცენტრი</a:t>
            </a:r>
            <a:endParaRPr lang="en-US" sz="1200" b="1" dirty="0">
              <a:solidFill>
                <a:schemeClr val="tx1"/>
              </a:solidFill>
            </a:endParaRPr>
          </a:p>
          <a:p>
            <a:pPr marL="0" indent="0" algn="just">
              <a:buNone/>
            </a:pPr>
            <a:endParaRPr lang="ka-GE" sz="1200" b="1" dirty="0">
              <a:solidFill>
                <a:srgbClr val="0070C0"/>
              </a:solidFill>
            </a:endParaRPr>
          </a:p>
          <a:p>
            <a:pPr algn="just">
              <a:buFont typeface="Wingdings" panose="05000000000000000000" pitchFamily="2" charset="2"/>
              <a:buChar char="q"/>
            </a:pPr>
            <a:r>
              <a:rPr lang="ka-GE" sz="1200" b="1" dirty="0" smtClean="0">
                <a:solidFill>
                  <a:srgbClr val="0070C0"/>
                </a:solidFill>
              </a:rPr>
              <a:t>IMF-თან</a:t>
            </a:r>
            <a:r>
              <a:rPr lang="ka-GE" sz="1200" dirty="0" smtClean="0">
                <a:solidFill>
                  <a:schemeClr val="tx1"/>
                </a:solidFill>
              </a:rPr>
              <a:t> ერთობლივი ყოველწლიური სასწავლო კურსების ფარგლებში აკადემიაში </a:t>
            </a:r>
            <a:r>
              <a:rPr lang="ka-GE" sz="1200" dirty="0">
                <a:solidFill>
                  <a:schemeClr val="tx1"/>
                </a:solidFill>
              </a:rPr>
              <a:t>განხორციელდა </a:t>
            </a:r>
            <a:r>
              <a:rPr lang="ka-GE" sz="1200" b="1" dirty="0" smtClean="0">
                <a:solidFill>
                  <a:srgbClr val="0070C0"/>
                </a:solidFill>
              </a:rPr>
              <a:t>ხუთი რეგიონალური კურსი</a:t>
            </a:r>
            <a:r>
              <a:rPr lang="ka-GE" sz="1200" dirty="0" smtClean="0">
                <a:solidFill>
                  <a:schemeClr val="tx1"/>
                </a:solidFill>
              </a:rPr>
              <a:t>, </a:t>
            </a:r>
            <a:r>
              <a:rPr lang="ka-GE" sz="1200" dirty="0">
                <a:solidFill>
                  <a:schemeClr val="tx1"/>
                </a:solidFill>
              </a:rPr>
              <a:t>პროგრამა </a:t>
            </a:r>
            <a:r>
              <a:rPr lang="ka-GE" sz="1200" dirty="0" smtClean="0">
                <a:solidFill>
                  <a:schemeClr val="tx1"/>
                </a:solidFill>
              </a:rPr>
              <a:t>დაასრულა </a:t>
            </a:r>
            <a:r>
              <a:rPr lang="ka-GE" sz="1200" b="1" dirty="0" smtClean="0">
                <a:solidFill>
                  <a:srgbClr val="0070C0"/>
                </a:solidFill>
              </a:rPr>
              <a:t>134-მა </a:t>
            </a:r>
            <a:r>
              <a:rPr lang="ka-GE" sz="1200" b="1" dirty="0">
                <a:solidFill>
                  <a:srgbClr val="0070C0"/>
                </a:solidFill>
              </a:rPr>
              <a:t>მსმენელმა</a:t>
            </a:r>
            <a:endParaRPr lang="ka-GE" sz="1200" b="1" dirty="0" smtClean="0">
              <a:solidFill>
                <a:srgbClr val="0070C0"/>
              </a:solidFill>
            </a:endParaRPr>
          </a:p>
          <a:p>
            <a:pPr algn="just">
              <a:buFont typeface="Wingdings" panose="05000000000000000000" pitchFamily="2" charset="2"/>
              <a:buChar char="q"/>
            </a:pPr>
            <a:endParaRPr lang="ka-GE" sz="500" dirty="0" smtClean="0">
              <a:solidFill>
                <a:schemeClr val="tx1"/>
              </a:solidFill>
            </a:endParaRPr>
          </a:p>
          <a:p>
            <a:pPr algn="just">
              <a:buFont typeface="Wingdings" panose="05000000000000000000" pitchFamily="2" charset="2"/>
              <a:buChar char="q"/>
            </a:pPr>
            <a:r>
              <a:rPr lang="ka-GE" sz="1200" b="1" dirty="0" smtClean="0">
                <a:solidFill>
                  <a:srgbClr val="0070C0"/>
                </a:solidFill>
              </a:rPr>
              <a:t>ნიდერლანდების </a:t>
            </a:r>
            <a:r>
              <a:rPr lang="ka-GE" sz="1200" b="1" dirty="0">
                <a:solidFill>
                  <a:srgbClr val="0070C0"/>
                </a:solidFill>
              </a:rPr>
              <a:t>სამეფოს ფინანსთა სამინისტროსთან</a:t>
            </a:r>
            <a:r>
              <a:rPr lang="ka-GE" sz="1200" dirty="0">
                <a:solidFill>
                  <a:schemeClr val="tx1"/>
                </a:solidFill>
              </a:rPr>
              <a:t> </a:t>
            </a:r>
            <a:r>
              <a:rPr lang="ka-GE" sz="1200" dirty="0" smtClean="0">
                <a:solidFill>
                  <a:schemeClr val="tx1"/>
                </a:solidFill>
              </a:rPr>
              <a:t>ერთად </a:t>
            </a:r>
            <a:r>
              <a:rPr lang="ka-GE" sz="1200" dirty="0">
                <a:solidFill>
                  <a:schemeClr val="tx1"/>
                </a:solidFill>
              </a:rPr>
              <a:t>საბიუჯეტო/საფინანსო </a:t>
            </a:r>
            <a:r>
              <a:rPr lang="ka-GE" sz="1200" dirty="0" smtClean="0">
                <a:solidFill>
                  <a:schemeClr val="tx1"/>
                </a:solidFill>
              </a:rPr>
              <a:t>თემებზე განხორციელდა </a:t>
            </a:r>
            <a:r>
              <a:rPr lang="ka-GE" sz="1200" b="1" dirty="0">
                <a:solidFill>
                  <a:srgbClr val="0070C0"/>
                </a:solidFill>
              </a:rPr>
              <a:t>10 ტრენინგი</a:t>
            </a:r>
            <a:r>
              <a:rPr lang="ka-GE" sz="1200" dirty="0">
                <a:solidFill>
                  <a:schemeClr val="tx1"/>
                </a:solidFill>
              </a:rPr>
              <a:t> </a:t>
            </a:r>
            <a:r>
              <a:rPr lang="ka-GE" sz="1200" dirty="0" smtClean="0">
                <a:solidFill>
                  <a:schemeClr val="tx1"/>
                </a:solidFill>
              </a:rPr>
              <a:t>და </a:t>
            </a:r>
            <a:r>
              <a:rPr lang="ka-GE" sz="1200" dirty="0">
                <a:solidFill>
                  <a:schemeClr val="tx1"/>
                </a:solidFill>
              </a:rPr>
              <a:t>გადამზადდა </a:t>
            </a:r>
            <a:r>
              <a:rPr lang="ka-GE" sz="1200" b="1" dirty="0" smtClean="0">
                <a:solidFill>
                  <a:srgbClr val="0070C0"/>
                </a:solidFill>
              </a:rPr>
              <a:t>149 მსმენელი</a:t>
            </a:r>
          </a:p>
          <a:p>
            <a:pPr algn="just">
              <a:buFont typeface="Wingdings" panose="05000000000000000000" pitchFamily="2" charset="2"/>
              <a:buChar char="q"/>
            </a:pPr>
            <a:endParaRPr lang="ka-GE" sz="500" b="1" dirty="0">
              <a:solidFill>
                <a:srgbClr val="0070C0"/>
              </a:solidFill>
            </a:endParaRPr>
          </a:p>
          <a:p>
            <a:pPr lvl="0" algn="just">
              <a:buFont typeface="Wingdings" panose="05000000000000000000" pitchFamily="2" charset="2"/>
              <a:buChar char="q"/>
            </a:pPr>
            <a:r>
              <a:rPr lang="ka-GE" sz="1200" b="1" dirty="0" smtClean="0">
                <a:solidFill>
                  <a:srgbClr val="0070C0"/>
                </a:solidFill>
              </a:rPr>
              <a:t>გერმანიის </a:t>
            </a:r>
            <a:r>
              <a:rPr lang="ka-GE" sz="1200" b="1" dirty="0">
                <a:solidFill>
                  <a:srgbClr val="0070C0"/>
                </a:solidFill>
              </a:rPr>
              <a:t>საერთაშორისო თანამშრომლობის </a:t>
            </a:r>
            <a:r>
              <a:rPr lang="ka-GE" sz="1200" b="1" dirty="0" smtClean="0">
                <a:solidFill>
                  <a:srgbClr val="0070C0"/>
                </a:solidFill>
              </a:rPr>
              <a:t>საზოგადოებასთან </a:t>
            </a:r>
            <a:r>
              <a:rPr lang="ka-GE" sz="1200" dirty="0" smtClean="0">
                <a:solidFill>
                  <a:schemeClr val="tx1"/>
                </a:solidFill>
              </a:rPr>
              <a:t>ერთად გადამზადდა </a:t>
            </a:r>
            <a:r>
              <a:rPr lang="ka-GE" sz="1200" dirty="0">
                <a:solidFill>
                  <a:schemeClr val="tx1"/>
                </a:solidFill>
              </a:rPr>
              <a:t>საქართველოს აღმასრულებელი ხელისუფლების</a:t>
            </a:r>
            <a:r>
              <a:rPr lang="ka-GE" sz="1200" b="1" dirty="0">
                <a:solidFill>
                  <a:srgbClr val="0070C0"/>
                </a:solidFill>
              </a:rPr>
              <a:t> </a:t>
            </a:r>
            <a:r>
              <a:rPr lang="ka-GE" sz="1200" b="1" dirty="0" smtClean="0">
                <a:solidFill>
                  <a:srgbClr val="0070C0"/>
                </a:solidFill>
              </a:rPr>
              <a:t>228 შიდა </a:t>
            </a:r>
            <a:r>
              <a:rPr lang="ka-GE" sz="1200" b="1" dirty="0">
                <a:solidFill>
                  <a:srgbClr val="0070C0"/>
                </a:solidFill>
              </a:rPr>
              <a:t>აუდიტორი</a:t>
            </a:r>
          </a:p>
          <a:p>
            <a:pPr algn="just">
              <a:buFont typeface="Wingdings" panose="05000000000000000000" pitchFamily="2" charset="2"/>
              <a:buChar char="q"/>
            </a:pPr>
            <a:endParaRPr lang="en-US" sz="500" dirty="0">
              <a:solidFill>
                <a:schemeClr val="tx1"/>
              </a:solidFill>
            </a:endParaRPr>
          </a:p>
          <a:p>
            <a:pPr lvl="0" algn="just">
              <a:buFont typeface="Wingdings" panose="05000000000000000000" pitchFamily="2" charset="2"/>
              <a:buChar char="q"/>
            </a:pPr>
            <a:r>
              <a:rPr lang="ka-GE" sz="1200" b="1" dirty="0">
                <a:solidFill>
                  <a:srgbClr val="0070C0"/>
                </a:solidFill>
              </a:rPr>
              <a:t>აშშ-ის</a:t>
            </a:r>
            <a:r>
              <a:rPr lang="ka-GE" sz="1200" dirty="0">
                <a:solidFill>
                  <a:schemeClr val="tx1"/>
                </a:solidFill>
              </a:rPr>
              <a:t> </a:t>
            </a:r>
            <a:r>
              <a:rPr lang="ka-GE" sz="1200" dirty="0" smtClean="0">
                <a:solidFill>
                  <a:schemeClr val="tx1"/>
                </a:solidFill>
              </a:rPr>
              <a:t>საელჩოსთან</a:t>
            </a:r>
            <a:r>
              <a:rPr lang="ka-GE" sz="1200" dirty="0">
                <a:solidFill>
                  <a:schemeClr val="tx1"/>
                </a:solidFill>
              </a:rPr>
              <a:t>, გაეროს განვითარების პროგრამის საზღვრის ერთიანი მართვის </a:t>
            </a:r>
            <a:r>
              <a:rPr lang="ka-GE" sz="1200" dirty="0" smtClean="0">
                <a:solidFill>
                  <a:schemeClr val="tx1"/>
                </a:solidFill>
              </a:rPr>
              <a:t>პროექტთან და მიგრაციის საერთაშორისო ორგანიზაციასთან ერთად გადამზადდა </a:t>
            </a:r>
            <a:r>
              <a:rPr lang="ka-GE" sz="1200" b="1" dirty="0" smtClean="0">
                <a:solidFill>
                  <a:srgbClr val="0070C0"/>
                </a:solidFill>
              </a:rPr>
              <a:t>100-ზე მეტი ადამიანი </a:t>
            </a:r>
          </a:p>
          <a:p>
            <a:pPr lvl="0" algn="just">
              <a:buFont typeface="Wingdings" panose="05000000000000000000" pitchFamily="2" charset="2"/>
              <a:buChar char="q"/>
            </a:pPr>
            <a:endParaRPr lang="ka-GE" sz="1200" b="1" dirty="0" smtClean="0">
              <a:solidFill>
                <a:srgbClr val="0070C0"/>
              </a:solidFill>
            </a:endParaRPr>
          </a:p>
          <a:p>
            <a:pPr algn="just">
              <a:buFont typeface="Wingdings" panose="05000000000000000000" pitchFamily="2" charset="2"/>
              <a:buChar char="q"/>
            </a:pPr>
            <a:endParaRPr lang="ka-GE" sz="500" b="1" dirty="0">
              <a:solidFill>
                <a:srgbClr val="0070C0"/>
              </a:solidFill>
            </a:endParaRPr>
          </a:p>
          <a:p>
            <a:pPr marL="0" indent="0" algn="ctr">
              <a:buNone/>
            </a:pPr>
            <a:r>
              <a:rPr lang="ka-GE" sz="1200" b="1" dirty="0" smtClean="0">
                <a:solidFill>
                  <a:schemeClr val="tx1"/>
                </a:solidFill>
              </a:rPr>
              <a:t>აკადემიაში განხორციელდა საჯარო </a:t>
            </a:r>
            <a:r>
              <a:rPr lang="ka-GE" sz="1200" b="1" dirty="0">
                <a:solidFill>
                  <a:schemeClr val="tx1"/>
                </a:solidFill>
              </a:rPr>
              <a:t>სექტორში დასაქმების მსურველთა შერჩევისა და საჯარო მოხელეთა </a:t>
            </a:r>
            <a:endParaRPr lang="ka-GE" sz="1200" b="1" dirty="0" smtClean="0">
              <a:solidFill>
                <a:schemeClr val="tx1"/>
              </a:solidFill>
            </a:endParaRPr>
          </a:p>
          <a:p>
            <a:pPr marL="0" indent="0" algn="ctr">
              <a:buNone/>
            </a:pPr>
            <a:r>
              <a:rPr lang="ka-GE" sz="1200" b="1" dirty="0" smtClean="0">
                <a:solidFill>
                  <a:schemeClr val="tx1"/>
                </a:solidFill>
              </a:rPr>
              <a:t>კონკურსი </a:t>
            </a:r>
            <a:r>
              <a:rPr lang="ka-GE" sz="1200" b="1" dirty="0">
                <a:solidFill>
                  <a:schemeClr val="tx1"/>
                </a:solidFill>
              </a:rPr>
              <a:t>/ატესტაცია </a:t>
            </a:r>
            <a:r>
              <a:rPr lang="ka-GE" sz="1200" b="1" dirty="0" smtClean="0">
                <a:solidFill>
                  <a:schemeClr val="tx1"/>
                </a:solidFill>
              </a:rPr>
              <a:t>2269 პირისთვის</a:t>
            </a:r>
          </a:p>
          <a:p>
            <a:pPr marL="0" indent="0" algn="just">
              <a:buNone/>
            </a:pPr>
            <a:endParaRPr lang="ka-GE" sz="1200" dirty="0" smtClean="0">
              <a:solidFill>
                <a:schemeClr val="tx1"/>
              </a:solidFill>
            </a:endParaRPr>
          </a:p>
          <a:p>
            <a:pPr algn="just">
              <a:buFont typeface="Wingdings" panose="05000000000000000000" pitchFamily="2" charset="2"/>
              <a:buChar char="q"/>
            </a:pPr>
            <a:r>
              <a:rPr lang="ka-GE" sz="1200" dirty="0" smtClean="0">
                <a:solidFill>
                  <a:schemeClr val="tx1"/>
                </a:solidFill>
              </a:rPr>
              <a:t>2013 </a:t>
            </a:r>
            <a:r>
              <a:rPr lang="ka-GE" sz="1200" dirty="0">
                <a:solidFill>
                  <a:schemeClr val="tx1"/>
                </a:solidFill>
              </a:rPr>
              <a:t>წლიდან აკადემია ჩაერთო ევროკავშირის მიერ დაფინანსებული საჯარო სამსახურების „დაძმობილების“ პროექტში, რომლის მიზანია აკადემიის ინსტიტუციური შესაძლებლობის გაძლიერება, მაღალი ხარისხის სატრენინგო და პროფესიული კარიერის განვითარების  უზრუნველყოფა ფინანსთა სამინისტროს სისტემაში და სხვა სექტორებისათვის. </a:t>
            </a:r>
            <a:r>
              <a:rPr lang="ka-GE" sz="1200" dirty="0" smtClean="0">
                <a:solidFill>
                  <a:schemeClr val="tx1"/>
                </a:solidFill>
              </a:rPr>
              <a:t>პროექტის ფარგლებში აკადემიამ შეიმუშავა და გამოსცემს ტრენინგების კატალოგსა და კალენდარს. ამასთან, აკადემიამ განავითარა სამი ელექტრონული კურსი, რომლებსაც 2015 წლიდან შესთავაზებს</a:t>
            </a:r>
          </a:p>
          <a:p>
            <a:pPr marL="0" indent="0" algn="just">
              <a:buNone/>
            </a:pPr>
            <a:r>
              <a:rPr lang="ka-GE" sz="1200" dirty="0" smtClean="0">
                <a:solidFill>
                  <a:schemeClr val="tx1"/>
                </a:solidFill>
              </a:rPr>
              <a:t>                             დაინტერესებულ ორგანიზაციებს </a:t>
            </a:r>
            <a:endParaRPr lang="en-US" sz="1200" dirty="0">
              <a:solidFill>
                <a:schemeClr val="tx1"/>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6" name="Title 1"/>
          <p:cNvSpPr>
            <a:spLocks noGrp="1"/>
          </p:cNvSpPr>
          <p:nvPr>
            <p:ph type="title"/>
          </p:nvPr>
        </p:nvSpPr>
        <p:spPr>
          <a:xfrm>
            <a:off x="683568" y="216455"/>
            <a:ext cx="7620000" cy="639762"/>
          </a:xfrm>
        </p:spPr>
        <p:txBody>
          <a:bodyPr>
            <a:noAutofit/>
          </a:bodyPr>
          <a:lstStyle/>
          <a:p>
            <a:pPr algn="ctr"/>
            <a:r>
              <a:rPr lang="ka-GE" sz="1800" b="1" dirty="0" smtClean="0">
                <a:solidFill>
                  <a:srgbClr val="0070C0"/>
                </a:solidFill>
              </a:rPr>
              <a:t>სსიპ ფინანსთა </a:t>
            </a:r>
            <a:r>
              <a:rPr lang="ka-GE" sz="1800" b="1" dirty="0">
                <a:solidFill>
                  <a:srgbClr val="0070C0"/>
                </a:solidFill>
              </a:rPr>
              <a:t>სამინისტროს აკადემიის </a:t>
            </a:r>
            <a:r>
              <a:rPr lang="ka-GE" sz="1800" b="1" dirty="0" smtClean="0">
                <a:solidFill>
                  <a:srgbClr val="0070C0"/>
                </a:solidFill>
              </a:rPr>
              <a:t>საგანმანათლებლო </a:t>
            </a:r>
            <a:r>
              <a:rPr lang="ka-GE" sz="1800" b="1" dirty="0">
                <a:solidFill>
                  <a:srgbClr val="0070C0"/>
                </a:solidFill>
              </a:rPr>
              <a:t>პროექტები</a:t>
            </a:r>
            <a:endParaRPr lang="en-US" sz="1800" b="1"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20066788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461840"/>
            <a:ext cx="8784976" cy="5257800"/>
          </a:xfrm>
        </p:spPr>
        <p:txBody>
          <a:bodyPr>
            <a:noAutofit/>
          </a:bodyPr>
          <a:lstStyle/>
          <a:p>
            <a:pPr algn="just">
              <a:lnSpc>
                <a:spcPct val="150000"/>
              </a:lnSpc>
              <a:buFont typeface="Wingdings" panose="05000000000000000000" pitchFamily="2" charset="2"/>
              <a:buChar char="q"/>
            </a:pPr>
            <a:endParaRPr lang="ka-GE" sz="1400" b="1" dirty="0" smtClean="0">
              <a:solidFill>
                <a:schemeClr val="tx1"/>
              </a:solidFill>
              <a:latin typeface="BPG Glaho Arial V5" panose="020B0604020202020204" charset="0"/>
            </a:endParaRPr>
          </a:p>
          <a:p>
            <a:pPr algn="just">
              <a:lnSpc>
                <a:spcPct val="150000"/>
              </a:lnSpc>
              <a:buFont typeface="Wingdings" panose="05000000000000000000" pitchFamily="2" charset="2"/>
              <a:buChar char="q"/>
            </a:pPr>
            <a:r>
              <a:rPr lang="en-US" sz="1400" b="1" dirty="0" err="1" smtClean="0">
                <a:solidFill>
                  <a:schemeClr val="tx1"/>
                </a:solidFill>
                <a:latin typeface="BPG Glaho Arial V5" panose="020B0604020202020204" charset="0"/>
              </a:rPr>
              <a:t>თანამშრომლობის</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მემორანდუმ</a:t>
            </a:r>
            <a:r>
              <a:rPr lang="ka-GE" sz="1400" b="1" dirty="0" smtClean="0">
                <a:solidFill>
                  <a:schemeClr val="tx1"/>
                </a:solidFill>
                <a:latin typeface="BPG Glaho Arial V5" panose="020B0604020202020204" charset="0"/>
              </a:rPr>
              <a:t>ები</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ივ</a:t>
            </a:r>
            <a:r>
              <a:rPr lang="ka-GE" sz="1400" b="1" dirty="0" smtClean="0">
                <a:solidFill>
                  <a:schemeClr val="tx1"/>
                </a:solidFill>
                <a:latin typeface="BPG Glaho Arial V5" panose="020B0604020202020204" charset="0"/>
              </a:rPr>
              <a:t>ანე</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ჯავახიშვილის</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სახელობის</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თბილისის</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სახელმწიფო</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უნივერსიტეტთან</a:t>
            </a:r>
            <a:r>
              <a:rPr lang="ka-GE" sz="1400" b="1" dirty="0" smtClean="0">
                <a:solidFill>
                  <a:schemeClr val="tx1"/>
                </a:solidFill>
                <a:latin typeface="BPG Glaho Arial V5" panose="020B0604020202020204" charset="0"/>
              </a:rPr>
              <a:t>, </a:t>
            </a:r>
            <a:r>
              <a:rPr lang="en-US" sz="1400" b="1" dirty="0" err="1">
                <a:solidFill>
                  <a:schemeClr val="tx1"/>
                </a:solidFill>
                <a:latin typeface="BPG Glaho Arial V5" panose="020B0604020202020204" charset="0"/>
              </a:rPr>
              <a:t>კავკასიის</a:t>
            </a:r>
            <a:r>
              <a:rPr lang="en-US" sz="1400" b="1" dirty="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უნივერსიტეტთან</a:t>
            </a:r>
            <a:r>
              <a:rPr lang="ka-GE" sz="1400" b="1" dirty="0" smtClean="0">
                <a:solidFill>
                  <a:schemeClr val="tx1"/>
                </a:solidFill>
                <a:latin typeface="BPG Glaho Arial V5" panose="020B0604020202020204" charset="0"/>
              </a:rPr>
              <a:t>, ღია უნივერსიტეტთან</a:t>
            </a:r>
            <a:endParaRPr lang="en-US" sz="1400" dirty="0" smtClean="0">
              <a:solidFill>
                <a:schemeClr val="tx1"/>
              </a:solidFill>
              <a:latin typeface="BPG Glaho Arial V5" panose="020B0604020202020204" charset="0"/>
            </a:endParaRPr>
          </a:p>
          <a:p>
            <a:pPr marL="0" indent="0" algn="just">
              <a:lnSpc>
                <a:spcPct val="150000"/>
              </a:lnSpc>
              <a:buNone/>
            </a:pPr>
            <a:r>
              <a:rPr lang="en-US" sz="1200" i="1" dirty="0" smtClean="0">
                <a:solidFill>
                  <a:schemeClr val="tx1"/>
                </a:solidFill>
                <a:latin typeface="BPG Glaho Arial V5" panose="020B0604020202020204" charset="0"/>
              </a:rPr>
              <a:t>(</a:t>
            </a:r>
            <a:r>
              <a:rPr lang="en-US" sz="1200" i="1" dirty="0" err="1" smtClean="0">
                <a:solidFill>
                  <a:schemeClr val="tx1"/>
                </a:solidFill>
                <a:latin typeface="BPG Glaho Arial V5" panose="020B0604020202020204" charset="0"/>
              </a:rPr>
              <a:t>გაფორმებული</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მემორანდუმის</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ფარგლებში</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ფინანსთა</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სამინისტრომ</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ვალდებულება</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აიღო</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ეკონომიკისა</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და</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ბიზნესის</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აგრეთვე</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იურიდიული</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ფაკულტეტების</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სტუდენტებმა</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სტაჟირება</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და</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სასწავლო</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პრაქტიკა</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გაიარონ</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სამინისტროში</a:t>
            </a:r>
            <a:r>
              <a:rPr lang="en-US" sz="1200" i="1" dirty="0" smtClean="0">
                <a:solidFill>
                  <a:schemeClr val="tx1"/>
                </a:solidFill>
                <a:latin typeface="BPG Glaho Arial V5" panose="020B0604020202020204" charset="0"/>
              </a:rPr>
              <a:t>)</a:t>
            </a:r>
          </a:p>
          <a:p>
            <a:pPr marL="0" indent="0" algn="just">
              <a:lnSpc>
                <a:spcPct val="150000"/>
              </a:lnSpc>
              <a:buNone/>
            </a:pPr>
            <a:r>
              <a:rPr lang="en-US" sz="1200" b="1" dirty="0" smtClean="0">
                <a:solidFill>
                  <a:schemeClr val="tx1"/>
                </a:solidFill>
                <a:latin typeface="BPG Glaho Arial V5" panose="020B0604020202020204" charset="0"/>
              </a:rPr>
              <a:t> </a:t>
            </a:r>
            <a:endParaRPr lang="en-US" sz="1200" dirty="0" smtClean="0">
              <a:solidFill>
                <a:schemeClr val="tx1"/>
              </a:solidFill>
              <a:latin typeface="BPG Glaho Arial V5" panose="020B0604020202020204" charset="0"/>
            </a:endParaRPr>
          </a:p>
          <a:p>
            <a:pPr lvl="0" algn="just">
              <a:lnSpc>
                <a:spcPct val="150000"/>
              </a:lnSpc>
              <a:buFont typeface="Wingdings" panose="05000000000000000000" pitchFamily="2" charset="2"/>
              <a:buChar char="q"/>
            </a:pPr>
            <a:r>
              <a:rPr lang="ka-GE" sz="1400" b="1" dirty="0" smtClean="0">
                <a:solidFill>
                  <a:schemeClr val="tx1"/>
                </a:solidFill>
                <a:latin typeface="BPG Glaho Arial V5" panose="020B0604020202020204" charset="0"/>
              </a:rPr>
              <a:t>ფინანსთა სამინისტრო </a:t>
            </a:r>
            <a:r>
              <a:rPr lang="en-US" sz="1400" b="1" dirty="0" err="1" smtClean="0">
                <a:solidFill>
                  <a:schemeClr val="tx1"/>
                </a:solidFill>
                <a:latin typeface="BPG Glaho Arial V5" panose="020B0604020202020204" charset="0"/>
              </a:rPr>
              <a:t>საქართველოში</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ადმინისტრაციულ</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მეცნიერებათა</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უნივერსიტეტის</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ერთ-ერთი</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დამფუძნებელი</a:t>
            </a:r>
            <a:endParaRPr lang="en-US" sz="1400" dirty="0" smtClean="0">
              <a:solidFill>
                <a:schemeClr val="tx1"/>
              </a:solidFill>
              <a:latin typeface="BPG Glaho Arial V5" panose="020B0604020202020204" charset="0"/>
            </a:endParaRPr>
          </a:p>
          <a:p>
            <a:pPr marL="0" indent="0" algn="just">
              <a:lnSpc>
                <a:spcPct val="150000"/>
              </a:lnSpc>
              <a:buNone/>
            </a:pPr>
            <a:r>
              <a:rPr lang="en-US" sz="1200" i="1" dirty="0" smtClean="0">
                <a:solidFill>
                  <a:schemeClr val="tx1"/>
                </a:solidFill>
                <a:latin typeface="BPG Glaho Arial V5" panose="020B0604020202020204" charset="0"/>
              </a:rPr>
              <a:t>(</a:t>
            </a:r>
            <a:r>
              <a:rPr lang="en-US" sz="1200" i="1" dirty="0" err="1" smtClean="0">
                <a:solidFill>
                  <a:schemeClr val="tx1"/>
                </a:solidFill>
                <a:latin typeface="BPG Glaho Arial V5" panose="020B0604020202020204" charset="0"/>
              </a:rPr>
              <a:t>დამფუძნებ</a:t>
            </a:r>
            <a:r>
              <a:rPr lang="ka-GE" sz="1200" i="1" dirty="0" err="1" smtClean="0">
                <a:solidFill>
                  <a:schemeClr val="tx1"/>
                </a:solidFill>
                <a:latin typeface="BPG Glaho Arial V5" panose="020B0604020202020204" charset="0"/>
              </a:rPr>
              <a:t>ელთა</a:t>
            </a:r>
            <a:r>
              <a:rPr lang="ka-GE" sz="1200" i="1" dirty="0" smtClean="0">
                <a:solidFill>
                  <a:schemeClr val="tx1"/>
                </a:solidFill>
                <a:latin typeface="BPG Glaho Arial V5" panose="020B0604020202020204" charset="0"/>
              </a:rPr>
              <a:t> შორის </a:t>
            </a:r>
            <a:r>
              <a:rPr lang="en-US" sz="1200" i="1" dirty="0" err="1" smtClean="0">
                <a:solidFill>
                  <a:schemeClr val="tx1"/>
                </a:solidFill>
                <a:latin typeface="BPG Glaho Arial V5" panose="020B0604020202020204" charset="0"/>
              </a:rPr>
              <a:t>არიან</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ივ</a:t>
            </a:r>
            <a:r>
              <a:rPr lang="ka-GE" sz="1200" i="1" dirty="0" smtClean="0">
                <a:solidFill>
                  <a:schemeClr val="tx1"/>
                </a:solidFill>
                <a:latin typeface="BPG Glaho Arial V5" panose="020B0604020202020204" charset="0"/>
              </a:rPr>
              <a:t>ანე</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ჯავახიშვილის</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სახელობის</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თბილისის</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სახელმწიფო</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უნივერსიტეტი</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და</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გერმანიის</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ქ.შპაიერის</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ადმინისტრაციულ</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მეცნიერებათა</a:t>
            </a:r>
            <a:r>
              <a:rPr lang="en-US" sz="1200" i="1" dirty="0" smtClean="0">
                <a:solidFill>
                  <a:schemeClr val="tx1"/>
                </a:solidFill>
                <a:latin typeface="BPG Glaho Arial V5" panose="020B0604020202020204" charset="0"/>
              </a:rPr>
              <a:t> </a:t>
            </a:r>
            <a:r>
              <a:rPr lang="en-US" sz="1200" i="1" dirty="0" err="1" smtClean="0">
                <a:solidFill>
                  <a:schemeClr val="tx1"/>
                </a:solidFill>
                <a:latin typeface="BPG Glaho Arial V5" panose="020B0604020202020204" charset="0"/>
              </a:rPr>
              <a:t>უნივერსიტეტი</a:t>
            </a:r>
            <a:r>
              <a:rPr lang="en-US" sz="1200" i="1" dirty="0" smtClean="0">
                <a:solidFill>
                  <a:schemeClr val="tx1"/>
                </a:solidFill>
                <a:latin typeface="BPG Glaho Arial V5" panose="020B0604020202020204" charset="0"/>
              </a:rPr>
              <a:t>)</a:t>
            </a:r>
          </a:p>
          <a:p>
            <a:pPr algn="just">
              <a:lnSpc>
                <a:spcPct val="150000"/>
              </a:lnSpc>
              <a:buFont typeface="Wingdings" panose="05000000000000000000" pitchFamily="2" charset="2"/>
              <a:buChar char="q"/>
            </a:pPr>
            <a:endParaRPr lang="en-US" sz="1200" dirty="0" smtClean="0">
              <a:solidFill>
                <a:schemeClr val="tx1"/>
              </a:solidFill>
              <a:latin typeface="BPG Glaho Arial V5" panose="020B0604020202020204" charset="0"/>
            </a:endParaRPr>
          </a:p>
          <a:p>
            <a:pPr algn="just">
              <a:lnSpc>
                <a:spcPct val="150000"/>
              </a:lnSpc>
              <a:buFont typeface="Wingdings" panose="05000000000000000000" pitchFamily="2" charset="2"/>
              <a:buChar char="q"/>
            </a:pPr>
            <a:r>
              <a:rPr lang="en-US" sz="1400" b="1" dirty="0" err="1" smtClean="0">
                <a:solidFill>
                  <a:schemeClr val="tx1"/>
                </a:solidFill>
                <a:latin typeface="BPG Glaho Arial V5" panose="020B0604020202020204" charset="0"/>
              </a:rPr>
              <a:t>საქართველოს</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ფინანსთა</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მინისტრ</a:t>
            </a:r>
            <a:r>
              <a:rPr lang="ka-GE" sz="1400" b="1" dirty="0" smtClean="0">
                <a:solidFill>
                  <a:schemeClr val="tx1"/>
                </a:solidFill>
                <a:latin typeface="BPG Glaho Arial V5" panose="020B0604020202020204" charset="0"/>
              </a:rPr>
              <a:t>ის</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ივ</a:t>
            </a:r>
            <a:r>
              <a:rPr lang="ka-GE" sz="1400" b="1" dirty="0" smtClean="0">
                <a:solidFill>
                  <a:schemeClr val="tx1"/>
                </a:solidFill>
                <a:latin typeface="BPG Glaho Arial V5" panose="020B0604020202020204" charset="0"/>
              </a:rPr>
              <a:t>ანე</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ჯავახიშვილის</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სახელობის</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თბილისის</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სახელმწიფო</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უნივერსიტეტის</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პროფესორ</a:t>
            </a:r>
            <a:r>
              <a:rPr lang="ka-GE" sz="1400" b="1" dirty="0" smtClean="0">
                <a:solidFill>
                  <a:schemeClr val="tx1"/>
                </a:solidFill>
                <a:latin typeface="BPG Glaho Arial V5" panose="020B0604020202020204" charset="0"/>
              </a:rPr>
              <a:t>ის </a:t>
            </a:r>
            <a:r>
              <a:rPr lang="en-US" sz="1400" b="1" dirty="0" err="1" smtClean="0">
                <a:solidFill>
                  <a:schemeClr val="tx1"/>
                </a:solidFill>
                <a:latin typeface="BPG Glaho Arial V5" panose="020B0604020202020204" charset="0"/>
              </a:rPr>
              <a:t>საჯარო</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ლექციათა</a:t>
            </a:r>
            <a:r>
              <a:rPr lang="en-US" sz="1400" b="1" dirty="0" smtClean="0">
                <a:solidFill>
                  <a:schemeClr val="tx1"/>
                </a:solidFill>
                <a:latin typeface="BPG Glaho Arial V5" panose="020B0604020202020204" charset="0"/>
              </a:rPr>
              <a:t> </a:t>
            </a:r>
            <a:r>
              <a:rPr lang="en-US" sz="1400" b="1" dirty="0" err="1" smtClean="0">
                <a:solidFill>
                  <a:schemeClr val="tx1"/>
                </a:solidFill>
                <a:latin typeface="BPG Glaho Arial V5" panose="020B0604020202020204" charset="0"/>
              </a:rPr>
              <a:t>კურსი</a:t>
            </a:r>
            <a:r>
              <a:rPr lang="en-US" sz="1400" b="1" dirty="0" smtClean="0">
                <a:solidFill>
                  <a:schemeClr val="tx1"/>
                </a:solidFill>
                <a:latin typeface="BPG Glaho Arial V5" panose="020B0604020202020204" charset="0"/>
              </a:rPr>
              <a:t> </a:t>
            </a:r>
            <a:r>
              <a:rPr lang="ka-GE" sz="1400" b="1" dirty="0" smtClean="0">
                <a:solidFill>
                  <a:schemeClr val="tx1"/>
                </a:solidFill>
                <a:latin typeface="BPG Glaho Arial V5" panose="020B0604020202020204" charset="0"/>
              </a:rPr>
              <a:t>5 უნივერსიტეტში</a:t>
            </a:r>
            <a:endParaRPr lang="en-US" sz="1400" dirty="0">
              <a:solidFill>
                <a:schemeClr val="tx1"/>
              </a:solidFill>
              <a:latin typeface="BPG Glaho Arial V5" panose="020B0604020202020204" charset="0"/>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6" name="Title 1"/>
          <p:cNvSpPr>
            <a:spLocks noGrp="1"/>
          </p:cNvSpPr>
          <p:nvPr>
            <p:ph type="title"/>
          </p:nvPr>
        </p:nvSpPr>
        <p:spPr>
          <a:xfrm>
            <a:off x="723900" y="332656"/>
            <a:ext cx="7696200" cy="639762"/>
          </a:xfrm>
        </p:spPr>
        <p:txBody>
          <a:bodyPr>
            <a:noAutofit/>
          </a:bodyPr>
          <a:lstStyle/>
          <a:p>
            <a:pPr lvl="0" algn="ctr"/>
            <a:r>
              <a:rPr lang="ka-GE" sz="1800" b="1" dirty="0" smtClean="0">
                <a:solidFill>
                  <a:srgbClr val="0070C0"/>
                </a:solidFill>
              </a:rPr>
              <a:t>თანამშრომლობა </a:t>
            </a:r>
            <a:r>
              <a:rPr lang="en-US" sz="1800" b="1" dirty="0" err="1" smtClean="0">
                <a:solidFill>
                  <a:srgbClr val="0070C0"/>
                </a:solidFill>
              </a:rPr>
              <a:t>უმაღლეს</a:t>
            </a:r>
            <a:r>
              <a:rPr lang="en-US" sz="1800" b="1" dirty="0" smtClean="0">
                <a:solidFill>
                  <a:srgbClr val="0070C0"/>
                </a:solidFill>
              </a:rPr>
              <a:t> </a:t>
            </a:r>
            <a:r>
              <a:rPr lang="en-US" sz="1800" b="1" dirty="0" err="1" smtClean="0">
                <a:solidFill>
                  <a:srgbClr val="0070C0"/>
                </a:solidFill>
              </a:rPr>
              <a:t>სასწავლ</a:t>
            </a:r>
            <a:r>
              <a:rPr lang="ka-GE" sz="1800" b="1" dirty="0" smtClean="0">
                <a:solidFill>
                  <a:srgbClr val="0070C0"/>
                </a:solidFill>
              </a:rPr>
              <a:t>ო დაწესებულებ</a:t>
            </a:r>
            <a:r>
              <a:rPr lang="en-US" sz="1800" b="1" dirty="0" err="1" smtClean="0">
                <a:solidFill>
                  <a:srgbClr val="0070C0"/>
                </a:solidFill>
              </a:rPr>
              <a:t>ებთან</a:t>
            </a:r>
            <a:r>
              <a:rPr lang="en-US" sz="1800" dirty="0">
                <a:solidFill>
                  <a:srgbClr val="153153"/>
                </a:solidFill>
              </a:rPr>
              <a:t/>
            </a:r>
            <a:br>
              <a:rPr lang="en-US" sz="1800" dirty="0">
                <a:solidFill>
                  <a:srgbClr val="153153"/>
                </a:solidFill>
              </a:rPr>
            </a:br>
            <a:endParaRPr lang="en-US" sz="1800" dirty="0">
              <a:solidFill>
                <a:srgbClr val="153153"/>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62</a:t>
            </a:fld>
            <a:endParaRPr lang="en-US"/>
          </a:p>
        </p:txBody>
      </p:sp>
    </p:spTree>
    <p:extLst>
      <p:ext uri="{BB962C8B-B14F-4D97-AF65-F5344CB8AC3E}">
        <p14:creationId xmlns:p14="http://schemas.microsoft.com/office/powerpoint/2010/main" val="5521844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11275"/>
            <a:ext cx="8640960" cy="5410200"/>
          </a:xfrm>
        </p:spPr>
        <p:txBody>
          <a:bodyPr>
            <a:noAutofit/>
          </a:bodyPr>
          <a:lstStyle/>
          <a:p>
            <a:pPr marL="0" indent="0" algn="ctr">
              <a:buNone/>
            </a:pPr>
            <a:r>
              <a:rPr lang="en-US" sz="1400" b="1" dirty="0" err="1">
                <a:solidFill>
                  <a:schemeClr val="tx1"/>
                </a:solidFill>
              </a:rPr>
              <a:t>საქართველოს</a:t>
            </a:r>
            <a:r>
              <a:rPr lang="en-US" sz="1400" b="1" dirty="0">
                <a:solidFill>
                  <a:schemeClr val="tx1"/>
                </a:solidFill>
              </a:rPr>
              <a:t> </a:t>
            </a:r>
            <a:r>
              <a:rPr lang="en-US" sz="1400" b="1" dirty="0" err="1">
                <a:solidFill>
                  <a:schemeClr val="tx1"/>
                </a:solidFill>
              </a:rPr>
              <a:t>ფინანსთა</a:t>
            </a:r>
            <a:r>
              <a:rPr lang="en-US" sz="1400" b="1" dirty="0">
                <a:solidFill>
                  <a:schemeClr val="tx1"/>
                </a:solidFill>
              </a:rPr>
              <a:t> </a:t>
            </a:r>
            <a:r>
              <a:rPr lang="en-US" sz="1400" b="1" dirty="0" err="1">
                <a:solidFill>
                  <a:schemeClr val="tx1"/>
                </a:solidFill>
              </a:rPr>
              <a:t>სამინისტროს</a:t>
            </a:r>
            <a:r>
              <a:rPr lang="en-US" sz="1400" b="1" dirty="0">
                <a:solidFill>
                  <a:schemeClr val="tx1"/>
                </a:solidFill>
              </a:rPr>
              <a:t> </a:t>
            </a:r>
            <a:r>
              <a:rPr lang="en-US" sz="1400" b="1" dirty="0" err="1">
                <a:solidFill>
                  <a:schemeClr val="tx1"/>
                </a:solidFill>
              </a:rPr>
              <a:t>მუშაობის</a:t>
            </a:r>
            <a:r>
              <a:rPr lang="en-US" sz="1400" b="1" dirty="0">
                <a:solidFill>
                  <a:schemeClr val="tx1"/>
                </a:solidFill>
              </a:rPr>
              <a:t> </a:t>
            </a:r>
            <a:r>
              <a:rPr lang="en-US" sz="1400" b="1" dirty="0" err="1">
                <a:solidFill>
                  <a:schemeClr val="tx1"/>
                </a:solidFill>
              </a:rPr>
              <a:t>გამჭვირვალობის</a:t>
            </a:r>
            <a:r>
              <a:rPr lang="ka-GE" sz="1400" b="1" dirty="0">
                <a:solidFill>
                  <a:schemeClr val="tx1"/>
                </a:solidFill>
              </a:rPr>
              <a:t>, მართვის პროცესში </a:t>
            </a:r>
            <a:r>
              <a:rPr lang="en-US" sz="1400" b="1" dirty="0" err="1">
                <a:solidFill>
                  <a:schemeClr val="tx1"/>
                </a:solidFill>
              </a:rPr>
              <a:t>საზოგადოებ</a:t>
            </a:r>
            <a:r>
              <a:rPr lang="ka-GE" sz="1400" b="1" dirty="0">
                <a:solidFill>
                  <a:schemeClr val="tx1"/>
                </a:solidFill>
              </a:rPr>
              <a:t>ი</a:t>
            </a:r>
            <a:r>
              <a:rPr lang="en-US" sz="1400" b="1" dirty="0">
                <a:solidFill>
                  <a:schemeClr val="tx1"/>
                </a:solidFill>
              </a:rPr>
              <a:t>ს </a:t>
            </a:r>
            <a:r>
              <a:rPr lang="ka-GE" sz="1400" b="1" dirty="0">
                <a:solidFill>
                  <a:schemeClr val="tx1"/>
                </a:solidFill>
              </a:rPr>
              <a:t>ჩართულობის და მათთან </a:t>
            </a:r>
            <a:r>
              <a:rPr lang="en-US" sz="1400" b="1" dirty="0" err="1">
                <a:solidFill>
                  <a:schemeClr val="tx1"/>
                </a:solidFill>
              </a:rPr>
              <a:t>მუდმივი</a:t>
            </a:r>
            <a:r>
              <a:rPr lang="en-US" sz="1400" b="1" dirty="0">
                <a:solidFill>
                  <a:schemeClr val="tx1"/>
                </a:solidFill>
              </a:rPr>
              <a:t> </a:t>
            </a:r>
            <a:r>
              <a:rPr lang="en-US" sz="1400" b="1" dirty="0" err="1">
                <a:solidFill>
                  <a:schemeClr val="tx1"/>
                </a:solidFill>
              </a:rPr>
              <a:t>დიალოგის</a:t>
            </a:r>
            <a:r>
              <a:rPr lang="en-US" sz="1400" b="1" dirty="0">
                <a:solidFill>
                  <a:schemeClr val="tx1"/>
                </a:solidFill>
              </a:rPr>
              <a:t> </a:t>
            </a:r>
            <a:r>
              <a:rPr lang="en-US" sz="1400" b="1" dirty="0" err="1">
                <a:solidFill>
                  <a:schemeClr val="tx1"/>
                </a:solidFill>
              </a:rPr>
              <a:t>უზრუნველსაყოფად</a:t>
            </a:r>
            <a:r>
              <a:rPr lang="ka-GE" sz="1400" b="1" dirty="0" smtClean="0">
                <a:solidFill>
                  <a:schemeClr val="tx1"/>
                </a:solidFill>
              </a:rPr>
              <a:t>:</a:t>
            </a:r>
          </a:p>
          <a:p>
            <a:pPr marL="0" indent="0" algn="ctr">
              <a:buNone/>
            </a:pPr>
            <a:endParaRPr lang="ka-GE" sz="1400" b="1" dirty="0" smtClean="0">
              <a:solidFill>
                <a:schemeClr val="tx1"/>
              </a:solidFill>
            </a:endParaRPr>
          </a:p>
          <a:p>
            <a:pPr marL="0" indent="0" algn="just">
              <a:buNone/>
            </a:pPr>
            <a:endParaRPr lang="en-US" sz="1200" dirty="0">
              <a:solidFill>
                <a:schemeClr val="tx1"/>
              </a:solidFill>
            </a:endParaRPr>
          </a:p>
          <a:p>
            <a:pPr lvl="0" algn="just">
              <a:buFont typeface="Wingdings" panose="05000000000000000000" pitchFamily="2" charset="2"/>
              <a:buChar char="q"/>
            </a:pPr>
            <a:r>
              <a:rPr lang="ka-GE" sz="1400" b="1" dirty="0">
                <a:solidFill>
                  <a:schemeClr val="tx1"/>
                </a:solidFill>
              </a:rPr>
              <a:t>ინტენსიური  </a:t>
            </a:r>
            <a:r>
              <a:rPr lang="ka-GE" sz="1400" b="1" dirty="0" smtClean="0">
                <a:solidFill>
                  <a:schemeClr val="tx1"/>
                </a:solidFill>
              </a:rPr>
              <a:t>კომუნიკაციაა ბიზნეს </a:t>
            </a:r>
            <a:r>
              <a:rPr lang="ka-GE" sz="1400" b="1" dirty="0">
                <a:solidFill>
                  <a:schemeClr val="tx1"/>
                </a:solidFill>
              </a:rPr>
              <a:t>სექტორის </a:t>
            </a:r>
            <a:r>
              <a:rPr lang="ka-GE" sz="1400" b="1" dirty="0" smtClean="0">
                <a:solidFill>
                  <a:schemeClr val="tx1"/>
                </a:solidFill>
              </a:rPr>
              <a:t>წარმომადგენლებთან</a:t>
            </a:r>
            <a:endParaRPr lang="en-US" sz="1400" dirty="0">
              <a:solidFill>
                <a:schemeClr val="tx1"/>
              </a:solidFill>
            </a:endParaRPr>
          </a:p>
          <a:p>
            <a:pPr marL="0" indent="0" algn="just">
              <a:buNone/>
            </a:pPr>
            <a:r>
              <a:rPr lang="ka-GE" sz="1200" i="1" dirty="0">
                <a:solidFill>
                  <a:schemeClr val="tx1"/>
                </a:solidFill>
              </a:rPr>
              <a:t>(</a:t>
            </a:r>
            <a:r>
              <a:rPr lang="ka-GE" sz="1200" i="1" dirty="0" smtClean="0">
                <a:solidFill>
                  <a:schemeClr val="tx1"/>
                </a:solidFill>
              </a:rPr>
              <a:t>ბიზნეს-საზოგადოება უშუალოდ უწყების </a:t>
            </a:r>
            <a:r>
              <a:rPr lang="ka-GE" sz="1200" i="1" dirty="0">
                <a:solidFill>
                  <a:schemeClr val="tx1"/>
                </a:solidFill>
              </a:rPr>
              <a:t>პირველი პირებისგან იღებს დეტალურ ინფორმაციას სამინისტროს მიერ დაგეგმილი რეფორმების შესახებ და მონაწილეობს გადაწყვეტილებების მიღების პროცესში</a:t>
            </a:r>
            <a:r>
              <a:rPr lang="ka-GE" sz="1200" i="1" dirty="0" smtClean="0">
                <a:solidFill>
                  <a:schemeClr val="tx1"/>
                </a:solidFill>
              </a:rPr>
              <a:t>)</a:t>
            </a:r>
          </a:p>
          <a:p>
            <a:pPr marL="0" indent="0" algn="just">
              <a:buNone/>
            </a:pPr>
            <a:endParaRPr lang="en-US" sz="1200" dirty="0">
              <a:solidFill>
                <a:schemeClr val="tx1"/>
              </a:solidFill>
            </a:endParaRPr>
          </a:p>
          <a:p>
            <a:pPr lvl="0" algn="just">
              <a:buFont typeface="Wingdings" panose="05000000000000000000" pitchFamily="2" charset="2"/>
              <a:buChar char="q"/>
            </a:pPr>
            <a:r>
              <a:rPr lang="ka-GE" sz="1400" b="1" dirty="0" smtClean="0">
                <a:solidFill>
                  <a:schemeClr val="tx1"/>
                </a:solidFill>
              </a:rPr>
              <a:t>შეიქმნა და ფუნქციონირებს </a:t>
            </a:r>
            <a:r>
              <a:rPr lang="ka-GE" sz="1400" b="1" dirty="0">
                <a:solidFill>
                  <a:schemeClr val="tx1"/>
                </a:solidFill>
              </a:rPr>
              <a:t>ფინანსთა მინისტრის მრჩეველთა </a:t>
            </a:r>
            <a:r>
              <a:rPr lang="ka-GE" sz="1400" b="1" dirty="0" smtClean="0">
                <a:solidFill>
                  <a:schemeClr val="tx1"/>
                </a:solidFill>
              </a:rPr>
              <a:t>საბჭო </a:t>
            </a:r>
          </a:p>
          <a:p>
            <a:pPr marL="0" lvl="0" indent="0" algn="just">
              <a:buNone/>
            </a:pPr>
            <a:r>
              <a:rPr lang="ka-GE" sz="1200" i="1" dirty="0" smtClean="0">
                <a:solidFill>
                  <a:schemeClr val="tx1"/>
                </a:solidFill>
              </a:rPr>
              <a:t>(საბჭოს შემადგენლობაში </a:t>
            </a:r>
            <a:r>
              <a:rPr lang="ka-GE" sz="1200" i="1" dirty="0">
                <a:solidFill>
                  <a:schemeClr val="tx1"/>
                </a:solidFill>
              </a:rPr>
              <a:t>შედიან დამოუკიდებელი ექსპერტები, დარგის სპეციალისტები, არასამთავრობო სექტორისა და სამეცნიერო წრეების </a:t>
            </a:r>
            <a:r>
              <a:rPr lang="ka-GE" sz="1200" i="1" dirty="0" smtClean="0">
                <a:solidFill>
                  <a:schemeClr val="tx1"/>
                </a:solidFill>
              </a:rPr>
              <a:t>წარმომადგენლები)</a:t>
            </a:r>
            <a:endParaRPr lang="en-US" sz="1200" i="1" dirty="0">
              <a:solidFill>
                <a:schemeClr val="tx1"/>
              </a:solidFill>
            </a:endParaRPr>
          </a:p>
          <a:p>
            <a:pPr marL="0" indent="0" algn="just">
              <a:buNone/>
            </a:pPr>
            <a:endParaRPr lang="en-US" sz="1200" dirty="0">
              <a:solidFill>
                <a:schemeClr val="tx1"/>
              </a:solidFill>
            </a:endParaRPr>
          </a:p>
          <a:p>
            <a:pPr lvl="0" algn="just">
              <a:buFont typeface="Wingdings" panose="05000000000000000000" pitchFamily="2" charset="2"/>
              <a:buChar char="q"/>
            </a:pPr>
            <a:r>
              <a:rPr lang="ka-GE" sz="1400" b="1" dirty="0" smtClean="0">
                <a:solidFill>
                  <a:schemeClr val="tx1"/>
                </a:solidFill>
              </a:rPr>
              <a:t>თითქმის </a:t>
            </a:r>
            <a:r>
              <a:rPr lang="en-US" sz="1400" b="1" dirty="0" err="1" smtClean="0">
                <a:solidFill>
                  <a:schemeClr val="tx1"/>
                </a:solidFill>
              </a:rPr>
              <a:t>ყოველთვიურ</a:t>
            </a:r>
            <a:r>
              <a:rPr lang="en-US" sz="1400" b="1" dirty="0" smtClean="0">
                <a:solidFill>
                  <a:schemeClr val="tx1"/>
                </a:solidFill>
              </a:rPr>
              <a:t> </a:t>
            </a:r>
            <a:r>
              <a:rPr lang="en-US" sz="1400" b="1" dirty="0" err="1">
                <a:solidFill>
                  <a:schemeClr val="tx1"/>
                </a:solidFill>
              </a:rPr>
              <a:t>რეჟიმში</a:t>
            </a:r>
            <a:r>
              <a:rPr lang="en-US" sz="1400" b="1" dirty="0">
                <a:solidFill>
                  <a:schemeClr val="tx1"/>
                </a:solidFill>
              </a:rPr>
              <a:t> </a:t>
            </a:r>
            <a:r>
              <a:rPr lang="en-US" sz="1400" b="1" dirty="0" err="1">
                <a:solidFill>
                  <a:schemeClr val="tx1"/>
                </a:solidFill>
              </a:rPr>
              <a:t>იმართება</a:t>
            </a:r>
            <a:r>
              <a:rPr lang="en-US" sz="1400" b="1" dirty="0">
                <a:solidFill>
                  <a:schemeClr val="tx1"/>
                </a:solidFill>
              </a:rPr>
              <a:t> </a:t>
            </a:r>
            <a:r>
              <a:rPr lang="en-US" sz="1400" b="1" dirty="0" err="1" smtClean="0">
                <a:solidFill>
                  <a:schemeClr val="tx1"/>
                </a:solidFill>
              </a:rPr>
              <a:t>შეხვედრ</a:t>
            </a:r>
            <a:r>
              <a:rPr lang="ka-GE" sz="1400" b="1" dirty="0" smtClean="0">
                <a:solidFill>
                  <a:schemeClr val="tx1"/>
                </a:solidFill>
              </a:rPr>
              <a:t>ები</a:t>
            </a:r>
            <a:r>
              <a:rPr lang="en-US" sz="1400" b="1" dirty="0" smtClean="0">
                <a:solidFill>
                  <a:schemeClr val="tx1"/>
                </a:solidFill>
              </a:rPr>
              <a:t> </a:t>
            </a:r>
            <a:r>
              <a:rPr lang="en-US" sz="1400" b="1" dirty="0" err="1">
                <a:solidFill>
                  <a:schemeClr val="tx1"/>
                </a:solidFill>
              </a:rPr>
              <a:t>მედიის</a:t>
            </a:r>
            <a:r>
              <a:rPr lang="en-US" sz="1400" b="1" dirty="0">
                <a:solidFill>
                  <a:schemeClr val="tx1"/>
                </a:solidFill>
              </a:rPr>
              <a:t> </a:t>
            </a:r>
            <a:r>
              <a:rPr lang="en-US" sz="1400" b="1" dirty="0" err="1" smtClean="0">
                <a:solidFill>
                  <a:schemeClr val="tx1"/>
                </a:solidFill>
              </a:rPr>
              <a:t>წარმომადგენლებთან</a:t>
            </a:r>
            <a:endParaRPr lang="en-US" sz="1400" b="1" dirty="0">
              <a:solidFill>
                <a:schemeClr val="tx1"/>
              </a:solidFill>
            </a:endParaRPr>
          </a:p>
          <a:p>
            <a:pPr algn="just">
              <a:buFont typeface="Wingdings" panose="05000000000000000000" pitchFamily="2" charset="2"/>
              <a:buChar char="q"/>
            </a:pPr>
            <a:endParaRPr lang="ka-GE" sz="1200" i="1" dirty="0" smtClean="0">
              <a:solidFill>
                <a:schemeClr val="tx1"/>
              </a:solidFill>
            </a:endParaRPr>
          </a:p>
          <a:p>
            <a:pPr algn="just">
              <a:buFont typeface="Wingdings" panose="05000000000000000000" pitchFamily="2" charset="2"/>
              <a:buChar char="q"/>
            </a:pPr>
            <a:r>
              <a:rPr lang="ka-GE" sz="1400" b="1" dirty="0" smtClean="0">
                <a:solidFill>
                  <a:schemeClr val="tx1"/>
                </a:solidFill>
              </a:rPr>
              <a:t>მოეწყო ოთხი </a:t>
            </a:r>
            <a:r>
              <a:rPr lang="ka-GE" sz="1400" b="1" dirty="0" err="1">
                <a:solidFill>
                  <a:schemeClr val="tx1"/>
                </a:solidFill>
              </a:rPr>
              <a:t>მედიატური</a:t>
            </a:r>
            <a:r>
              <a:rPr lang="ka-GE" sz="1400" b="1" dirty="0">
                <a:solidFill>
                  <a:schemeClr val="tx1"/>
                </a:solidFill>
              </a:rPr>
              <a:t> საბაჟო გამშვებ პუნქტებზე - „სარფი“, „წითელი ხიდი“ და „ყაზბეგი“, ასევე გაფორმების ეკონომიკურ ზონაში „თბილისი“</a:t>
            </a:r>
            <a:endParaRPr lang="ka-GE" sz="1400" b="1" dirty="0" smtClean="0">
              <a:solidFill>
                <a:schemeClr val="tx1"/>
              </a:solidFill>
            </a:endParaRPr>
          </a:p>
          <a:p>
            <a:pPr marL="0" lvl="0" indent="0" algn="just">
              <a:buNone/>
            </a:pPr>
            <a:endParaRPr lang="ka-GE" sz="1200" dirty="0">
              <a:solidFill>
                <a:schemeClr val="tx1"/>
              </a:solidFill>
            </a:endParaRPr>
          </a:p>
          <a:p>
            <a:pPr lvl="0" algn="just">
              <a:buFont typeface="Wingdings" panose="05000000000000000000" pitchFamily="2" charset="2"/>
              <a:buChar char="q"/>
            </a:pPr>
            <a:r>
              <a:rPr lang="ka-GE" sz="1400" b="1" dirty="0" smtClean="0">
                <a:solidFill>
                  <a:schemeClr val="tx1"/>
                </a:solidFill>
              </a:rPr>
              <a:t>დაწესდა </a:t>
            </a:r>
            <a:r>
              <a:rPr lang="en-US" sz="1400" b="1" dirty="0" err="1">
                <a:solidFill>
                  <a:schemeClr val="tx1"/>
                </a:solidFill>
              </a:rPr>
              <a:t>საქართველოს</a:t>
            </a:r>
            <a:r>
              <a:rPr lang="en-US" sz="1400" b="1" dirty="0">
                <a:solidFill>
                  <a:schemeClr val="tx1"/>
                </a:solidFill>
              </a:rPr>
              <a:t> </a:t>
            </a:r>
            <a:r>
              <a:rPr lang="en-US" sz="1400" b="1" dirty="0" err="1">
                <a:solidFill>
                  <a:schemeClr val="tx1"/>
                </a:solidFill>
              </a:rPr>
              <a:t>ფინანსთა</a:t>
            </a:r>
            <a:r>
              <a:rPr lang="en-US" sz="1400" b="1" dirty="0">
                <a:solidFill>
                  <a:schemeClr val="tx1"/>
                </a:solidFill>
              </a:rPr>
              <a:t> </a:t>
            </a:r>
            <a:r>
              <a:rPr lang="en-US" sz="1400" b="1" dirty="0" err="1">
                <a:solidFill>
                  <a:schemeClr val="tx1"/>
                </a:solidFill>
              </a:rPr>
              <a:t>მინისტრ</a:t>
            </a:r>
            <a:r>
              <a:rPr lang="ka-GE" sz="1400" b="1" dirty="0" smtClean="0">
                <a:solidFill>
                  <a:schemeClr val="tx1"/>
                </a:solidFill>
              </a:rPr>
              <a:t>თან</a:t>
            </a:r>
            <a:r>
              <a:rPr lang="ka-GE" sz="1400" b="1" dirty="0">
                <a:solidFill>
                  <a:schemeClr val="tx1"/>
                </a:solidFill>
              </a:rPr>
              <a:t> </a:t>
            </a:r>
            <a:r>
              <a:rPr lang="en-US" sz="1400" b="1" dirty="0" err="1" smtClean="0">
                <a:solidFill>
                  <a:schemeClr val="tx1"/>
                </a:solidFill>
              </a:rPr>
              <a:t>მოქალაქეთა</a:t>
            </a:r>
            <a:r>
              <a:rPr lang="en-US" sz="1400" b="1" dirty="0" smtClean="0">
                <a:solidFill>
                  <a:schemeClr val="tx1"/>
                </a:solidFill>
              </a:rPr>
              <a:t> </a:t>
            </a:r>
            <a:r>
              <a:rPr lang="en-US" sz="1400" b="1" dirty="0" err="1">
                <a:solidFill>
                  <a:schemeClr val="tx1"/>
                </a:solidFill>
              </a:rPr>
              <a:t>მიღების</a:t>
            </a:r>
            <a:r>
              <a:rPr lang="en-US" sz="1400" b="1" dirty="0">
                <a:solidFill>
                  <a:schemeClr val="tx1"/>
                </a:solidFill>
              </a:rPr>
              <a:t> </a:t>
            </a:r>
            <a:r>
              <a:rPr lang="en-US" sz="1400" b="1" dirty="0" err="1" smtClean="0">
                <a:solidFill>
                  <a:schemeClr val="tx1"/>
                </a:solidFill>
              </a:rPr>
              <a:t>დღე</a:t>
            </a:r>
            <a:endParaRPr lang="ka-GE" sz="1400" b="1" dirty="0" smtClean="0">
              <a:solidFill>
                <a:schemeClr val="tx1"/>
              </a:solidFill>
            </a:endParaRPr>
          </a:p>
          <a:p>
            <a:pPr lvl="0" algn="just"/>
            <a:endParaRPr lang="ka-GE" sz="1200" b="1" dirty="0">
              <a:solidFill>
                <a:schemeClr val="tx1"/>
              </a:solidFill>
            </a:endParaRPr>
          </a:p>
          <a:p>
            <a:pPr lvl="0" algn="just">
              <a:buFont typeface="Wingdings" panose="05000000000000000000" pitchFamily="2" charset="2"/>
              <a:buChar char="q"/>
            </a:pPr>
            <a:r>
              <a:rPr lang="ka-GE" sz="1400" b="1" dirty="0" smtClean="0">
                <a:solidFill>
                  <a:schemeClr val="tx1"/>
                </a:solidFill>
              </a:rPr>
              <a:t>ამოქმედდა საზოგადოებრივი მისაღები</a:t>
            </a:r>
          </a:p>
          <a:p>
            <a:pPr marL="0" lvl="0" indent="0" algn="just">
              <a:buNone/>
            </a:pPr>
            <a:endParaRPr lang="ka-GE" sz="1200" b="1" dirty="0" smtClean="0">
              <a:solidFill>
                <a:schemeClr val="tx1"/>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6" name="Title 1"/>
          <p:cNvSpPr>
            <a:spLocks noGrp="1"/>
          </p:cNvSpPr>
          <p:nvPr>
            <p:ph type="title"/>
          </p:nvPr>
        </p:nvSpPr>
        <p:spPr>
          <a:xfrm>
            <a:off x="0" y="203439"/>
            <a:ext cx="8172400" cy="771286"/>
          </a:xfrm>
        </p:spPr>
        <p:txBody>
          <a:bodyPr>
            <a:normAutofit/>
          </a:bodyPr>
          <a:lstStyle/>
          <a:p>
            <a:pPr algn="ctr"/>
            <a:r>
              <a:rPr lang="ka-GE" sz="1800" b="1" dirty="0" smtClean="0">
                <a:solidFill>
                  <a:srgbClr val="0070C0"/>
                </a:solidFill>
              </a:rPr>
              <a:t>საქართველოს </a:t>
            </a:r>
            <a:r>
              <a:rPr lang="ka-GE" sz="1800" b="1" dirty="0">
                <a:solidFill>
                  <a:srgbClr val="0070C0"/>
                </a:solidFill>
              </a:rPr>
              <a:t>ფინანსთა </a:t>
            </a:r>
            <a:r>
              <a:rPr lang="ka-GE" sz="1800" b="1" dirty="0" smtClean="0">
                <a:solidFill>
                  <a:srgbClr val="0070C0"/>
                </a:solidFill>
              </a:rPr>
              <a:t>სამინისტრო ღია </a:t>
            </a:r>
            <a:r>
              <a:rPr lang="ka-GE" sz="1800" b="1" dirty="0">
                <a:solidFill>
                  <a:srgbClr val="0070C0"/>
                </a:solidFill>
              </a:rPr>
              <a:t>და საჯარო მმართველობისთვის</a:t>
            </a:r>
            <a:endParaRPr lang="en-US" sz="18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63</a:t>
            </a:fld>
            <a:endParaRPr lang="en-US"/>
          </a:p>
        </p:txBody>
      </p:sp>
    </p:spTree>
    <p:extLst>
      <p:ext uri="{BB962C8B-B14F-4D97-AF65-F5344CB8AC3E}">
        <p14:creationId xmlns:p14="http://schemas.microsoft.com/office/powerpoint/2010/main" val="40756493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1" y="1196752"/>
            <a:ext cx="8864793" cy="5342160"/>
          </a:xfrm>
        </p:spPr>
        <p:txBody>
          <a:bodyPr>
            <a:noAutofit/>
          </a:bodyPr>
          <a:lstStyle/>
          <a:p>
            <a:pPr lvl="0" algn="just">
              <a:lnSpc>
                <a:spcPct val="150000"/>
              </a:lnSpc>
              <a:buFont typeface="Wingdings" panose="05000000000000000000" pitchFamily="2" charset="2"/>
              <a:buChar char="q"/>
            </a:pPr>
            <a:r>
              <a:rPr lang="en-US" sz="1400" b="1" dirty="0" err="1" smtClean="0">
                <a:solidFill>
                  <a:schemeClr val="tx1"/>
                </a:solidFill>
              </a:rPr>
              <a:t>გა</a:t>
            </a:r>
            <a:r>
              <a:rPr lang="ka-GE" sz="1400" b="1" dirty="0" smtClean="0">
                <a:solidFill>
                  <a:schemeClr val="tx1"/>
                </a:solidFill>
              </a:rPr>
              <a:t>ფორმდა</a:t>
            </a:r>
            <a:r>
              <a:rPr lang="en-US" sz="1400" b="1" dirty="0" smtClean="0">
                <a:solidFill>
                  <a:schemeClr val="tx1"/>
                </a:solidFill>
              </a:rPr>
              <a:t> </a:t>
            </a:r>
            <a:r>
              <a:rPr lang="en-US" sz="1400" b="1" dirty="0" err="1">
                <a:solidFill>
                  <a:schemeClr val="tx1"/>
                </a:solidFill>
              </a:rPr>
              <a:t>თანამშრომლობის</a:t>
            </a:r>
            <a:r>
              <a:rPr lang="en-US" sz="1400" b="1" dirty="0">
                <a:solidFill>
                  <a:schemeClr val="tx1"/>
                </a:solidFill>
              </a:rPr>
              <a:t> </a:t>
            </a:r>
            <a:r>
              <a:rPr lang="en-US" sz="1400" b="1" dirty="0" err="1">
                <a:solidFill>
                  <a:schemeClr val="tx1"/>
                </a:solidFill>
              </a:rPr>
              <a:t>შესახებ</a:t>
            </a:r>
            <a:r>
              <a:rPr lang="en-US" sz="1400" b="1" dirty="0">
                <a:solidFill>
                  <a:schemeClr val="tx1"/>
                </a:solidFill>
              </a:rPr>
              <a:t> </a:t>
            </a:r>
            <a:r>
              <a:rPr lang="en-US" sz="1400" b="1" dirty="0" err="1">
                <a:solidFill>
                  <a:schemeClr val="tx1"/>
                </a:solidFill>
              </a:rPr>
              <a:t>მემორანდუმი</a:t>
            </a:r>
            <a:r>
              <a:rPr lang="en-US" sz="1400" b="1" dirty="0">
                <a:solidFill>
                  <a:schemeClr val="tx1"/>
                </a:solidFill>
              </a:rPr>
              <a:t> </a:t>
            </a:r>
            <a:r>
              <a:rPr lang="en-US" sz="1400" b="1" dirty="0" smtClean="0">
                <a:solidFill>
                  <a:schemeClr val="tx1"/>
                </a:solidFill>
              </a:rPr>
              <a:t>მ</a:t>
            </a:r>
            <a:r>
              <a:rPr lang="ka-GE" sz="1400" b="1" dirty="0" smtClean="0">
                <a:solidFill>
                  <a:schemeClr val="tx1"/>
                </a:solidFill>
              </a:rPr>
              <a:t>იხეილ</a:t>
            </a:r>
            <a:r>
              <a:rPr lang="en-US" sz="1400" b="1" dirty="0" smtClean="0">
                <a:solidFill>
                  <a:schemeClr val="tx1"/>
                </a:solidFill>
              </a:rPr>
              <a:t> </a:t>
            </a:r>
            <a:r>
              <a:rPr lang="en-US" sz="1400" b="1" dirty="0" err="1">
                <a:solidFill>
                  <a:schemeClr val="tx1"/>
                </a:solidFill>
              </a:rPr>
              <a:t>იაშვილის</a:t>
            </a:r>
            <a:r>
              <a:rPr lang="en-US" sz="1400" b="1" dirty="0">
                <a:solidFill>
                  <a:schemeClr val="tx1"/>
                </a:solidFill>
              </a:rPr>
              <a:t> </a:t>
            </a:r>
            <a:r>
              <a:rPr lang="en-US" sz="1400" b="1" dirty="0" err="1">
                <a:solidFill>
                  <a:schemeClr val="tx1"/>
                </a:solidFill>
              </a:rPr>
              <a:t>სახელობის</a:t>
            </a:r>
            <a:r>
              <a:rPr lang="en-US" sz="1400" b="1" dirty="0">
                <a:solidFill>
                  <a:schemeClr val="tx1"/>
                </a:solidFill>
              </a:rPr>
              <a:t> </a:t>
            </a:r>
            <a:r>
              <a:rPr lang="en-US" sz="1400" b="1" dirty="0" err="1">
                <a:solidFill>
                  <a:schemeClr val="tx1"/>
                </a:solidFill>
              </a:rPr>
              <a:t>ბავშვთა</a:t>
            </a:r>
            <a:r>
              <a:rPr lang="en-US" sz="1400" b="1" dirty="0">
                <a:solidFill>
                  <a:schemeClr val="tx1"/>
                </a:solidFill>
              </a:rPr>
              <a:t> </a:t>
            </a:r>
            <a:r>
              <a:rPr lang="en-US" sz="1400" b="1" dirty="0" err="1">
                <a:solidFill>
                  <a:schemeClr val="tx1"/>
                </a:solidFill>
              </a:rPr>
              <a:t>ცენტრალურ</a:t>
            </a:r>
            <a:r>
              <a:rPr lang="en-US" sz="1400" b="1" dirty="0">
                <a:solidFill>
                  <a:schemeClr val="tx1"/>
                </a:solidFill>
              </a:rPr>
              <a:t> </a:t>
            </a:r>
            <a:r>
              <a:rPr lang="en-US" sz="1400" b="1" dirty="0" err="1">
                <a:solidFill>
                  <a:schemeClr val="tx1"/>
                </a:solidFill>
              </a:rPr>
              <a:t>საავადმყოფოსთან</a:t>
            </a:r>
            <a:r>
              <a:rPr lang="en-US" sz="1400" b="1" dirty="0">
                <a:solidFill>
                  <a:schemeClr val="tx1"/>
                </a:solidFill>
              </a:rPr>
              <a:t> </a:t>
            </a:r>
            <a:r>
              <a:rPr lang="en-US" sz="1400" b="1" dirty="0" err="1">
                <a:solidFill>
                  <a:schemeClr val="tx1"/>
                </a:solidFill>
              </a:rPr>
              <a:t>არსებულ</a:t>
            </a:r>
            <a:r>
              <a:rPr lang="en-US" sz="1400" b="1" dirty="0">
                <a:solidFill>
                  <a:schemeClr val="tx1"/>
                </a:solidFill>
              </a:rPr>
              <a:t> „</a:t>
            </a:r>
            <a:r>
              <a:rPr lang="en-US" sz="1400" b="1" dirty="0" err="1">
                <a:solidFill>
                  <a:schemeClr val="tx1"/>
                </a:solidFill>
              </a:rPr>
              <a:t>სისხლის</a:t>
            </a:r>
            <a:r>
              <a:rPr lang="en-US" sz="1400" b="1" dirty="0">
                <a:solidFill>
                  <a:schemeClr val="tx1"/>
                </a:solidFill>
              </a:rPr>
              <a:t> </a:t>
            </a:r>
            <a:r>
              <a:rPr lang="en-US" sz="1400" b="1" dirty="0" err="1">
                <a:solidFill>
                  <a:schemeClr val="tx1"/>
                </a:solidFill>
              </a:rPr>
              <a:t>ბანკთან</a:t>
            </a:r>
            <a:r>
              <a:rPr lang="en-US" sz="1400" b="1" dirty="0">
                <a:solidFill>
                  <a:schemeClr val="tx1"/>
                </a:solidFill>
              </a:rPr>
              <a:t>“ </a:t>
            </a:r>
            <a:endParaRPr lang="ka-GE" sz="1400" b="1" dirty="0" smtClean="0">
              <a:solidFill>
                <a:schemeClr val="tx1"/>
              </a:solidFill>
            </a:endParaRPr>
          </a:p>
          <a:p>
            <a:pPr algn="just">
              <a:lnSpc>
                <a:spcPct val="150000"/>
              </a:lnSpc>
              <a:buFont typeface="Wingdings" panose="05000000000000000000" pitchFamily="2" charset="2"/>
              <a:buChar char="q"/>
            </a:pPr>
            <a:endParaRPr lang="en-US" sz="500" dirty="0">
              <a:solidFill>
                <a:schemeClr val="tx1"/>
              </a:solidFill>
            </a:endParaRPr>
          </a:p>
          <a:p>
            <a:pPr marL="0" indent="0" algn="just">
              <a:lnSpc>
                <a:spcPct val="150000"/>
              </a:lnSpc>
              <a:buNone/>
            </a:pPr>
            <a:r>
              <a:rPr lang="en-US" sz="1400" b="1" dirty="0" err="1">
                <a:solidFill>
                  <a:srgbClr val="0070C0"/>
                </a:solidFill>
              </a:rPr>
              <a:t>სამინისტროს</a:t>
            </a:r>
            <a:r>
              <a:rPr lang="en-US" sz="1400" b="1" dirty="0">
                <a:solidFill>
                  <a:srgbClr val="0070C0"/>
                </a:solidFill>
              </a:rPr>
              <a:t> </a:t>
            </a:r>
            <a:r>
              <a:rPr lang="en-US" sz="1400" b="1" dirty="0" err="1">
                <a:solidFill>
                  <a:srgbClr val="0070C0"/>
                </a:solidFill>
              </a:rPr>
              <a:t>ყველა</a:t>
            </a:r>
            <a:r>
              <a:rPr lang="en-US" sz="1400" b="1" dirty="0">
                <a:solidFill>
                  <a:srgbClr val="0070C0"/>
                </a:solidFill>
              </a:rPr>
              <a:t> </a:t>
            </a:r>
            <a:r>
              <a:rPr lang="en-US" sz="1400" b="1" dirty="0" err="1">
                <a:solidFill>
                  <a:srgbClr val="0070C0"/>
                </a:solidFill>
              </a:rPr>
              <a:t>უწყების</a:t>
            </a:r>
            <a:r>
              <a:rPr lang="en-US" sz="1400" b="1" dirty="0">
                <a:solidFill>
                  <a:srgbClr val="0070C0"/>
                </a:solidFill>
              </a:rPr>
              <a:t> </a:t>
            </a:r>
            <a:r>
              <a:rPr lang="en-US" sz="1400" b="1" dirty="0" err="1">
                <a:solidFill>
                  <a:srgbClr val="0070C0"/>
                </a:solidFill>
              </a:rPr>
              <a:t>თანამშრომლები</a:t>
            </a:r>
            <a:r>
              <a:rPr lang="en-US" sz="1400" b="1" dirty="0">
                <a:solidFill>
                  <a:srgbClr val="0070C0"/>
                </a:solidFill>
              </a:rPr>
              <a:t> </a:t>
            </a:r>
            <a:r>
              <a:rPr lang="en-US" sz="1400" b="1" dirty="0" err="1">
                <a:solidFill>
                  <a:srgbClr val="0070C0"/>
                </a:solidFill>
              </a:rPr>
              <a:t>პერმანენტულად</a:t>
            </a:r>
            <a:r>
              <a:rPr lang="en-US" sz="1400" b="1" dirty="0">
                <a:solidFill>
                  <a:srgbClr val="0070C0"/>
                </a:solidFill>
              </a:rPr>
              <a:t> </a:t>
            </a:r>
            <a:r>
              <a:rPr lang="en-US" sz="1400" b="1" dirty="0" err="1">
                <a:solidFill>
                  <a:srgbClr val="0070C0"/>
                </a:solidFill>
              </a:rPr>
              <a:t>მონაწილეობენ</a:t>
            </a:r>
            <a:r>
              <a:rPr lang="en-US" sz="1400" b="1" dirty="0">
                <a:solidFill>
                  <a:srgbClr val="0070C0"/>
                </a:solidFill>
              </a:rPr>
              <a:t> </a:t>
            </a:r>
            <a:r>
              <a:rPr lang="en-US" sz="1400" b="1" dirty="0" err="1">
                <a:solidFill>
                  <a:srgbClr val="0070C0"/>
                </a:solidFill>
              </a:rPr>
              <a:t>სისხლის</a:t>
            </a:r>
            <a:r>
              <a:rPr lang="en-US" sz="1400" b="1" dirty="0">
                <a:solidFill>
                  <a:srgbClr val="0070C0"/>
                </a:solidFill>
              </a:rPr>
              <a:t> </a:t>
            </a:r>
            <a:r>
              <a:rPr lang="en-US" sz="1400" b="1" dirty="0" err="1">
                <a:solidFill>
                  <a:srgbClr val="0070C0"/>
                </a:solidFill>
              </a:rPr>
              <a:t>უანგარო</a:t>
            </a:r>
            <a:r>
              <a:rPr lang="en-US" sz="1400" b="1" dirty="0">
                <a:solidFill>
                  <a:srgbClr val="0070C0"/>
                </a:solidFill>
              </a:rPr>
              <a:t>  </a:t>
            </a:r>
            <a:r>
              <a:rPr lang="en-US" sz="1400" b="1" dirty="0" err="1">
                <a:solidFill>
                  <a:srgbClr val="0070C0"/>
                </a:solidFill>
              </a:rPr>
              <a:t>დონაციის</a:t>
            </a:r>
            <a:r>
              <a:rPr lang="en-US" sz="1400" b="1" dirty="0">
                <a:solidFill>
                  <a:srgbClr val="0070C0"/>
                </a:solidFill>
              </a:rPr>
              <a:t>  </a:t>
            </a:r>
            <a:r>
              <a:rPr lang="en-US" sz="1400" b="1" dirty="0" err="1" smtClean="0">
                <a:solidFill>
                  <a:srgbClr val="0070C0"/>
                </a:solidFill>
              </a:rPr>
              <a:t>პროცესში</a:t>
            </a:r>
            <a:endParaRPr lang="ka-GE" sz="1400" b="1" dirty="0" smtClean="0">
              <a:solidFill>
                <a:srgbClr val="0070C0"/>
              </a:solidFill>
            </a:endParaRPr>
          </a:p>
          <a:p>
            <a:pPr algn="just">
              <a:lnSpc>
                <a:spcPct val="150000"/>
              </a:lnSpc>
              <a:buFont typeface="Wingdings" panose="05000000000000000000" pitchFamily="2" charset="2"/>
              <a:buChar char="q"/>
            </a:pPr>
            <a:endParaRPr lang="en-US" sz="500" dirty="0">
              <a:solidFill>
                <a:schemeClr val="tx1"/>
              </a:solidFill>
            </a:endParaRPr>
          </a:p>
          <a:p>
            <a:pPr lvl="0" algn="just">
              <a:lnSpc>
                <a:spcPct val="150000"/>
              </a:lnSpc>
              <a:buFont typeface="Wingdings" panose="05000000000000000000" pitchFamily="2" charset="2"/>
              <a:buChar char="q"/>
            </a:pPr>
            <a:r>
              <a:rPr lang="ka-GE" sz="1400" b="1" dirty="0" smtClean="0">
                <a:solidFill>
                  <a:schemeClr val="tx1"/>
                </a:solidFill>
              </a:rPr>
              <a:t>ფინანსთა სამინისტროს თანამშრომლები აქტიურად არიან ჩართულები სოლიდარობის აქციაში</a:t>
            </a:r>
          </a:p>
          <a:p>
            <a:pPr marL="0" lvl="0" indent="0" algn="just">
              <a:lnSpc>
                <a:spcPct val="150000"/>
              </a:lnSpc>
              <a:buNone/>
            </a:pPr>
            <a:r>
              <a:rPr lang="ka-GE" sz="1400" b="1" dirty="0" smtClean="0">
                <a:solidFill>
                  <a:schemeClr val="tx1"/>
                </a:solidFill>
              </a:rPr>
              <a:t> </a:t>
            </a:r>
            <a:r>
              <a:rPr lang="ka-GE" sz="1400" b="1" dirty="0" smtClean="0">
                <a:solidFill>
                  <a:srgbClr val="0070C0"/>
                </a:solidFill>
              </a:rPr>
              <a:t>3192 თანამშრომლისგან სოლიდარობის ფონდში ყოველთვიურად ირიცხება 8012 ლარი</a:t>
            </a:r>
          </a:p>
          <a:p>
            <a:pPr lvl="0" algn="just">
              <a:lnSpc>
                <a:spcPct val="150000"/>
              </a:lnSpc>
              <a:buFont typeface="Wingdings" panose="05000000000000000000" pitchFamily="2" charset="2"/>
              <a:buChar char="q"/>
            </a:pPr>
            <a:endParaRPr lang="ka-GE" sz="500" b="1" dirty="0" smtClean="0">
              <a:solidFill>
                <a:schemeClr val="tx1"/>
              </a:solidFill>
            </a:endParaRPr>
          </a:p>
          <a:p>
            <a:pPr lvl="0" algn="just">
              <a:lnSpc>
                <a:spcPct val="150000"/>
              </a:lnSpc>
              <a:buFont typeface="Wingdings" panose="05000000000000000000" pitchFamily="2" charset="2"/>
              <a:buChar char="q"/>
            </a:pPr>
            <a:r>
              <a:rPr lang="ka-GE" sz="1400" b="1" dirty="0" smtClean="0">
                <a:solidFill>
                  <a:schemeClr val="tx1"/>
                </a:solidFill>
              </a:rPr>
              <a:t>მომზადდა საგადასახადო კოდექსში ცვლილებები საქველმოქმედო </a:t>
            </a:r>
            <a:r>
              <a:rPr lang="ka-GE" sz="1400" b="1" dirty="0">
                <a:solidFill>
                  <a:schemeClr val="tx1"/>
                </a:solidFill>
              </a:rPr>
              <a:t>საქმიანობის </a:t>
            </a:r>
            <a:r>
              <a:rPr lang="ka-GE" sz="1400" b="1" dirty="0" smtClean="0">
                <a:solidFill>
                  <a:schemeClr val="tx1"/>
                </a:solidFill>
              </a:rPr>
              <a:t>მხარდაჭერის მიზნით</a:t>
            </a:r>
          </a:p>
          <a:p>
            <a:pPr lvl="0" algn="just">
              <a:lnSpc>
                <a:spcPct val="150000"/>
              </a:lnSpc>
              <a:buFont typeface="Wingdings" panose="05000000000000000000" pitchFamily="2" charset="2"/>
              <a:buChar char="q"/>
            </a:pPr>
            <a:endParaRPr lang="ka-GE" sz="500" b="1" dirty="0">
              <a:solidFill>
                <a:schemeClr val="tx1"/>
              </a:solidFill>
            </a:endParaRPr>
          </a:p>
          <a:p>
            <a:pPr lvl="0" algn="just">
              <a:lnSpc>
                <a:spcPct val="150000"/>
              </a:lnSpc>
              <a:buFont typeface="Wingdings" panose="05000000000000000000" pitchFamily="2" charset="2"/>
              <a:buChar char="q"/>
            </a:pPr>
            <a:r>
              <a:rPr lang="ka-GE" sz="1400" b="1" dirty="0" smtClean="0">
                <a:solidFill>
                  <a:schemeClr val="tx1"/>
                </a:solidFill>
              </a:rPr>
              <a:t>ფინანსთა სამინისტროს მომსახურების სააგენტოსთან ერთად პერმანენტულად ტარდება საქველმოქმედო აქციები - მოხუცებულთათვის, მრავალშვილიანი ოჯახებისთვის, უნარშეზღუდული და მიუსაფარი ბავშვებისათვის</a:t>
            </a:r>
          </a:p>
          <a:p>
            <a:pPr marL="0" lvl="0" indent="0" algn="just">
              <a:lnSpc>
                <a:spcPct val="150000"/>
              </a:lnSpc>
              <a:buNone/>
            </a:pPr>
            <a:endParaRPr lang="ka-GE" sz="500" b="1" dirty="0" smtClean="0">
              <a:solidFill>
                <a:schemeClr val="tx1"/>
              </a:solidFill>
            </a:endParaRPr>
          </a:p>
          <a:p>
            <a:pPr lvl="0" algn="just">
              <a:lnSpc>
                <a:spcPct val="150000"/>
              </a:lnSpc>
              <a:buFont typeface="Wingdings" panose="05000000000000000000" pitchFamily="2" charset="2"/>
              <a:buChar char="q"/>
            </a:pPr>
            <a:r>
              <a:rPr lang="ka-GE" sz="1400" b="1" dirty="0" smtClean="0">
                <a:solidFill>
                  <a:schemeClr val="tx1"/>
                </a:solidFill>
              </a:rPr>
              <a:t>სამინისტროს თანამშრომლებმა მონაწილეობა მიიღეს </a:t>
            </a:r>
            <a:r>
              <a:rPr lang="en-US" sz="1400" b="1" dirty="0" smtClean="0">
                <a:solidFill>
                  <a:schemeClr val="tx1"/>
                </a:solidFill>
              </a:rPr>
              <a:t>“TBILISI MARATON 2014”-</a:t>
            </a:r>
            <a:r>
              <a:rPr lang="ka-GE" sz="1400" b="1" dirty="0" smtClean="0">
                <a:solidFill>
                  <a:schemeClr val="tx1"/>
                </a:solidFill>
              </a:rPr>
              <a:t>ში </a:t>
            </a:r>
          </a:p>
          <a:p>
            <a:pPr marL="0" lvl="0" indent="0" algn="just">
              <a:lnSpc>
                <a:spcPct val="150000"/>
              </a:lnSpc>
              <a:buNone/>
            </a:pPr>
            <a:r>
              <a:rPr lang="ka-GE" sz="1400" b="1" dirty="0" smtClean="0">
                <a:solidFill>
                  <a:schemeClr val="tx1"/>
                </a:solidFill>
              </a:rPr>
              <a:t>შემოსული თანხა მიიმართა ბედიანის ბავშვთა სახლის მშენებლობისა და კეთილმოწყობისთვის</a:t>
            </a:r>
            <a:endParaRPr lang="en-US" sz="1400" b="1" dirty="0">
              <a:solidFill>
                <a:schemeClr val="tx1"/>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6" name="Title 1"/>
          <p:cNvSpPr>
            <a:spLocks noGrp="1"/>
          </p:cNvSpPr>
          <p:nvPr>
            <p:ph type="title"/>
          </p:nvPr>
        </p:nvSpPr>
        <p:spPr>
          <a:xfrm>
            <a:off x="609600" y="172919"/>
            <a:ext cx="8138864" cy="715962"/>
          </a:xfrm>
        </p:spPr>
        <p:txBody>
          <a:bodyPr>
            <a:normAutofit/>
          </a:bodyPr>
          <a:lstStyle/>
          <a:p>
            <a:pPr lvl="0" algn="ctr"/>
            <a:r>
              <a:rPr lang="ka-GE" sz="1800" b="1" dirty="0" smtClean="0">
                <a:solidFill>
                  <a:srgbClr val="0070C0"/>
                </a:solidFill>
              </a:rPr>
              <a:t>მონაწილეობა სოციალურ პროექტებში</a:t>
            </a:r>
            <a:endParaRPr lang="en-US" sz="1800" dirty="0">
              <a:solidFill>
                <a:srgbClr val="0070C0"/>
              </a:solidFill>
            </a:endParaRPr>
          </a:p>
        </p:txBody>
      </p:sp>
      <p:sp>
        <p:nvSpPr>
          <p:cNvPr id="2" name="Slide Number Placeholder 1"/>
          <p:cNvSpPr>
            <a:spLocks noGrp="1"/>
          </p:cNvSpPr>
          <p:nvPr>
            <p:ph type="sldNum" sz="quarter" idx="12"/>
          </p:nvPr>
        </p:nvSpPr>
        <p:spPr/>
        <p:txBody>
          <a:bodyPr/>
          <a:lstStyle/>
          <a:p>
            <a:fld id="{D5BBAC6D-A7C0-4A5D-BB19-79226C33A798}" type="slidenum">
              <a:rPr lang="en-US" smtClean="0"/>
              <a:t>64</a:t>
            </a:fld>
            <a:endParaRPr lang="en-US"/>
          </a:p>
        </p:txBody>
      </p:sp>
    </p:spTree>
    <p:extLst>
      <p:ext uri="{BB962C8B-B14F-4D97-AF65-F5344CB8AC3E}">
        <p14:creationId xmlns:p14="http://schemas.microsoft.com/office/powerpoint/2010/main" val="40449061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2" name="TextBox 1"/>
          <p:cNvSpPr txBox="1"/>
          <p:nvPr/>
        </p:nvSpPr>
        <p:spPr>
          <a:xfrm>
            <a:off x="1331640" y="2636912"/>
            <a:ext cx="6400800" cy="1815882"/>
          </a:xfrm>
          <a:prstGeom prst="rect">
            <a:avLst/>
          </a:prstGeom>
          <a:noFill/>
        </p:spPr>
        <p:txBody>
          <a:bodyPr wrap="square" rtlCol="0">
            <a:spAutoFit/>
          </a:bodyPr>
          <a:lstStyle/>
          <a:p>
            <a:pPr algn="ctr"/>
            <a:r>
              <a:rPr lang="ka-GE" sz="4800" b="1" dirty="0" smtClean="0">
                <a:solidFill>
                  <a:srgbClr val="0070C0"/>
                </a:solidFill>
              </a:rPr>
              <a:t>გმადლობთ</a:t>
            </a:r>
          </a:p>
          <a:p>
            <a:pPr algn="ctr"/>
            <a:endParaRPr lang="ka-GE" sz="1600" b="1" dirty="0">
              <a:solidFill>
                <a:srgbClr val="0070C0"/>
              </a:solidFill>
            </a:endParaRPr>
          </a:p>
          <a:p>
            <a:pPr algn="ctr"/>
            <a:r>
              <a:rPr lang="ka-GE" sz="4800" b="1" dirty="0" smtClean="0">
                <a:solidFill>
                  <a:srgbClr val="0070C0"/>
                </a:solidFill>
              </a:rPr>
              <a:t>ყურადღებისთვის !</a:t>
            </a:r>
            <a:endParaRPr lang="en-US" sz="4800" b="1" dirty="0">
              <a:solidFill>
                <a:srgbClr val="0070C0"/>
              </a:solidFill>
            </a:endParaRPr>
          </a:p>
        </p:txBody>
      </p:sp>
      <p:sp>
        <p:nvSpPr>
          <p:cNvPr id="3" name="Slide Number Placeholder 2"/>
          <p:cNvSpPr>
            <a:spLocks noGrp="1"/>
          </p:cNvSpPr>
          <p:nvPr>
            <p:ph type="sldNum" sz="quarter" idx="12"/>
          </p:nvPr>
        </p:nvSpPr>
        <p:spPr/>
        <p:txBody>
          <a:bodyPr/>
          <a:lstStyle/>
          <a:p>
            <a:fld id="{D5BBAC6D-A7C0-4A5D-BB19-79226C33A798}" type="slidenum">
              <a:rPr lang="en-US" smtClean="0"/>
              <a:t>65</a:t>
            </a:fld>
            <a:endParaRPr lang="en-US"/>
          </a:p>
        </p:txBody>
      </p:sp>
    </p:spTree>
    <p:extLst>
      <p:ext uri="{BB962C8B-B14F-4D97-AF65-F5344CB8AC3E}">
        <p14:creationId xmlns:p14="http://schemas.microsoft.com/office/powerpoint/2010/main" val="2950742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7162800" cy="1143000"/>
          </a:xfrm>
        </p:spPr>
        <p:txBody>
          <a:bodyPr>
            <a:normAutofit/>
          </a:bodyPr>
          <a:lstStyle/>
          <a:p>
            <a:pPr lvl="0" algn="ctr"/>
            <a:r>
              <a:rPr lang="ka-GE" sz="1800" b="1" dirty="0" smtClean="0">
                <a:solidFill>
                  <a:srgbClr val="0070C0"/>
                </a:solidFill>
              </a:rPr>
              <a:t>ბიუჯეტის </a:t>
            </a:r>
            <a:r>
              <a:rPr lang="ka-GE" sz="1800" b="1" dirty="0">
                <a:solidFill>
                  <a:srgbClr val="0070C0"/>
                </a:solidFill>
              </a:rPr>
              <a:t>ეფექტიანობის ზრდა, მისი </a:t>
            </a:r>
            <a:r>
              <a:rPr lang="ka-GE" sz="1800" b="1" dirty="0" smtClean="0">
                <a:solidFill>
                  <a:srgbClr val="0070C0"/>
                </a:solidFill>
              </a:rPr>
              <a:t>გამჭვირვალობის </a:t>
            </a:r>
            <a:r>
              <a:rPr lang="ka-GE" sz="1800" b="1" dirty="0">
                <a:solidFill>
                  <a:srgbClr val="0070C0"/>
                </a:solidFill>
              </a:rPr>
              <a:t>უზრუნველყოფა, სახელმწიფო ფინანსების </a:t>
            </a:r>
            <a:r>
              <a:rPr lang="ka-GE" sz="1800" b="1" dirty="0" smtClean="0">
                <a:solidFill>
                  <a:srgbClr val="0070C0"/>
                </a:solidFill>
              </a:rPr>
              <a:t>მართვა</a:t>
            </a:r>
            <a:r>
              <a:rPr lang="en-US" sz="1800" dirty="0">
                <a:solidFill>
                  <a:srgbClr val="00B0F0"/>
                </a:solidFill>
              </a:rPr>
              <a:t/>
            </a:r>
            <a:br>
              <a:rPr lang="en-US" sz="1800" dirty="0">
                <a:solidFill>
                  <a:srgbClr val="00B0F0"/>
                </a:solidFill>
              </a:rPr>
            </a:br>
            <a:endParaRPr lang="en-US" sz="1800" dirty="0">
              <a:solidFill>
                <a:srgbClr val="00B0F0"/>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6" name="Content Placeholder 5"/>
          <p:cNvSpPr>
            <a:spLocks noGrp="1"/>
          </p:cNvSpPr>
          <p:nvPr>
            <p:ph idx="1"/>
          </p:nvPr>
        </p:nvSpPr>
        <p:spPr>
          <a:xfrm>
            <a:off x="107504" y="1268760"/>
            <a:ext cx="8936801" cy="5479138"/>
          </a:xfrm>
        </p:spPr>
        <p:txBody>
          <a:bodyPr>
            <a:noAutofit/>
          </a:bodyPr>
          <a:lstStyle/>
          <a:p>
            <a:pPr lvl="0" algn="just">
              <a:buFont typeface="Wingdings" panose="05000000000000000000" pitchFamily="2" charset="2"/>
              <a:buChar char="q"/>
            </a:pPr>
            <a:r>
              <a:rPr lang="ka-GE" sz="1400" b="1" u="sng" dirty="0" smtClean="0">
                <a:solidFill>
                  <a:schemeClr val="tx2"/>
                </a:solidFill>
              </a:rPr>
              <a:t>მნიშვნელოვანი ნაბიჯები გადაიდგა გამჭირვალობის მიმართულებით</a:t>
            </a:r>
          </a:p>
          <a:p>
            <a:pPr marL="0" lvl="0" indent="0" algn="just">
              <a:buNone/>
            </a:pPr>
            <a:endParaRPr lang="ka-GE" sz="1400" b="1" u="sng" dirty="0" smtClean="0">
              <a:solidFill>
                <a:schemeClr val="tx2"/>
              </a:solidFill>
            </a:endParaRPr>
          </a:p>
          <a:p>
            <a:pPr lvl="1" algn="just"/>
            <a:r>
              <a:rPr lang="ka-GE" sz="1400" b="1" dirty="0" smtClean="0">
                <a:solidFill>
                  <a:srgbClr val="0070C0"/>
                </a:solidFill>
              </a:rPr>
              <a:t>დეტალური ინფორმაცია </a:t>
            </a:r>
            <a:r>
              <a:rPr lang="ka-GE" sz="1400" dirty="0" smtClean="0">
                <a:solidFill>
                  <a:schemeClr val="tx2"/>
                </a:solidFill>
              </a:rPr>
              <a:t>წარედგინება საქართველოს პარლამენტს </a:t>
            </a:r>
            <a:r>
              <a:rPr lang="ka-GE" sz="1400" b="1" dirty="0" smtClean="0">
                <a:solidFill>
                  <a:srgbClr val="0070C0"/>
                </a:solidFill>
              </a:rPr>
              <a:t>„სხვა </a:t>
            </a:r>
            <a:r>
              <a:rPr lang="ka-GE" sz="1400" b="1" dirty="0">
                <a:solidFill>
                  <a:srgbClr val="0070C0"/>
                </a:solidFill>
              </a:rPr>
              <a:t>ხარჯების“ </a:t>
            </a:r>
            <a:r>
              <a:rPr lang="ka-GE" sz="1400" dirty="0" smtClean="0">
                <a:solidFill>
                  <a:schemeClr val="tx2"/>
                </a:solidFill>
              </a:rPr>
              <a:t>მუხლით გათვალისწინებულ ხარჯებთან მიმართებაში</a:t>
            </a:r>
            <a:endParaRPr lang="ka-GE" sz="1400" dirty="0">
              <a:solidFill>
                <a:schemeClr val="tx2"/>
              </a:solidFill>
            </a:endParaRPr>
          </a:p>
          <a:p>
            <a:pPr marL="457200" lvl="1" indent="0" algn="just">
              <a:buNone/>
            </a:pPr>
            <a:endParaRPr lang="ka-GE" sz="500" dirty="0">
              <a:solidFill>
                <a:schemeClr val="tx2"/>
              </a:solidFill>
            </a:endParaRPr>
          </a:p>
          <a:p>
            <a:pPr lvl="1" algn="just"/>
            <a:r>
              <a:rPr lang="ka-GE" sz="1400" dirty="0" smtClean="0">
                <a:solidFill>
                  <a:schemeClr val="tx2"/>
                </a:solidFill>
              </a:rPr>
              <a:t>პარლამენტში </a:t>
            </a:r>
            <a:r>
              <a:rPr lang="ka-GE" sz="1400" dirty="0">
                <a:solidFill>
                  <a:schemeClr val="tx2"/>
                </a:solidFill>
              </a:rPr>
              <a:t>ბიუჯეტის შესრულების </a:t>
            </a:r>
            <a:r>
              <a:rPr lang="ka-GE" sz="1400" b="1" dirty="0" smtClean="0">
                <a:solidFill>
                  <a:srgbClr val="0070C0"/>
                </a:solidFill>
              </a:rPr>
              <a:t>ანგარიშში</a:t>
            </a:r>
            <a:r>
              <a:rPr lang="ka-GE" sz="1400" dirty="0" smtClean="0">
                <a:solidFill>
                  <a:schemeClr val="tx2"/>
                </a:solidFill>
              </a:rPr>
              <a:t> დეტალურადაა წარმოდგენილი </a:t>
            </a:r>
            <a:r>
              <a:rPr lang="ka-GE" sz="1400" dirty="0">
                <a:solidFill>
                  <a:schemeClr val="tx2"/>
                </a:solidFill>
              </a:rPr>
              <a:t>ინფორმაცია მთავრობისა და პრეზიდენტის </a:t>
            </a:r>
            <a:r>
              <a:rPr lang="ka-GE" sz="1400" b="1" dirty="0">
                <a:solidFill>
                  <a:srgbClr val="0070C0"/>
                </a:solidFill>
              </a:rPr>
              <a:t>სარეზერვო ფონდებიდან </a:t>
            </a:r>
            <a:r>
              <a:rPr lang="ka-GE" sz="1400" dirty="0">
                <a:solidFill>
                  <a:schemeClr val="tx2"/>
                </a:solidFill>
              </a:rPr>
              <a:t>გამოყოფილი თანხების მოცულობებისა და მათი </a:t>
            </a:r>
            <a:r>
              <a:rPr lang="ka-GE" sz="1400" b="1" dirty="0">
                <a:solidFill>
                  <a:srgbClr val="0070C0"/>
                </a:solidFill>
              </a:rPr>
              <a:t>მიზნობრიობის </a:t>
            </a:r>
            <a:r>
              <a:rPr lang="ka-GE" sz="1400" b="1" dirty="0" smtClean="0">
                <a:solidFill>
                  <a:srgbClr val="0070C0"/>
                </a:solidFill>
              </a:rPr>
              <a:t>შესახებ</a:t>
            </a:r>
          </a:p>
          <a:p>
            <a:pPr marL="457200" lvl="1" indent="0" algn="just">
              <a:buNone/>
            </a:pPr>
            <a:endParaRPr lang="ka-GE" sz="500" b="1" dirty="0" smtClean="0">
              <a:solidFill>
                <a:srgbClr val="0070C0"/>
              </a:solidFill>
            </a:endParaRPr>
          </a:p>
          <a:p>
            <a:pPr lvl="1" algn="just"/>
            <a:r>
              <a:rPr lang="ka-GE" sz="1400" dirty="0" smtClean="0">
                <a:solidFill>
                  <a:schemeClr val="tx2"/>
                </a:solidFill>
              </a:rPr>
              <a:t>თითოეული </a:t>
            </a:r>
            <a:r>
              <a:rPr lang="ka-GE" sz="1400" dirty="0">
                <a:solidFill>
                  <a:schemeClr val="tx2"/>
                </a:solidFill>
              </a:rPr>
              <a:t>პროგრამის ფარგლებში განხორციელებული </a:t>
            </a:r>
            <a:r>
              <a:rPr lang="ka-GE" sz="1400" dirty="0" smtClean="0">
                <a:solidFill>
                  <a:schemeClr val="tx2"/>
                </a:solidFill>
              </a:rPr>
              <a:t>ღონისძიებების თაობაზე წარმოდგენილია შესაბამისი ინფორმაცია</a:t>
            </a:r>
          </a:p>
          <a:p>
            <a:pPr marL="457200" lvl="1" indent="0" algn="just">
              <a:buNone/>
            </a:pPr>
            <a:endParaRPr lang="ka-GE" sz="500" dirty="0" smtClean="0">
              <a:solidFill>
                <a:schemeClr val="tx2"/>
              </a:solidFill>
            </a:endParaRPr>
          </a:p>
          <a:p>
            <a:pPr lvl="1" algn="just"/>
            <a:r>
              <a:rPr lang="ka-GE" sz="1400" b="1" dirty="0" smtClean="0">
                <a:solidFill>
                  <a:srgbClr val="0070C0"/>
                </a:solidFill>
              </a:rPr>
              <a:t>ვებ-გვერდზე</a:t>
            </a:r>
            <a:r>
              <a:rPr lang="ka-GE" sz="1400" dirty="0" smtClean="0">
                <a:solidFill>
                  <a:schemeClr val="tx2"/>
                </a:solidFill>
              </a:rPr>
              <a:t> თავსდება ბიუჯეტის, მისი </a:t>
            </a:r>
            <a:r>
              <a:rPr lang="ka-GE" sz="1400" b="1" dirty="0" smtClean="0">
                <a:solidFill>
                  <a:srgbClr val="0070C0"/>
                </a:solidFill>
              </a:rPr>
              <a:t>შესრულების ანგარიშები და </a:t>
            </a:r>
            <a:r>
              <a:rPr lang="ka-GE" sz="1400" dirty="0" smtClean="0">
                <a:solidFill>
                  <a:schemeClr val="tx2"/>
                </a:solidFill>
              </a:rPr>
              <a:t>შესაბამისი გზამკვლევები</a:t>
            </a:r>
          </a:p>
          <a:p>
            <a:pPr marL="0" indent="0" algn="just">
              <a:buNone/>
            </a:pPr>
            <a:endParaRPr lang="en-US" sz="1400" dirty="0">
              <a:solidFill>
                <a:schemeClr val="tx2"/>
              </a:solidFill>
            </a:endParaRPr>
          </a:p>
          <a:p>
            <a:pPr algn="just">
              <a:buFont typeface="Wingdings" panose="05000000000000000000" pitchFamily="2" charset="2"/>
              <a:buChar char="q"/>
            </a:pPr>
            <a:r>
              <a:rPr lang="ka-GE" sz="1400" b="1" dirty="0" smtClean="0">
                <a:solidFill>
                  <a:srgbClr val="0070C0"/>
                </a:solidFill>
              </a:rPr>
              <a:t>ბიუჯეტის </a:t>
            </a:r>
            <a:r>
              <a:rPr lang="ka-GE" sz="1400" b="1" dirty="0">
                <a:solidFill>
                  <a:srgbClr val="0070C0"/>
                </a:solidFill>
              </a:rPr>
              <a:t>სტრუქტურული გაუმჯობესების</a:t>
            </a:r>
            <a:r>
              <a:rPr lang="ka-GE" sz="1400" dirty="0">
                <a:solidFill>
                  <a:srgbClr val="0070C0"/>
                </a:solidFill>
              </a:rPr>
              <a:t> </a:t>
            </a:r>
            <a:r>
              <a:rPr lang="ka-GE" sz="1400" dirty="0" smtClean="0">
                <a:solidFill>
                  <a:schemeClr val="tx2"/>
                </a:solidFill>
              </a:rPr>
              <a:t>მიზნით, საერთაშორისო დონორი ორგანიზაციების დახმარებით, </a:t>
            </a:r>
            <a:r>
              <a:rPr lang="ka-GE" sz="1400" dirty="0">
                <a:solidFill>
                  <a:schemeClr val="tx2"/>
                </a:solidFill>
              </a:rPr>
              <a:t>გრძელდება მუშაობა პროგრამული ბიუჯეტის </a:t>
            </a:r>
            <a:r>
              <a:rPr lang="ka-GE" sz="1400" dirty="0" smtClean="0">
                <a:solidFill>
                  <a:schemeClr val="tx2"/>
                </a:solidFill>
              </a:rPr>
              <a:t>დახვეწასა </a:t>
            </a:r>
            <a:r>
              <a:rPr lang="ka-GE" sz="1400" dirty="0">
                <a:solidFill>
                  <a:schemeClr val="tx2"/>
                </a:solidFill>
              </a:rPr>
              <a:t>და </a:t>
            </a:r>
            <a:r>
              <a:rPr lang="ka-GE" sz="1400" dirty="0" smtClean="0">
                <a:solidFill>
                  <a:schemeClr val="tx2"/>
                </a:solidFill>
              </a:rPr>
              <a:t>გაუმჯობესებაზე</a:t>
            </a:r>
          </a:p>
          <a:p>
            <a:pPr lvl="0" algn="just"/>
            <a:endParaRPr lang="ka-GE" sz="1400" dirty="0">
              <a:solidFill>
                <a:schemeClr val="tx2"/>
              </a:solidFill>
            </a:endParaRPr>
          </a:p>
          <a:p>
            <a:pPr lvl="0" algn="just">
              <a:buFont typeface="Wingdings" panose="05000000000000000000" pitchFamily="2" charset="2"/>
              <a:buChar char="q"/>
            </a:pPr>
            <a:r>
              <a:rPr lang="ka-GE" sz="1400" dirty="0" smtClean="0">
                <a:solidFill>
                  <a:schemeClr val="tx2"/>
                </a:solidFill>
              </a:rPr>
              <a:t>დონორ ორგანიზაციებთან </a:t>
            </a:r>
            <a:r>
              <a:rPr lang="ka-GE" sz="1400" dirty="0">
                <a:solidFill>
                  <a:schemeClr val="tx2"/>
                </a:solidFill>
              </a:rPr>
              <a:t>ერთად მიმდინარეობს მუშაობა </a:t>
            </a:r>
            <a:r>
              <a:rPr lang="ka-GE" sz="1400" b="1" dirty="0">
                <a:solidFill>
                  <a:srgbClr val="0070C0"/>
                </a:solidFill>
              </a:rPr>
              <a:t>პროგრამული ბიუჯეტის შედგენის </a:t>
            </a:r>
            <a:r>
              <a:rPr lang="ka-GE" sz="1400" dirty="0">
                <a:solidFill>
                  <a:schemeClr val="tx2"/>
                </a:solidFill>
              </a:rPr>
              <a:t>მეთოდოლოგიისა და შერჩეული სამინისტროების </a:t>
            </a:r>
            <a:r>
              <a:rPr lang="ka-GE" sz="1400" dirty="0" smtClean="0">
                <a:solidFill>
                  <a:schemeClr val="tx2"/>
                </a:solidFill>
              </a:rPr>
              <a:t>პროგრამული </a:t>
            </a:r>
            <a:r>
              <a:rPr lang="ka-GE" sz="1400" dirty="0">
                <a:solidFill>
                  <a:schemeClr val="tx2"/>
                </a:solidFill>
              </a:rPr>
              <a:t>ბიუჯეტის ფორმატისა და შინაარსის </a:t>
            </a:r>
            <a:r>
              <a:rPr lang="ka-GE" sz="1400" dirty="0" smtClean="0">
                <a:solidFill>
                  <a:schemeClr val="tx2"/>
                </a:solidFill>
              </a:rPr>
              <a:t>გაუმჯობესებაზე</a:t>
            </a:r>
            <a:endParaRPr lang="en-US" sz="1400" dirty="0">
              <a:solidFill>
                <a:schemeClr val="tx2"/>
              </a:solidFill>
            </a:endParaRPr>
          </a:p>
        </p:txBody>
      </p:sp>
      <p:sp>
        <p:nvSpPr>
          <p:cNvPr id="3" name="Slide Number Placeholder 2"/>
          <p:cNvSpPr>
            <a:spLocks noGrp="1"/>
          </p:cNvSpPr>
          <p:nvPr>
            <p:ph type="sldNum" sz="quarter" idx="12"/>
          </p:nvPr>
        </p:nvSpPr>
        <p:spPr/>
        <p:txBody>
          <a:bodyPr/>
          <a:lstStyle/>
          <a:p>
            <a:fld id="{D5BBAC6D-A7C0-4A5D-BB19-79226C33A798}"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31745858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340768"/>
            <a:ext cx="8640959" cy="4824536"/>
          </a:xfrm>
        </p:spPr>
        <p:txBody>
          <a:bodyPr>
            <a:normAutofit/>
          </a:bodyPr>
          <a:lstStyle/>
          <a:p>
            <a:pPr algn="just"/>
            <a:endParaRPr lang="en-US" sz="1200" dirty="0">
              <a:solidFill>
                <a:schemeClr val="tx1"/>
              </a:solidFill>
            </a:endParaRPr>
          </a:p>
          <a:p>
            <a:pPr lvl="0" algn="just">
              <a:buFont typeface="Wingdings" panose="05000000000000000000" pitchFamily="2" charset="2"/>
              <a:buChar char="q"/>
            </a:pPr>
            <a:r>
              <a:rPr lang="ka-GE" sz="1400" dirty="0" smtClean="0">
                <a:solidFill>
                  <a:schemeClr val="tx1"/>
                </a:solidFill>
              </a:rPr>
              <a:t>საქართველოს პარლამენტში წარდგენილია 2015 </a:t>
            </a:r>
            <a:r>
              <a:rPr lang="ka-GE" sz="1400" dirty="0">
                <a:solidFill>
                  <a:schemeClr val="tx1"/>
                </a:solidFill>
              </a:rPr>
              <a:t>წლის სახელმწიფო ბიუჯეტის </a:t>
            </a:r>
            <a:r>
              <a:rPr lang="ka-GE" sz="1400" dirty="0" smtClean="0">
                <a:solidFill>
                  <a:schemeClr val="tx1"/>
                </a:solidFill>
              </a:rPr>
              <a:t>პროექტი. </a:t>
            </a:r>
            <a:r>
              <a:rPr lang="ka-GE" sz="1400" dirty="0">
                <a:solidFill>
                  <a:schemeClr val="tx1"/>
                </a:solidFill>
              </a:rPr>
              <a:t>საერთაშორისო სავალუტო ფონდთან </a:t>
            </a:r>
            <a:r>
              <a:rPr lang="ka-GE" sz="1400" dirty="0" smtClean="0">
                <a:solidFill>
                  <a:schemeClr val="tx1"/>
                </a:solidFill>
              </a:rPr>
              <a:t>აქტიური </a:t>
            </a:r>
            <a:r>
              <a:rPr lang="ka-GE" sz="1400" dirty="0">
                <a:solidFill>
                  <a:schemeClr val="tx1"/>
                </a:solidFill>
              </a:rPr>
              <a:t>მუშაობის შედეგად </a:t>
            </a:r>
            <a:r>
              <a:rPr lang="ka-GE" sz="1400" dirty="0" smtClean="0">
                <a:solidFill>
                  <a:schemeClr val="tx1"/>
                </a:solidFill>
              </a:rPr>
              <a:t>განისაზღვრა ძირითადი ფისკალური </a:t>
            </a:r>
            <a:r>
              <a:rPr lang="ka-GE" sz="1400" dirty="0">
                <a:solidFill>
                  <a:schemeClr val="tx1"/>
                </a:solidFill>
              </a:rPr>
              <a:t>და მაკროეკონომიკური </a:t>
            </a:r>
            <a:r>
              <a:rPr lang="ka-GE" sz="1400" dirty="0" smtClean="0">
                <a:solidFill>
                  <a:schemeClr val="tx1"/>
                </a:solidFill>
              </a:rPr>
              <a:t>პარამეტრები</a:t>
            </a:r>
          </a:p>
          <a:p>
            <a:pPr marL="0" lvl="0" indent="0" algn="just">
              <a:buNone/>
            </a:pPr>
            <a:endParaRPr lang="ka-GE" sz="1400" dirty="0" smtClean="0">
              <a:solidFill>
                <a:schemeClr val="tx1"/>
              </a:solidFill>
            </a:endParaRPr>
          </a:p>
          <a:p>
            <a:pPr marL="0" lvl="0" indent="0" algn="just">
              <a:buNone/>
            </a:pPr>
            <a:endParaRPr lang="en-US" sz="1400" dirty="0">
              <a:solidFill>
                <a:schemeClr val="tx1"/>
              </a:solidFill>
            </a:endParaRPr>
          </a:p>
          <a:p>
            <a:pPr algn="just">
              <a:buFont typeface="Wingdings" panose="05000000000000000000" pitchFamily="2" charset="2"/>
              <a:buChar char="q"/>
            </a:pPr>
            <a:r>
              <a:rPr lang="ka-GE" sz="1400" dirty="0" smtClean="0">
                <a:solidFill>
                  <a:schemeClr val="tx1"/>
                </a:solidFill>
              </a:rPr>
              <a:t>საჯარო </a:t>
            </a:r>
            <a:r>
              <a:rPr lang="ka-GE" sz="1400" dirty="0">
                <a:solidFill>
                  <a:schemeClr val="tx1"/>
                </a:solidFill>
              </a:rPr>
              <a:t>ფინანსების მართვის ეფექტურობისა და ეფექტიანობის </a:t>
            </a:r>
            <a:r>
              <a:rPr lang="ka-GE" sz="1400" dirty="0" smtClean="0">
                <a:solidFill>
                  <a:schemeClr val="tx1"/>
                </a:solidFill>
              </a:rPr>
              <a:t>გაზრდისა და სახელმწიფო </a:t>
            </a:r>
            <a:r>
              <a:rPr lang="ka-GE" sz="1400" dirty="0">
                <a:solidFill>
                  <a:schemeClr val="tx1"/>
                </a:solidFill>
              </a:rPr>
              <a:t>ფინანსების </a:t>
            </a:r>
            <a:r>
              <a:rPr lang="ka-GE" sz="1400" dirty="0" smtClean="0">
                <a:solidFill>
                  <a:schemeClr val="tx1"/>
                </a:solidFill>
              </a:rPr>
              <a:t>აღრიცხვისა და გამჭვირვალობის გაუმჯობესების მიზნით </a:t>
            </a:r>
            <a:r>
              <a:rPr lang="ka-GE" sz="1400" dirty="0">
                <a:solidFill>
                  <a:schemeClr val="tx1"/>
                </a:solidFill>
              </a:rPr>
              <a:t>შემუშავდა პროექტი, რომლის თანახმადაც 2015 წლის 1 </a:t>
            </a:r>
            <a:r>
              <a:rPr lang="ka-GE" sz="1400" dirty="0" smtClean="0">
                <a:solidFill>
                  <a:schemeClr val="tx1"/>
                </a:solidFill>
              </a:rPr>
              <a:t>იანვრიდან:</a:t>
            </a:r>
          </a:p>
          <a:p>
            <a:pPr algn="just">
              <a:buFont typeface="Wingdings" panose="05000000000000000000" pitchFamily="2" charset="2"/>
              <a:buChar char="q"/>
            </a:pPr>
            <a:endParaRPr lang="ka-GE" sz="1000" dirty="0" smtClean="0">
              <a:solidFill>
                <a:schemeClr val="tx1"/>
              </a:solidFill>
            </a:endParaRPr>
          </a:p>
          <a:p>
            <a:pPr lvl="1" algn="just"/>
            <a:r>
              <a:rPr lang="ka-GE" sz="1400" dirty="0" smtClean="0">
                <a:solidFill>
                  <a:schemeClr val="tx1"/>
                </a:solidFill>
              </a:rPr>
              <a:t>ადგილობრივი </a:t>
            </a:r>
            <a:r>
              <a:rPr lang="ka-GE" sz="1400" dirty="0">
                <a:solidFill>
                  <a:schemeClr val="tx1"/>
                </a:solidFill>
              </a:rPr>
              <a:t>თვითმმართველი ერთეულების ბიუჯეტების აღსრულება და მასთან დაკავშირებული ყველა ოპერაცია აღირიცხება ხაზინის ერთიანი ანგარიშთა სისტემაში, ნაცვლად კომერციული </a:t>
            </a:r>
            <a:r>
              <a:rPr lang="ka-GE" sz="1400" dirty="0" smtClean="0">
                <a:solidFill>
                  <a:schemeClr val="tx1"/>
                </a:solidFill>
              </a:rPr>
              <a:t>ბანკებისა</a:t>
            </a:r>
          </a:p>
          <a:p>
            <a:pPr lvl="1" algn="just"/>
            <a:endParaRPr lang="ka-GE" sz="1000" dirty="0" smtClean="0">
              <a:solidFill>
                <a:schemeClr val="tx1"/>
              </a:solidFill>
            </a:endParaRPr>
          </a:p>
          <a:p>
            <a:pPr lvl="1" algn="just"/>
            <a:r>
              <a:rPr lang="ka-GE" sz="1400" dirty="0" smtClean="0">
                <a:solidFill>
                  <a:schemeClr val="tx1"/>
                </a:solidFill>
              </a:rPr>
              <a:t>ხაზინის </a:t>
            </a:r>
            <a:r>
              <a:rPr lang="ka-GE" sz="1400" dirty="0">
                <a:solidFill>
                  <a:schemeClr val="tx1"/>
                </a:solidFill>
              </a:rPr>
              <a:t>ერთიანი ანგარიშის მეშვეობით მოხდება ყველა საჯარო სამართლის იურიდიული პირის და სახელმწიფო ერთეულების მიერ დაფუძნებული არასამეწარმეო (არაკომერციული) იურიდიული პირების ოპერაციების აღრიცხვა შემოსულობების ყველა </a:t>
            </a:r>
            <a:r>
              <a:rPr lang="ka-GE" sz="1400" dirty="0" smtClean="0">
                <a:solidFill>
                  <a:schemeClr val="tx1"/>
                </a:solidFill>
              </a:rPr>
              <a:t>წყაროდან</a:t>
            </a:r>
          </a:p>
          <a:p>
            <a:pPr lvl="1" algn="just"/>
            <a:endParaRPr lang="ka-GE" sz="1000" dirty="0" smtClean="0">
              <a:solidFill>
                <a:schemeClr val="tx1"/>
              </a:solidFill>
            </a:endParaRPr>
          </a:p>
          <a:p>
            <a:pPr lvl="1" algn="just"/>
            <a:r>
              <a:rPr lang="ka-GE" sz="1400" dirty="0" smtClean="0">
                <a:solidFill>
                  <a:schemeClr val="tx1"/>
                </a:solidFill>
              </a:rPr>
              <a:t>იცვლება </a:t>
            </a:r>
            <a:r>
              <a:rPr lang="ka-GE" sz="1400" dirty="0">
                <a:solidFill>
                  <a:schemeClr val="tx1"/>
                </a:solidFill>
              </a:rPr>
              <a:t>ამ ორგანიზაციების მიერ ბიუჯეტების დაგეგმის პროცესი და იგი მთლიანად ექცევა საჯარო ფინანსების მართვის ელექტრონული სისტემის (PFMS) </a:t>
            </a:r>
            <a:r>
              <a:rPr lang="ka-GE" sz="1400" dirty="0" smtClean="0">
                <a:solidFill>
                  <a:schemeClr val="tx1"/>
                </a:solidFill>
              </a:rPr>
              <a:t>ფარგლებში</a:t>
            </a:r>
            <a:endParaRPr lang="en-US" sz="1400" dirty="0">
              <a:solidFill>
                <a:schemeClr val="tx1"/>
              </a:solidFill>
            </a:endParaRPr>
          </a:p>
        </p:txBody>
      </p:sp>
      <p:pic>
        <p:nvPicPr>
          <p:cNvPr id="4" name="Picture 3" descr="D:\khatuna.ivanishvili\Desktop\LOGO\finansta saministros logo bol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6749"/>
            <a:ext cx="1119505" cy="1019175"/>
          </a:xfrm>
          <a:prstGeom prst="rect">
            <a:avLst/>
          </a:prstGeom>
          <a:noFill/>
          <a:ln>
            <a:noFill/>
          </a:ln>
        </p:spPr>
      </p:pic>
      <p:sp>
        <p:nvSpPr>
          <p:cNvPr id="2" name="Slide Number Placeholder 1"/>
          <p:cNvSpPr>
            <a:spLocks noGrp="1"/>
          </p:cNvSpPr>
          <p:nvPr>
            <p:ph type="sldNum" sz="quarter" idx="12"/>
          </p:nvPr>
        </p:nvSpPr>
        <p:spPr/>
        <p:txBody>
          <a:bodyPr/>
          <a:lstStyle/>
          <a:p>
            <a:fld id="{D5BBAC6D-A7C0-4A5D-BB19-79226C33A798}" type="slidenum">
              <a:rPr lang="en-US" smtClean="0">
                <a:solidFill>
                  <a:prstClr val="black">
                    <a:tint val="75000"/>
                  </a:prstClr>
                </a:solidFill>
              </a:rPr>
              <a:pPr/>
              <a:t>8</a:t>
            </a:fld>
            <a:endParaRPr lang="en-US">
              <a:solidFill>
                <a:prstClr val="black">
                  <a:tint val="75000"/>
                </a:prstClr>
              </a:solidFill>
            </a:endParaRPr>
          </a:p>
        </p:txBody>
      </p:sp>
      <p:sp>
        <p:nvSpPr>
          <p:cNvPr id="5" name="Title 1"/>
          <p:cNvSpPr>
            <a:spLocks noGrp="1"/>
          </p:cNvSpPr>
          <p:nvPr>
            <p:ph type="title"/>
          </p:nvPr>
        </p:nvSpPr>
        <p:spPr>
          <a:xfrm>
            <a:off x="611560" y="116632"/>
            <a:ext cx="7920880" cy="1143000"/>
          </a:xfrm>
        </p:spPr>
        <p:txBody>
          <a:bodyPr>
            <a:normAutofit/>
          </a:bodyPr>
          <a:lstStyle/>
          <a:p>
            <a:pPr lvl="0" algn="ctr"/>
            <a:r>
              <a:rPr lang="ka-GE" sz="1800" b="1" dirty="0" smtClean="0">
                <a:solidFill>
                  <a:srgbClr val="0070C0"/>
                </a:solidFill>
              </a:rPr>
              <a:t>ბიუჯეტის </a:t>
            </a:r>
            <a:r>
              <a:rPr lang="ka-GE" sz="1800" b="1" dirty="0">
                <a:solidFill>
                  <a:srgbClr val="0070C0"/>
                </a:solidFill>
              </a:rPr>
              <a:t>ეფექტიანობის ზრდა, მისი </a:t>
            </a:r>
            <a:r>
              <a:rPr lang="ka-GE" sz="1800" b="1" dirty="0" smtClean="0">
                <a:solidFill>
                  <a:srgbClr val="0070C0"/>
                </a:solidFill>
              </a:rPr>
              <a:t>გამჭვირვალობის </a:t>
            </a:r>
            <a:r>
              <a:rPr lang="ka-GE" sz="1800" b="1" dirty="0">
                <a:solidFill>
                  <a:srgbClr val="0070C0"/>
                </a:solidFill>
              </a:rPr>
              <a:t>უზრუნველყოფა, სახელმწიფო ფინანსების </a:t>
            </a:r>
            <a:r>
              <a:rPr lang="ka-GE" sz="1800" b="1" dirty="0" smtClean="0">
                <a:solidFill>
                  <a:srgbClr val="0070C0"/>
                </a:solidFill>
              </a:rPr>
              <a:t>მართვა</a:t>
            </a:r>
            <a:r>
              <a:rPr lang="en-US" sz="1800" dirty="0">
                <a:solidFill>
                  <a:srgbClr val="00B0F0"/>
                </a:solidFill>
              </a:rPr>
              <a:t/>
            </a:r>
            <a:br>
              <a:rPr lang="en-US" sz="1800" dirty="0">
                <a:solidFill>
                  <a:srgbClr val="00B0F0"/>
                </a:solidFill>
              </a:rPr>
            </a:br>
            <a:endParaRPr lang="en-US" sz="1800" dirty="0">
              <a:solidFill>
                <a:srgbClr val="00B0F0"/>
              </a:solidFill>
            </a:endParaRPr>
          </a:p>
        </p:txBody>
      </p:sp>
    </p:spTree>
    <p:extLst>
      <p:ext uri="{BB962C8B-B14F-4D97-AF65-F5344CB8AC3E}">
        <p14:creationId xmlns:p14="http://schemas.microsoft.com/office/powerpoint/2010/main" val="1962889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44624"/>
            <a:ext cx="8391876" cy="936104"/>
          </a:xfrm>
        </p:spPr>
        <p:txBody>
          <a:bodyPr>
            <a:normAutofit/>
          </a:bodyPr>
          <a:lstStyle/>
          <a:p>
            <a:pPr algn="ctr"/>
            <a:r>
              <a:rPr lang="ka-GE" sz="1800" b="1" dirty="0" smtClean="0">
                <a:solidFill>
                  <a:srgbClr val="0070C0"/>
                </a:solidFill>
              </a:rPr>
              <a:t>სახელმწიფო ბიუჯეტის ასიგნებები </a:t>
            </a:r>
            <a:br>
              <a:rPr lang="ka-GE" sz="1800" b="1" dirty="0" smtClean="0">
                <a:solidFill>
                  <a:srgbClr val="0070C0"/>
                </a:solidFill>
              </a:rPr>
            </a:br>
            <a:r>
              <a:rPr lang="ka-GE" sz="1600" b="1" i="1" dirty="0" smtClean="0">
                <a:solidFill>
                  <a:srgbClr val="0070C0"/>
                </a:solidFill>
              </a:rPr>
              <a:t>(2010-2015 წლები)</a:t>
            </a:r>
            <a:endParaRPr lang="en-US" sz="1600" b="1" i="1" dirty="0">
              <a:solidFill>
                <a:srgbClr val="0070C0"/>
              </a:solidFill>
            </a:endParaRPr>
          </a:p>
        </p:txBody>
      </p:sp>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B6F15528-21DE-4FAA-801E-634DDDAF4B2B}" type="slidenum">
              <a:rPr lang="en-US" smtClean="0"/>
              <a:pPr/>
              <a:t>9</a:t>
            </a:fld>
            <a:endParaRPr lang="en-US"/>
          </a:p>
        </p:txBody>
      </p:sp>
      <p:graphicFrame>
        <p:nvGraphicFramePr>
          <p:cNvPr id="8" name="Chart 7"/>
          <p:cNvGraphicFramePr>
            <a:graphicFrameLocks/>
          </p:cNvGraphicFramePr>
          <p:nvPr>
            <p:extLst>
              <p:ext uri="{D42A27DB-BD31-4B8C-83A1-F6EECF244321}">
                <p14:modId xmlns:p14="http://schemas.microsoft.com/office/powerpoint/2010/main" val="2046584992"/>
              </p:ext>
            </p:extLst>
          </p:nvPr>
        </p:nvGraphicFramePr>
        <p:xfrm>
          <a:off x="539552" y="1204316"/>
          <a:ext cx="8424936" cy="48169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0559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F_Template_GEO-3">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MOF">
      <a:majorFont>
        <a:latin typeface="BPG Algeti Compact"/>
        <a:ea typeface=""/>
        <a:cs typeface=""/>
      </a:majorFont>
      <a:minorFont>
        <a:latin typeface="BPG Glah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F_Template_GEO-3">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MOF">
      <a:majorFont>
        <a:latin typeface="BPG Algeti Compact"/>
        <a:ea typeface=""/>
        <a:cs typeface=""/>
      </a:majorFont>
      <a:minorFont>
        <a:latin typeface="BPG Glah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OF_Template_GEO-3">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MOF">
      <a:majorFont>
        <a:latin typeface="BPG Algeti Compact"/>
        <a:ea typeface=""/>
        <a:cs typeface=""/>
      </a:majorFont>
      <a:minorFont>
        <a:latin typeface="BPG Glah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2830</TotalTime>
  <Words>5405</Words>
  <Application>Microsoft Office PowerPoint</Application>
  <PresentationFormat>On-screen Show (4:3)</PresentationFormat>
  <Paragraphs>786</Paragraphs>
  <Slides>65</Slides>
  <Notes>65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65</vt:i4>
      </vt:variant>
    </vt:vector>
  </HeadingPairs>
  <TitlesOfParts>
    <vt:vector size="79" baseType="lpstr">
      <vt:lpstr>Arial</vt:lpstr>
      <vt:lpstr>Trebuchet MS</vt:lpstr>
      <vt:lpstr>Times New Roman</vt:lpstr>
      <vt:lpstr>BPG Algeti Compact</vt:lpstr>
      <vt:lpstr>Wingdings</vt:lpstr>
      <vt:lpstr>BPG Glaho</vt:lpstr>
      <vt:lpstr>Grigolia</vt:lpstr>
      <vt:lpstr>Calibri</vt:lpstr>
      <vt:lpstr>Sylfaen</vt:lpstr>
      <vt:lpstr>BPG Glaho Arial V5</vt:lpstr>
      <vt:lpstr>AcadNusx</vt:lpstr>
      <vt:lpstr>MOF_Template_GEO-3</vt:lpstr>
      <vt:lpstr>1_MOF_Template_GEO-3</vt:lpstr>
      <vt:lpstr>2_MOF_Template_GEO-3</vt:lpstr>
      <vt:lpstr>2 წლის მუშაობის შედეგები</vt:lpstr>
      <vt:lpstr>ფინანსთა სამინისტროს სტრუქტურა</vt:lpstr>
      <vt:lpstr>საქმიანობის ძირითადი მიმართულებები</vt:lpstr>
      <vt:lpstr> ბიუჯეტის ეფექტიანობის ზრდა, მისი გამჭვირვალობის უზრუნველყოფა, სახელმწიფო ფინანსების მართვა </vt:lpstr>
      <vt:lpstr>  ბიუჯეტის ეფექტიანობის ზრდა, მისი გამჭვირვალობის უზრუნველყოფა, სახელმწიფო ფინანსების მართვა </vt:lpstr>
      <vt:lpstr>ბიუჯეტის ეფექტიანობის ზრდა, მისი გამჭვირვალობის უზრუნველყოფა, სახელმწიფო ფინანსების მართვა </vt:lpstr>
      <vt:lpstr>ბიუჯეტის ეფექტიანობის ზრდა, მისი გამჭვირვალობის უზრუნველყოფა, სახელმწიფო ფინანსების მართვა </vt:lpstr>
      <vt:lpstr>ბიუჯეტის ეფექტიანობის ზრდა, მისი გამჭვირვალობის უზრუნველყოფა, სახელმწიფო ფინანსების მართვა </vt:lpstr>
      <vt:lpstr>სახელმწიფო ბიუჯეტის ასიგნებები  (2010-2015 წლები)</vt:lpstr>
      <vt:lpstr>მთლიანი შიდა პროდუქტის მაჩვენებლები  (2011-2014 წლები)</vt:lpstr>
      <vt:lpstr>საბიუჯეტო დეფიციტი - 2009-2015 წლები</vt:lpstr>
      <vt:lpstr>PowerPoint Presentation</vt:lpstr>
      <vt:lpstr>ბიუჯეტის გადასახდელების დასაფინანსებლად აღებული კრედიტები და სახელმწიფო ვალების მომსახურება</vt:lpstr>
      <vt:lpstr> სახელმწიფო  ვალის  დინამიკა  მშპ-თან  მიმართებაში </vt:lpstr>
      <vt:lpstr>სახელმწიფო ვალის სტრუქტურის შედარება სხვადასხვა ქვეყნებთან   (2013 წლის მონაცემები)</vt:lpstr>
      <vt:lpstr>მთავრობის ვალის მომსახურება   (ძირითადი თანხა + დარიცხული პროცენტი)</vt:lpstr>
      <vt:lpstr>საქართველოს საგარეო ვალი სექტორების მიხედვით</vt:lpstr>
      <vt:lpstr>PowerPoint Presentation</vt:lpstr>
      <vt:lpstr>2012 წლის ნოემბრიდან შეთანხმებული პროექტები და პროგრამები სექტორების მიხედვით</vt:lpstr>
      <vt:lpstr>ურთიერთობები საერთაშორისო ორგანიზაციებთან</vt:lpstr>
      <vt:lpstr>ურთიერთობები საერთაშორისო დონორ ორგანიზაციებთან        </vt:lpstr>
      <vt:lpstr>ფისკალური პროგნოზირება და ანალიზი</vt:lpstr>
      <vt:lpstr>საქართველოს სოციალურ-ეკონომიკური განვითარების სტრატეგია „საქართველო 2020“ </vt:lpstr>
      <vt:lpstr>საკანონმდებლო ინიციატივები ლიბერალიზაციის მიმართულებით </vt:lpstr>
      <vt:lpstr>საკანონმდებლო ინიციატივები ლიბერალიზაციის მიმართულებით </vt:lpstr>
      <vt:lpstr>საკანონმდებლო ინიციატივები ლიბერალიზაციის მიმართულებით </vt:lpstr>
      <vt:lpstr>საკანონმდებლო ინიციატივები ლიბერალიზაციის მიმართულებით </vt:lpstr>
      <vt:lpstr>  საქართველოს საგადასახადო კოდექსი</vt:lpstr>
      <vt:lpstr>PowerPoint Presentation</vt:lpstr>
      <vt:lpstr>შემოსავლების სამსახურის მიერ განხორციელებული საკონტროლო შესყიდვები     (201 3 წლის 1 იანვრიდან 2014 წლის 25 ნოემბრამდე)</vt:lpstr>
      <vt:lpstr>საბაჟოზე დანერგილი სიახლეები</vt:lpstr>
      <vt:lpstr>საბაჟოზე დანერგილი სიახლეები</vt:lpstr>
      <vt:lpstr>გადამხდელთა მომსახურება / სერვისების გამარტივება </vt:lpstr>
      <vt:lpstr>განხორციელებული და მიმდინარე ინფრასტრუქტურული პროექტები </vt:lpstr>
      <vt:lpstr>PowerPoint Presentation</vt:lpstr>
      <vt:lpstr>შემოსავლების სამსახურის მიერ საბაჟოზე გამოვლენილი სამართალდარღვევები  (2014 წლის 25 ნოემბრის მდგომარეობით)</vt:lpstr>
      <vt:lpstr>შემოსავლების სამსახურის მიერ  ინტელექტუალურ საკუთრებასთან დაკავშირებული სასაზღვრო ღონისძიებების გატარების შესახებ  სტატისტიკური მონაცემები</vt:lpstr>
      <vt:lpstr>შემოსავლების სამსახურის მიერ საბაჟოზე განხორციელებული ფიტოსანიტარიული, ვეტერინარული და სანიტარიულ-საკარანტინო კონტროლი   2014 წლის 25 ნოემბრის ჩათვლით</vt:lpstr>
      <vt:lpstr>finansTa saministros sagamoZiebo samsaxuris mier gamovlenili samarTaldarRvevis faqtebi  </vt:lpstr>
      <vt:lpstr> ეკონომიკური დანაშაულის წინააღმდეგ ბრძოლა ფინანსთა სამინისტროს საგამოძიებო სამსახური  </vt:lpstr>
      <vt:lpstr>ეკონომიკური დანაშაულის წინააღმდეგ ბრძოლა ფინანსთა სამინისტროს საგამოძიებო სამსახური </vt:lpstr>
      <vt:lpstr>ეკონომიკური დანაშაულის წინააღმდეგ ბრძოლა ფინანსთა სამინისტროს საგამოძიებო სამსახური </vt:lpstr>
      <vt:lpstr>ეკონომიკური დანაშაულის წინააღმდეგ ბრძოლა ფინანსთა სამინისტროს საგამოძიებო სამსახური </vt:lpstr>
      <vt:lpstr>ეკონომიკური დანაშაულის წინააღმდეგ ბრძოლა ფინანსთა სამინისტროს საგამოძიებო სამსახური </vt:lpstr>
      <vt:lpstr>ეკონომიკური დანაშაულის წინააღმდეგ ბრძოლა ფინანსთა სამინისტროს საგამოძიებო სამსახური </vt:lpstr>
      <vt:lpstr>ეკონომიკური დანაშაულის წინააღმდეგ ბრძოლა ფინანსთა სამინისტროს საგამოძიებო სამსახური </vt:lpstr>
      <vt:lpstr>შემოსავლების სამსახურის დავების დეპარტამენტის მიერ  2013 – 2014 წლის (1 ნოემბრის) მდგომარეობით განხილული საჩივრების ანალიზი 16,853 საჩივარი</vt:lpstr>
      <vt:lpstr>შემოსავლების სამსახურის მედიაციის საბჭოს მიერ  2013 – 2014 წლის (1 ნოემბრის) მდგომარეობით განხილული საჩივრების ანალიზი 5,385 საჩივარი</vt:lpstr>
      <vt:lpstr>ფინანსთა სამინისტროს დავების განხილვის საბჭოში  დასრულებული საჩივრების ანალიზი</vt:lpstr>
      <vt:lpstr>ფინანსთა სამინისტროს დავების განხილვის საბჭოში  დასრულებული საჩივრების ანალიზი</vt:lpstr>
      <vt:lpstr>საგადასახადო შეთანხმებების გაფორმების სტატისტიკა  2013-2014 წლების (26.11.2014წ.)  1021 გადამხდელი</vt:lpstr>
      <vt:lpstr>საგადასახადო და სასესხო დავალიანებების რესტრუქტურიზაცია</vt:lpstr>
      <vt:lpstr>სახელმწიფო შიდა ფინანსური კონტროლის რეფორმა</vt:lpstr>
      <vt:lpstr>საჯარო ფინანსების ინტეგრირებული სისტემის მართვა/ახალი ელექტრონული სერვისების ამოქმედება</vt:lpstr>
      <vt:lpstr>სსიპ ფინანსთა სამინისტროს მომსახურების სააგენტოს სავაჭრო ობიექტების ნავაჭრი თანხის დინამიკა  (ლარი)</vt:lpstr>
      <vt:lpstr>სსიპ ფინანსთა სამინისტროს მომსახურების სააგენტო</vt:lpstr>
      <vt:lpstr>სსიპ ფინანსთა სამინისტროს მომსახურების სააგენტო</vt:lpstr>
      <vt:lpstr>ადამიანური რესურსების მართვა</vt:lpstr>
      <vt:lpstr>კონკურსი, სტაჟირება და პრაქტიკა ფინანსთა სამინისტროში 2013-2014 წლები</vt:lpstr>
      <vt:lpstr>სსიპ ფინანსთა სამინისტროს აკადემიის საგანმანათლებლო პროექტები</vt:lpstr>
      <vt:lpstr>სსიპ ფინანსთა სამინისტროს აკადემიის საგანმანათლებლო პროექტები</vt:lpstr>
      <vt:lpstr>თანამშრომლობა უმაღლეს სასწავლო დაწესებულებებთან </vt:lpstr>
      <vt:lpstr>საქართველოს ფინანსთა სამინისტრო ღია და საჯარო მმართველობისთვის</vt:lpstr>
      <vt:lpstr>მონაწილეობა სოციალურ პროექტებში</vt:lpstr>
      <vt:lpstr>PowerPoint Presentation</vt:lpstr>
    </vt:vector>
  </TitlesOfParts>
  <Company>CtrlSoft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feaco</dc:creator>
  <cp:lastModifiedBy>Khatuna Ivanishvili</cp:lastModifiedBy>
  <cp:revision>174</cp:revision>
  <cp:lastPrinted>2014-12-03T05:53:53Z</cp:lastPrinted>
  <dcterms:created xsi:type="dcterms:W3CDTF">2010-03-17T01:01:09Z</dcterms:created>
  <dcterms:modified xsi:type="dcterms:W3CDTF">2014-12-03T06:10:48Z</dcterms:modified>
</cp:coreProperties>
</file>