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  <p:sldMasterId id="2147483663" r:id="rId5"/>
  </p:sldMasterIdLst>
  <p:notesMasterIdLst>
    <p:notesMasterId r:id="rId20"/>
  </p:notesMasterIdLst>
  <p:handoutMasterIdLst>
    <p:handoutMasterId r:id="rId21"/>
  </p:handoutMasterIdLst>
  <p:sldIdLst>
    <p:sldId id="256" r:id="rId6"/>
    <p:sldId id="297" r:id="rId7"/>
    <p:sldId id="299" r:id="rId8"/>
    <p:sldId id="300" r:id="rId9"/>
    <p:sldId id="302" r:id="rId10"/>
    <p:sldId id="303" r:id="rId11"/>
    <p:sldId id="304" r:id="rId12"/>
    <p:sldId id="305" r:id="rId13"/>
    <p:sldId id="314" r:id="rId14"/>
    <p:sldId id="316" r:id="rId15"/>
    <p:sldId id="308" r:id="rId16"/>
    <p:sldId id="309" r:id="rId17"/>
    <p:sldId id="318" r:id="rId18"/>
    <p:sldId id="31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B76"/>
    <a:srgbClr val="163056"/>
    <a:srgbClr val="224994"/>
    <a:srgbClr val="C00000"/>
    <a:srgbClr val="005024"/>
    <a:srgbClr val="F5F5F5"/>
    <a:srgbClr val="1F4693"/>
    <a:srgbClr val="FC9C10"/>
    <a:srgbClr val="4061A0"/>
    <a:srgbClr val="B0B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98" autoAdjust="0"/>
    <p:restoredTop sz="94241" autoAdjust="0"/>
  </p:normalViewPr>
  <p:slideViewPr>
    <p:cSldViewPr snapToGrid="0">
      <p:cViewPr varScale="1">
        <p:scale>
          <a:sx n="85" d="100"/>
          <a:sy n="85" d="100"/>
        </p:scale>
        <p:origin x="200" y="7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Desktop\&#4306;&#4320;&#4304;&#4324;&#4312;&#4313;&#4308;&#4305;&#4312;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user\Desktop\angarishi%202020\&#4306;&#4320;&#4304;&#4324;&#4312;&#4313;&#4308;&#4305;&#4312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user\Desktop\angarishi%202020\&#4306;&#4320;&#4304;&#4324;&#4312;&#4313;&#4308;&#4305;&#4312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tsotne.khavlashvili\AppData\Local\Microsoft\Windows\INetCache\Content.Outlook\PGZDZSER\2007-2020%20(00000011)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Desktop\Tax%202020-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AppData\Local\Microsoft\Windows\INetCache\Content.Outlook\ABWMD46C\OB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AppData\Local\Microsoft\Windows\INetCache\Content.Outlook\ABWMD46C\Book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Desktop\&#4306;&#4320;&#4304;&#4324;&#4312;&#4313;&#4308;&#4305;&#4312;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Desktop\&#4306;&#4320;&#4304;&#4324;&#4312;&#4313;&#4308;&#4305;&#4312;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Desktop\&#4306;&#4320;&#4304;&#4324;&#4312;&#4313;&#4308;&#4305;&#4312;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Desktop\&#4306;&#4320;&#4304;&#4324;&#4312;&#4313;&#4308;&#4305;&#4312;%20(1)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Desktop\&#4306;&#4320;&#4304;&#4324;&#4312;&#4313;&#4308;&#4305;&#4312;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giorgi.kakauridze\AppData\Local\Microsoft\Windows\INetCache\Content.Outlook\ABWMD46C\GOV%20Debt%20Ratio_2020%20Au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l.meskhi\Downloads\2020%20angarish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user\Desktop\angarishi%202020\&#4306;&#4320;&#4304;&#4324;&#4312;&#4313;&#4308;&#4305;&#4312;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842973444155955E-2"/>
          <c:y val="6.4011304845477082E-2"/>
          <c:w val="0.85097591793865657"/>
          <c:h val="0.6344319629326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ნომინალური მშპ</c:v>
                </c:pt>
              </c:strCache>
            </c:strRef>
          </c:tx>
          <c:spPr>
            <a:solidFill>
              <a:srgbClr val="224994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23-4935-ABB1-558F000598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35.799999999999997</c:v>
                </c:pt>
                <c:pt idx="1">
                  <c:v>40.799999999999997</c:v>
                </c:pt>
                <c:pt idx="2">
                  <c:v>44.6</c:v>
                </c:pt>
                <c:pt idx="3">
                  <c:v>49.3</c:v>
                </c:pt>
                <c:pt idx="4">
                  <c:v>49.4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23-4935-ABB1-558F00059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1026757536"/>
        <c:axId val="1026760864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მშპ-ს რეალური ზრდა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23-4935-ABB1-558F0005989D}"/>
              </c:ext>
            </c:extLst>
          </c:dPt>
          <c:dLbls>
            <c:dLbl>
              <c:idx val="0"/>
              <c:layout>
                <c:manualLayout>
                  <c:x val="-4.5555555555555557E-2"/>
                  <c:y val="-0.108761665208515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23-4935-ABB1-558F0005989D}"/>
                </c:ext>
              </c:extLst>
            </c:dLbl>
            <c:dLbl>
              <c:idx val="4"/>
              <c:layout>
                <c:manualLayout>
                  <c:x val="-5.38308676511597E-2"/>
                  <c:y val="1.39323024780661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196095154467304E-2"/>
                      <c:h val="0.157427826292758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823-4935-ABB1-558F000598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rgbClr val="FF0000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Sheet1!$B$3:$F$3</c:f>
              <c:numCache>
                <c:formatCode>0.0%</c:formatCode>
                <c:ptCount val="5"/>
                <c:pt idx="0">
                  <c:v>2.9000000000000001E-2</c:v>
                </c:pt>
                <c:pt idx="1">
                  <c:v>4.8000000000000001E-2</c:v>
                </c:pt>
                <c:pt idx="2">
                  <c:v>4.8000000000000001E-2</c:v>
                </c:pt>
                <c:pt idx="3">
                  <c:v>0.05</c:v>
                </c:pt>
                <c:pt idx="4">
                  <c:v>-0.05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823-4935-ABB1-558F00059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2731888"/>
        <c:axId val="1022731472"/>
      </c:lineChart>
      <c:catAx>
        <c:axId val="10267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6760864"/>
        <c:crosses val="autoZero"/>
        <c:auto val="1"/>
        <c:lblAlgn val="ctr"/>
        <c:lblOffset val="0"/>
        <c:noMultiLvlLbl val="0"/>
      </c:catAx>
      <c:valAx>
        <c:axId val="1026760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6757536"/>
        <c:crosses val="autoZero"/>
        <c:crossBetween val="between"/>
      </c:valAx>
      <c:valAx>
        <c:axId val="1022731472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2731888"/>
        <c:crosses val="max"/>
        <c:crossBetween val="between"/>
      </c:valAx>
      <c:catAx>
        <c:axId val="10227318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22731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270946000075549E-2"/>
          <c:y val="0.86612969749307478"/>
          <c:w val="0.81428752069155785"/>
          <c:h val="0.1338706543785121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370541277732762"/>
          <c:y val="4.3120932741019434E-2"/>
          <c:w val="0.46131929892546442"/>
          <c:h val="0.8470445230659249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Sheet1!$A$174:$A$180</c:f>
              <c:strCache>
                <c:ptCount val="7"/>
                <c:pt idx="0">
                  <c:v>ნოემბერში დაწესებული შეზღუდვების გამო განსაზღვრული კომპენსაციები - 100 ათასამდე მოქალაქე</c:v>
                </c:pt>
                <c:pt idx="1">
                  <c:v>სტუდენტების სწავლის დაფინანსება - 17 ათასამდე სტუდენტი</c:v>
                </c:pt>
                <c:pt idx="2">
                  <c:v>18 წლამდე ბავშვების ერთჯერადი დახმარება - 925 ათასი ბენეფიციარი</c:v>
                </c:pt>
                <c:pt idx="3">
                  <c:v>სხვადასხვა სოციალური ჯგუფების მიზნობრივი დახმარებები - 300 ათასამდე მოქალაქე
(6 თვე 2020-ში, 6 თვე 2021-ში)</c:v>
                </c:pt>
                <c:pt idx="4">
                  <c:v>თვითდასაქმებულთა კომპენსაციები - 250 ათასზე მეტი მოქალაქე</c:v>
                </c:pt>
                <c:pt idx="5">
                  <c:v>დაქირავებით დასაქმებულთა კომპენსაციები - 125 ათასზე მეტი მოქალაქე
(6 თვე 2020-ში, 6 თვე 2021-ში)</c:v>
                </c:pt>
                <c:pt idx="6">
                  <c:v>კომუნალური ხარჯების სუბსიდირება - 2,5 მლნ მოქალაქე
(მარტი-მაისი; ნოემბერი- თებერვალი)</c:v>
                </c:pt>
              </c:strCache>
            </c:strRef>
          </c:cat>
          <c:val>
            <c:numRef>
              <c:f>Sheet1!$B$174:$B$180</c:f>
              <c:numCache>
                <c:formatCode>#\ ##0.0</c:formatCode>
                <c:ptCount val="7"/>
                <c:pt idx="0">
                  <c:v>30</c:v>
                </c:pt>
                <c:pt idx="1">
                  <c:v>17</c:v>
                </c:pt>
                <c:pt idx="2">
                  <c:v>185</c:v>
                </c:pt>
                <c:pt idx="3">
                  <c:v>188</c:v>
                </c:pt>
                <c:pt idx="4">
                  <c:v>75</c:v>
                </c:pt>
                <c:pt idx="5">
                  <c:v>280</c:v>
                </c:pt>
                <c:pt idx="6">
                  <c:v>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6A-49AB-8C01-FCE22BE59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"/>
        <c:axId val="1193409952"/>
        <c:axId val="1193413280"/>
      </c:barChart>
      <c:catAx>
        <c:axId val="1193409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3413280"/>
        <c:crosses val="autoZero"/>
        <c:auto val="1"/>
        <c:lblAlgn val="r"/>
        <c:lblOffset val="100"/>
        <c:noMultiLvlLbl val="0"/>
      </c:catAx>
      <c:valAx>
        <c:axId val="1193413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1">
                  <a:shade val="50000"/>
                  <a:alpha val="5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340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224994"/>
    </a:solidFill>
    <a:ln>
      <a:noFill/>
    </a:ln>
    <a:effectLst/>
  </c:spPr>
  <c:txPr>
    <a:bodyPr/>
    <a:lstStyle/>
    <a:p>
      <a:pPr>
        <a:defRPr sz="1050" b="1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429394391725904"/>
          <c:y val="4.0962684665617533E-2"/>
          <c:w val="0.56485616551761342"/>
          <c:h val="0.92019067576933378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Sheet1!$A$209:$A$215</c:f>
              <c:strCache>
                <c:ptCount val="7"/>
                <c:pt idx="0">
                  <c:v>ბანკებში ლარის ლიკვიდობის უზრუნველყოფა</c:v>
                </c:pt>
                <c:pt idx="1">
                  <c:v>სოფლის მეურნეობის მხარდაჭერა</c:v>
                </c:pt>
                <c:pt idx="2">
                  <c:v>სამშენებლო სექტორის მხარდაჭერა
(2020-2021 წლები)</c:v>
                </c:pt>
                <c:pt idx="3">
                  <c:v>საკრედიტო საგარანტიო ფონდი</c:v>
                </c:pt>
                <c:pt idx="4">
                  <c:v>საპროცენტო ხარჯის სუბსიდირება
(სასტუმროები და რესტორნები)</c:v>
                </c:pt>
                <c:pt idx="5">
                  <c:v>ტურიზმის სექტორის ქონების გადასახადის გაუქმება
(2020-2021 წლები)</c:v>
                </c:pt>
                <c:pt idx="6">
                  <c:v>საშემოსავლო გადასახადის შეღავათი
(6 თვე 2020-ში, 6 თვე 2021-ში)</c:v>
                </c:pt>
              </c:strCache>
            </c:strRef>
          </c:cat>
          <c:val>
            <c:numRef>
              <c:f>Sheet1!$B$209:$B$215</c:f>
              <c:numCache>
                <c:formatCode>#\ ##0.0</c:formatCode>
                <c:ptCount val="7"/>
                <c:pt idx="0">
                  <c:v>600</c:v>
                </c:pt>
                <c:pt idx="1">
                  <c:v>150</c:v>
                </c:pt>
                <c:pt idx="2">
                  <c:v>60</c:v>
                </c:pt>
                <c:pt idx="3">
                  <c:v>100</c:v>
                </c:pt>
                <c:pt idx="4">
                  <c:v>65</c:v>
                </c:pt>
                <c:pt idx="5">
                  <c:v>85</c:v>
                </c:pt>
                <c:pt idx="6">
                  <c:v>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D4-49FF-88C1-54368CC65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48"/>
        <c:axId val="1193414112"/>
        <c:axId val="1193411200"/>
      </c:barChart>
      <c:catAx>
        <c:axId val="1193414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3411200"/>
        <c:crosses val="autoZero"/>
        <c:auto val="1"/>
        <c:lblAlgn val="ctr"/>
        <c:lblOffset val="100"/>
        <c:noMultiLvlLbl val="0"/>
      </c:catAx>
      <c:valAx>
        <c:axId val="1193411200"/>
        <c:scaling>
          <c:orientation val="minMax"/>
        </c:scaling>
        <c:delete val="1"/>
        <c:axPos val="b"/>
        <c:numFmt formatCode="#\ ##0.0" sourceLinked="1"/>
        <c:majorTickMark val="none"/>
        <c:minorTickMark val="none"/>
        <c:tickLblPos val="nextTo"/>
        <c:crossAx val="119341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224994"/>
    </a:solidFill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788838288976665E-2"/>
          <c:y val="0.12729591526371387"/>
          <c:w val="0.9146842452439059"/>
          <c:h val="0.697412875163252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დაბრუნება სულ</c:v>
                </c:pt>
              </c:strCache>
            </c:strRef>
          </c:tx>
          <c:spPr>
            <a:solidFill>
              <a:srgbClr val="2249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Sheet2!$A$2:$A$10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Sheet2!$B$2:$B$10</c:f>
              <c:numCache>
                <c:formatCode>_(* #,##0_);_(* \(#,##0\);_(* "-"??_);_(@_)</c:formatCode>
                <c:ptCount val="8"/>
                <c:pt idx="0">
                  <c:v>87.938810279999998</c:v>
                </c:pt>
                <c:pt idx="1">
                  <c:v>112.69633944999998</c:v>
                </c:pt>
                <c:pt idx="2">
                  <c:v>129.40693604000003</c:v>
                </c:pt>
                <c:pt idx="3">
                  <c:v>173.90236154000002</c:v>
                </c:pt>
                <c:pt idx="4">
                  <c:v>224.91842257000005</c:v>
                </c:pt>
                <c:pt idx="5">
                  <c:v>521.14752007000004</c:v>
                </c:pt>
                <c:pt idx="6">
                  <c:v>614.60290812000017</c:v>
                </c:pt>
                <c:pt idx="7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2-47D0-A983-02AC3CFAC8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75022512"/>
        <c:axId val="275041648"/>
      </c:barChart>
      <c:catAx>
        <c:axId val="27502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041648"/>
        <c:crosses val="autoZero"/>
        <c:auto val="1"/>
        <c:lblAlgn val="ctr"/>
        <c:lblOffset val="100"/>
        <c:noMultiLvlLbl val="0"/>
      </c:catAx>
      <c:valAx>
        <c:axId val="275041648"/>
        <c:scaling>
          <c:orientation val="minMax"/>
          <c:max val="1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7502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407094187359632E-2"/>
          <c:y val="6.6607087413673022E-2"/>
          <c:w val="0.97342393166393015"/>
          <c:h val="0.54304102829642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Sheet5!$A$2</c:f>
              <c:strCache>
                <c:ptCount val="1"/>
                <c:pt idx="0">
                  <c:v>მთელ საქართველოში</c:v>
                </c:pt>
              </c:strCache>
            </c:strRef>
          </c:tx>
          <c:spPr>
            <a:solidFill>
              <a:srgbClr val="B0BED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Sheet5!$B$1:$P$1</c:f>
              <c:numCache>
                <c:formatCode>General</c:formatCode>
                <c:ptCount val="1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Sheet5!$B$2:$P$2</c:f>
              <c:numCache>
                <c:formatCode>General</c:formatCode>
                <c:ptCount val="15"/>
                <c:pt idx="0">
                  <c:v>200</c:v>
                </c:pt>
                <c:pt idx="1">
                  <c:v>220</c:v>
                </c:pt>
                <c:pt idx="2">
                  <c:v>240</c:v>
                </c:pt>
                <c:pt idx="3">
                  <c:v>260</c:v>
                </c:pt>
                <c:pt idx="4">
                  <c:v>280</c:v>
                </c:pt>
                <c:pt idx="5">
                  <c:v>300</c:v>
                </c:pt>
                <c:pt idx="9">
                  <c:v>200</c:v>
                </c:pt>
                <c:pt idx="10">
                  <c:v>250</c:v>
                </c:pt>
                <c:pt idx="11">
                  <c:v>275</c:v>
                </c:pt>
                <c:pt idx="12">
                  <c:v>300</c:v>
                </c:pt>
                <c:pt idx="13">
                  <c:v>325</c:v>
                </c:pt>
                <c:pt idx="14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51-4A01-8CE7-CAA479E5854D}"/>
            </c:ext>
          </c:extLst>
        </c:ser>
        <c:ser>
          <c:idx val="1"/>
          <c:order val="1"/>
          <c:tx>
            <c:strRef>
              <c:f>Sheet5!$A$3</c:f>
              <c:strCache>
                <c:ptCount val="1"/>
                <c:pt idx="0">
                  <c:v>მაღალმთიან დასახლებებში</c:v>
                </c:pt>
              </c:strCache>
            </c:strRef>
          </c:tx>
          <c:spPr>
            <a:solidFill>
              <a:srgbClr val="2249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Sheet5!$B$1:$P$1</c:f>
              <c:numCache>
                <c:formatCode>General</c:formatCode>
                <c:ptCount val="1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Sheet5!$B$3:$P$3</c:f>
              <c:numCache>
                <c:formatCode>General</c:formatCode>
                <c:ptCount val="15"/>
                <c:pt idx="0">
                  <c:v>240</c:v>
                </c:pt>
                <c:pt idx="1">
                  <c:v>264</c:v>
                </c:pt>
                <c:pt idx="2">
                  <c:v>288</c:v>
                </c:pt>
                <c:pt idx="3">
                  <c:v>312</c:v>
                </c:pt>
                <c:pt idx="4">
                  <c:v>336</c:v>
                </c:pt>
                <c:pt idx="5">
                  <c:v>360</c:v>
                </c:pt>
                <c:pt idx="9">
                  <c:v>240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51-4A01-8CE7-CAA479E58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572735600"/>
        <c:axId val="572736432"/>
      </c:barChart>
      <c:catAx>
        <c:axId val="57273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736432"/>
        <c:crosses val="autoZero"/>
        <c:auto val="1"/>
        <c:lblAlgn val="ctr"/>
        <c:lblOffset val="100"/>
        <c:noMultiLvlLbl val="0"/>
      </c:catAx>
      <c:valAx>
        <c:axId val="572736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7273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166108143438985"/>
          <c:y val="0.81487922999604034"/>
          <c:w val="0.46870043521843396"/>
          <c:h val="0.14643777984286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732936324634371"/>
          <c:y val="2.2222342740541384E-2"/>
          <c:w val="0.41010012727762135"/>
          <c:h val="0.9222222222222222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590-46B7-B45A-CD38970FB73F}"/>
              </c:ext>
            </c:extLst>
          </c:dPt>
          <c:dPt>
            <c:idx val="1"/>
            <c:invertIfNegative val="0"/>
            <c:bubble3D val="0"/>
            <c:spPr>
              <a:solidFill>
                <a:srgbClr val="FC9C1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7590-46B7-B45A-CD38970FB73F}"/>
              </c:ext>
            </c:extLst>
          </c:dPt>
          <c:dPt>
            <c:idx val="2"/>
            <c:invertIfNegative val="0"/>
            <c:bubble3D val="0"/>
            <c:spPr>
              <a:solidFill>
                <a:srgbClr val="FC9C1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7590-46B7-B45A-CD38970FB73F}"/>
              </c:ext>
            </c:extLst>
          </c:dPt>
          <c:dPt>
            <c:idx val="3"/>
            <c:invertIfNegative val="0"/>
            <c:bubble3D val="0"/>
            <c:spPr>
              <a:solidFill>
                <a:srgbClr val="FC9C1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7590-46B7-B45A-CD38970FB73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7590-46B7-B45A-CD38970FB73F}"/>
              </c:ext>
            </c:extLst>
          </c:dPt>
          <c:dPt>
            <c:idx val="5"/>
            <c:invertIfNegative val="0"/>
            <c:bubble3D val="0"/>
            <c:spPr>
              <a:solidFill>
                <a:srgbClr val="00502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7590-46B7-B45A-CD38970FB73F}"/>
              </c:ext>
            </c:extLst>
          </c:dPt>
          <c:dPt>
            <c:idx val="6"/>
            <c:invertIfNegative val="0"/>
            <c:bubble3D val="0"/>
            <c:spPr>
              <a:solidFill>
                <a:srgbClr val="00502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7590-46B7-B45A-CD38970FB7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Sheet1!$C$2:$C$8</c:f>
              <c:strCache>
                <c:ptCount val="7"/>
                <c:pt idx="0">
                  <c:v>2006 (მინიმალური გამჭვირვალობა)</c:v>
                </c:pt>
                <c:pt idx="1">
                  <c:v>2010 (შეზღუდული გამჭვირვალობა)</c:v>
                </c:pt>
                <c:pt idx="2">
                  <c:v>2012 (შეზღუდული გამჭვირვალობა)</c:v>
                </c:pt>
                <c:pt idx="3">
                  <c:v>2008 (შეზღუდული გამჭვირვალობა)</c:v>
                </c:pt>
                <c:pt idx="4">
                  <c:v>2015 (მნიშვნელოვნად გამჭვირვალე)</c:v>
                </c:pt>
                <c:pt idx="5">
                  <c:v>2018 (სრულიად გამჭვირვალე)</c:v>
                </c:pt>
                <c:pt idx="6">
                  <c:v>2020 (სრულიად გამჭვირვალე)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42</c:v>
                </c:pt>
                <c:pt idx="1">
                  <c:v>34</c:v>
                </c:pt>
                <c:pt idx="2">
                  <c:v>33</c:v>
                </c:pt>
                <c:pt idx="3">
                  <c:v>28</c:v>
                </c:pt>
                <c:pt idx="4">
                  <c:v>16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590-46B7-B45A-CD38970FB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76248959"/>
        <c:axId val="2076249375"/>
      </c:barChart>
      <c:catAx>
        <c:axId val="20762489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6249375"/>
        <c:crosses val="autoZero"/>
        <c:auto val="1"/>
        <c:lblAlgn val="ctr"/>
        <c:lblOffset val="100"/>
        <c:noMultiLvlLbl val="0"/>
      </c:catAx>
      <c:valAx>
        <c:axId val="2076249375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6248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Sheet1!$B$5:$B$36</c:f>
              <c:strCache>
                <c:ptCount val="32"/>
                <c:pt idx="0">
                  <c:v>P1-1</c:v>
                </c:pt>
                <c:pt idx="1">
                  <c:v>P1-2</c:v>
                </c:pt>
                <c:pt idx="2">
                  <c:v>P2-3</c:v>
                </c:pt>
                <c:pt idx="3">
                  <c:v>P2-4</c:v>
                </c:pt>
                <c:pt idx="4">
                  <c:v>P2-5</c:v>
                </c:pt>
                <c:pt idx="5">
                  <c:v>P2-6</c:v>
                </c:pt>
                <c:pt idx="6">
                  <c:v>P2-7</c:v>
                </c:pt>
                <c:pt idx="7">
                  <c:v>P3-8</c:v>
                </c:pt>
                <c:pt idx="8">
                  <c:v>P3-9</c:v>
                </c:pt>
                <c:pt idx="9">
                  <c:v>P3-10</c:v>
                </c:pt>
                <c:pt idx="10">
                  <c:v>P3-11</c:v>
                </c:pt>
                <c:pt idx="11">
                  <c:v>P4-12</c:v>
                </c:pt>
                <c:pt idx="12">
                  <c:v>P4-13</c:v>
                </c:pt>
                <c:pt idx="13">
                  <c:v>P4-14</c:v>
                </c:pt>
                <c:pt idx="14">
                  <c:v>P4-15</c:v>
                </c:pt>
                <c:pt idx="15">
                  <c:v>P5-16</c:v>
                </c:pt>
                <c:pt idx="16">
                  <c:v>P5-17</c:v>
                </c:pt>
                <c:pt idx="17">
                  <c:v>P5-18</c:v>
                </c:pt>
                <c:pt idx="18">
                  <c:v>P6-19</c:v>
                </c:pt>
                <c:pt idx="19">
                  <c:v>P6-20</c:v>
                </c:pt>
                <c:pt idx="20">
                  <c:v>P6-21</c:v>
                </c:pt>
                <c:pt idx="21">
                  <c:v>P6-22</c:v>
                </c:pt>
                <c:pt idx="22">
                  <c:v>P7-23</c:v>
                </c:pt>
                <c:pt idx="23">
                  <c:v>P7-24</c:v>
                </c:pt>
                <c:pt idx="24">
                  <c:v>P7-25</c:v>
                </c:pt>
                <c:pt idx="25">
                  <c:v>P8-26</c:v>
                </c:pt>
                <c:pt idx="26">
                  <c:v>P8-27</c:v>
                </c:pt>
                <c:pt idx="27">
                  <c:v>P8-28</c:v>
                </c:pt>
                <c:pt idx="28">
                  <c:v>P9-29</c:v>
                </c:pt>
                <c:pt idx="29">
                  <c:v>P9-30</c:v>
                </c:pt>
                <c:pt idx="30">
                  <c:v>P9-31</c:v>
                </c:pt>
                <c:pt idx="31">
                  <c:v>P9-32</c:v>
                </c:pt>
              </c:strCache>
            </c:strRef>
          </c:cat>
          <c:val>
            <c:numRef>
              <c:f>Sheet1!$C$5:$C$36</c:f>
              <c:numCache>
                <c:formatCode>General</c:formatCode>
                <c:ptCount val="32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3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0.5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0</c:v>
                </c:pt>
                <c:pt idx="22">
                  <c:v>3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1</c:v>
                </c:pt>
                <c:pt idx="30">
                  <c:v>1</c:v>
                </c:pt>
                <c:pt idx="3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B4-4793-9BA9-6F10B6C013AD}"/>
            </c:ext>
          </c:extLst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rgbClr val="224994"/>
              </a:solidFill>
              <a:round/>
            </a:ln>
            <a:effectLst/>
          </c:spPr>
          <c:marker>
            <c:symbol val="none"/>
          </c:marker>
          <c:cat>
            <c:strRef>
              <c:f>Sheet1!$B$5:$B$36</c:f>
              <c:strCache>
                <c:ptCount val="32"/>
                <c:pt idx="0">
                  <c:v>P1-1</c:v>
                </c:pt>
                <c:pt idx="1">
                  <c:v>P1-2</c:v>
                </c:pt>
                <c:pt idx="2">
                  <c:v>P2-3</c:v>
                </c:pt>
                <c:pt idx="3">
                  <c:v>P2-4</c:v>
                </c:pt>
                <c:pt idx="4">
                  <c:v>P2-5</c:v>
                </c:pt>
                <c:pt idx="5">
                  <c:v>P2-6</c:v>
                </c:pt>
                <c:pt idx="6">
                  <c:v>P2-7</c:v>
                </c:pt>
                <c:pt idx="7">
                  <c:v>P3-8</c:v>
                </c:pt>
                <c:pt idx="8">
                  <c:v>P3-9</c:v>
                </c:pt>
                <c:pt idx="9">
                  <c:v>P3-10</c:v>
                </c:pt>
                <c:pt idx="10">
                  <c:v>P3-11</c:v>
                </c:pt>
                <c:pt idx="11">
                  <c:v>P4-12</c:v>
                </c:pt>
                <c:pt idx="12">
                  <c:v>P4-13</c:v>
                </c:pt>
                <c:pt idx="13">
                  <c:v>P4-14</c:v>
                </c:pt>
                <c:pt idx="14">
                  <c:v>P4-15</c:v>
                </c:pt>
                <c:pt idx="15">
                  <c:v>P5-16</c:v>
                </c:pt>
                <c:pt idx="16">
                  <c:v>P5-17</c:v>
                </c:pt>
                <c:pt idx="17">
                  <c:v>P5-18</c:v>
                </c:pt>
                <c:pt idx="18">
                  <c:v>P6-19</c:v>
                </c:pt>
                <c:pt idx="19">
                  <c:v>P6-20</c:v>
                </c:pt>
                <c:pt idx="20">
                  <c:v>P6-21</c:v>
                </c:pt>
                <c:pt idx="21">
                  <c:v>P6-22</c:v>
                </c:pt>
                <c:pt idx="22">
                  <c:v>P7-23</c:v>
                </c:pt>
                <c:pt idx="23">
                  <c:v>P7-24</c:v>
                </c:pt>
                <c:pt idx="24">
                  <c:v>P7-25</c:v>
                </c:pt>
                <c:pt idx="25">
                  <c:v>P8-26</c:v>
                </c:pt>
                <c:pt idx="26">
                  <c:v>P8-27</c:v>
                </c:pt>
                <c:pt idx="27">
                  <c:v>P8-28</c:v>
                </c:pt>
                <c:pt idx="28">
                  <c:v>P9-29</c:v>
                </c:pt>
                <c:pt idx="29">
                  <c:v>P9-30</c:v>
                </c:pt>
                <c:pt idx="30">
                  <c:v>P9-31</c:v>
                </c:pt>
                <c:pt idx="31">
                  <c:v>P9-32</c:v>
                </c:pt>
              </c:strCache>
            </c:strRef>
          </c:cat>
          <c:val>
            <c:numRef>
              <c:f>Sheet1!$D$5:$D$36</c:f>
              <c:numCache>
                <c:formatCode>General</c:formatCode>
                <c:ptCount val="32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0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3</c:v>
                </c:pt>
                <c:pt idx="23">
                  <c:v>0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1.5</c:v>
                </c:pt>
                <c:pt idx="28">
                  <c:v>1.5</c:v>
                </c:pt>
                <c:pt idx="29">
                  <c:v>3</c:v>
                </c:pt>
                <c:pt idx="30">
                  <c:v>2</c:v>
                </c:pt>
                <c:pt idx="3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B4-4793-9BA9-6F10B6C01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1786191"/>
        <c:axId val="291787439"/>
      </c:radarChart>
      <c:catAx>
        <c:axId val="29178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787439"/>
        <c:crosses val="autoZero"/>
        <c:auto val="1"/>
        <c:lblAlgn val="ctr"/>
        <c:lblOffset val="100"/>
        <c:noMultiLvlLbl val="0"/>
      </c:catAx>
      <c:valAx>
        <c:axId val="29178743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crossAx val="29178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526496203541869E-2"/>
          <c:y val="8.7869596968065539E-2"/>
          <c:w val="0.77274231029550722"/>
          <c:h val="0.744377222112652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Sheet1!$A$23</c:f>
              <c:strCache>
                <c:ptCount val="1"/>
                <c:pt idx="0">
                  <c:v>სავაჭრო ბალანსი (მლნ დოლარი)</c:v>
                </c:pt>
              </c:strCache>
            </c:strRef>
          </c:tx>
          <c:spPr>
            <a:solidFill>
              <a:srgbClr val="EB6C15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0B-49E0-BFD4-8F513BA710E4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A0B-49E0-BFD4-8F513BA710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Sheet1!$B$22:$F$22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Sheet1!$B$23:$F$23</c:f>
              <c:numCache>
                <c:formatCode>#\ ##0.0</c:formatCode>
                <c:ptCount val="5"/>
                <c:pt idx="0">
                  <c:v>-2.2999999999999998</c:v>
                </c:pt>
                <c:pt idx="1">
                  <c:v>-1.8</c:v>
                </c:pt>
                <c:pt idx="2">
                  <c:v>-1.9</c:v>
                </c:pt>
                <c:pt idx="3">
                  <c:v>-1.3</c:v>
                </c:pt>
                <c:pt idx="4">
                  <c:v>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0B-49E0-BFD4-8F513BA71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1029271744"/>
        <c:axId val="1029272992"/>
      </c:barChart>
      <c:lineChart>
        <c:grouping val="standard"/>
        <c:varyColors val="0"/>
        <c:ser>
          <c:idx val="1"/>
          <c:order val="1"/>
          <c:tx>
            <c:strRef>
              <c:f>Sheet1!$A$24</c:f>
              <c:strCache>
                <c:ptCount val="1"/>
                <c:pt idx="0">
                  <c:v>მიმდინარე ანგარიში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1A0B-49E0-BFD4-8F513BA710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Sheet1!$B$22:$F$22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Sheet1!$B$24:$F$24</c:f>
              <c:numCache>
                <c:formatCode>0.0%</c:formatCode>
                <c:ptCount val="5"/>
                <c:pt idx="0">
                  <c:v>-0.125</c:v>
                </c:pt>
                <c:pt idx="1">
                  <c:v>-0.08</c:v>
                </c:pt>
                <c:pt idx="2">
                  <c:v>-6.8000000000000005E-2</c:v>
                </c:pt>
                <c:pt idx="3">
                  <c:v>-5.5E-2</c:v>
                </c:pt>
                <c:pt idx="4">
                  <c:v>-9.7000000000000003E-2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A0B-49E0-BFD4-8F513BA71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0866576"/>
        <c:axId val="1030865744"/>
      </c:lineChart>
      <c:catAx>
        <c:axId val="102927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9272992"/>
        <c:crosses val="autoZero"/>
        <c:auto val="1"/>
        <c:lblAlgn val="ctr"/>
        <c:lblOffset val="100"/>
        <c:noMultiLvlLbl val="0"/>
      </c:catAx>
      <c:valAx>
        <c:axId val="1029272992"/>
        <c:scaling>
          <c:orientation val="minMax"/>
        </c:scaling>
        <c:delete val="0"/>
        <c:axPos val="l"/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9271744"/>
        <c:crosses val="autoZero"/>
        <c:crossBetween val="between"/>
      </c:valAx>
      <c:valAx>
        <c:axId val="1030865744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0866576"/>
        <c:crosses val="max"/>
        <c:crossBetween val="between"/>
      </c:valAx>
      <c:catAx>
        <c:axId val="10308665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308657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46750597192E-2"/>
          <c:y val="0.87521369510346791"/>
          <c:w val="0.89999992900079628"/>
          <c:h val="0.11931329695291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Sheet1!$A$42:$A$43</c:f>
              <c:strCache>
                <c:ptCount val="2"/>
                <c:pt idx="0">
                  <c:v>შემოსავლები ტურიზმიდან</c:v>
                </c:pt>
                <c:pt idx="1">
                  <c:v>შემოსავლები ექსპორტიდან</c:v>
                </c:pt>
              </c:strCache>
            </c:strRef>
          </c:cat>
          <c:val>
            <c:numRef>
              <c:f>Sheet1!$B$42:$B$43</c:f>
              <c:numCache>
                <c:formatCode>0.0</c:formatCode>
                <c:ptCount val="2"/>
                <c:pt idx="0" formatCode="General">
                  <c:v>0.4</c:v>
                </c:pt>
                <c:pt idx="1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E1-443C-A2CF-B94882A3EFC5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Sheet1!$A$42:$A$43</c:f>
              <c:strCache>
                <c:ptCount val="2"/>
                <c:pt idx="0">
                  <c:v>შემოსავლები ტურიზმიდან</c:v>
                </c:pt>
                <c:pt idx="1">
                  <c:v>შემოსავლები ექსპორტიდან</c:v>
                </c:pt>
              </c:strCache>
            </c:strRef>
          </c:cat>
          <c:val>
            <c:numRef>
              <c:f>Sheet1!$C$42:$C$43</c:f>
              <c:numCache>
                <c:formatCode>General</c:formatCode>
                <c:ptCount val="2"/>
                <c:pt idx="0">
                  <c:v>3.3</c:v>
                </c:pt>
                <c:pt idx="1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E1-443C-A2CF-B94882A3E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16"/>
        <c:axId val="68152752"/>
        <c:axId val="68150672"/>
      </c:barChart>
      <c:catAx>
        <c:axId val="68152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50672"/>
        <c:crosses val="autoZero"/>
        <c:auto val="1"/>
        <c:lblAlgn val="ctr"/>
        <c:lblOffset val="100"/>
        <c:noMultiLvlLbl val="0"/>
      </c:catAx>
      <c:valAx>
        <c:axId val="68150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815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470970384021147"/>
          <c:y val="0.83372430515922979"/>
          <c:w val="0.35114778205915753"/>
          <c:h val="0.106572181547571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Sheet1!$A$61</c:f>
              <c:strCache>
                <c:ptCount val="1"/>
                <c:pt idx="0">
                  <c:v>მიმდინარე ხარჯები</c:v>
                </c:pt>
              </c:strCache>
            </c:strRef>
          </c:tx>
          <c:spPr>
            <a:ln w="34925" cap="rnd">
              <a:solidFill>
                <a:srgbClr val="224994"/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34925" cap="rnd">
                <a:solidFill>
                  <a:srgbClr val="C0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30-47C6-B7BB-E6CD92E5B8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Sheet1!$B$60:$F$60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Sheet1!$B$61:$F$61</c:f>
              <c:numCache>
                <c:formatCode>0.0%</c:formatCode>
                <c:ptCount val="5"/>
                <c:pt idx="0">
                  <c:v>0.246</c:v>
                </c:pt>
                <c:pt idx="1">
                  <c:v>0.22600000000000001</c:v>
                </c:pt>
                <c:pt idx="2">
                  <c:v>0.21299999999999999</c:v>
                </c:pt>
                <c:pt idx="3">
                  <c:v>0.214</c:v>
                </c:pt>
                <c:pt idx="4">
                  <c:v>0.25600000000000001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330-47C6-B7BB-E6CD92E5B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985728"/>
        <c:axId val="152981152"/>
      </c:lineChart>
      <c:lineChart>
        <c:grouping val="standard"/>
        <c:varyColors val="0"/>
        <c:ser>
          <c:idx val="1"/>
          <c:order val="1"/>
          <c:tx>
            <c:strRef>
              <c:f>Sheet1!$A$62</c:f>
              <c:strCache>
                <c:ptCount val="1"/>
                <c:pt idx="0">
                  <c:v>კაპიტალური ხარჯები</c:v>
                </c:pt>
              </c:strCache>
            </c:strRef>
          </c:tx>
          <c:spPr>
            <a:ln w="34925" cap="rnd">
              <a:solidFill>
                <a:srgbClr val="EB6C1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Sheet1!$B$60:$F$60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Sheet1!$B$62:$F$62</c:f>
              <c:numCache>
                <c:formatCode>0.0%</c:formatCode>
                <c:ptCount val="5"/>
                <c:pt idx="0">
                  <c:v>6.4000000000000001E-2</c:v>
                </c:pt>
                <c:pt idx="1">
                  <c:v>8.1000000000000003E-2</c:v>
                </c:pt>
                <c:pt idx="2">
                  <c:v>0.08</c:v>
                </c:pt>
                <c:pt idx="3">
                  <c:v>8.5000000000000006E-2</c:v>
                </c:pt>
                <c:pt idx="4">
                  <c:v>8.5000000000000006E-2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330-47C6-B7BB-E6CD92E5B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2454112"/>
        <c:axId val="482450368"/>
      </c:lineChart>
      <c:catAx>
        <c:axId val="15298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81152"/>
        <c:crosses val="autoZero"/>
        <c:auto val="1"/>
        <c:lblAlgn val="ctr"/>
        <c:lblOffset val="100"/>
        <c:noMultiLvlLbl val="0"/>
      </c:catAx>
      <c:valAx>
        <c:axId val="152981152"/>
        <c:scaling>
          <c:orientation val="minMax"/>
          <c:min val="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85728"/>
        <c:crosses val="autoZero"/>
        <c:crossBetween val="between"/>
      </c:valAx>
      <c:valAx>
        <c:axId val="482450368"/>
        <c:scaling>
          <c:orientation val="minMax"/>
          <c:max val="0.14000000000000001"/>
          <c:min val="4.0000000000000008E-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454112"/>
        <c:crosses val="max"/>
        <c:crossBetween val="between"/>
      </c:valAx>
      <c:catAx>
        <c:axId val="482454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4503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366398782583341E-5"/>
          <c:y val="0.11098439918567869"/>
          <c:w val="0.83789010353120885"/>
          <c:h val="0.578943431976265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Sheet1!$B$106</c:f>
              <c:strCache>
                <c:ptCount val="1"/>
                <c:pt idx="0">
                  <c:v>გადასახადების გეგმა</c:v>
                </c:pt>
              </c:strCache>
            </c:strRef>
          </c:tx>
          <c:spPr>
            <a:solidFill>
              <a:srgbClr val="2E75B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Sheet1!$A$107:$A$108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Sheet1!$B$107:$B$108</c:f>
              <c:numCache>
                <c:formatCode>General</c:formatCode>
                <c:ptCount val="2"/>
                <c:pt idx="0">
                  <c:v>11.3</c:v>
                </c:pt>
                <c:pt idx="1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4-4886-A579-25863812959A}"/>
            </c:ext>
          </c:extLst>
        </c:ser>
        <c:ser>
          <c:idx val="1"/>
          <c:order val="1"/>
          <c:tx>
            <c:strRef>
              <c:f>Sheet1!$C$106</c:f>
              <c:strCache>
                <c:ptCount val="1"/>
                <c:pt idx="0">
                  <c:v>გადასახადების ფაქტი</c:v>
                </c:pt>
              </c:strCache>
            </c:strRef>
          </c:tx>
          <c:spPr>
            <a:solidFill>
              <a:srgbClr val="EB6C15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864-4886-A579-2586381295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Sheet1!$A$107:$A$108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Sheet1!$C$107:$C$108</c:f>
              <c:numCache>
                <c:formatCode>General</c:formatCode>
                <c:ptCount val="2"/>
                <c:pt idx="0">
                  <c:v>11.9</c:v>
                </c:pt>
                <c:pt idx="1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64-4886-A579-258638129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-70"/>
        <c:axId val="152978656"/>
        <c:axId val="152989056"/>
      </c:barChart>
      <c:catAx>
        <c:axId val="15297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89056"/>
        <c:crosses val="autoZero"/>
        <c:auto val="1"/>
        <c:lblAlgn val="ctr"/>
        <c:lblOffset val="100"/>
        <c:noMultiLvlLbl val="0"/>
      </c:catAx>
      <c:valAx>
        <c:axId val="152989056"/>
        <c:scaling>
          <c:orientation val="minMax"/>
          <c:min val="5"/>
        </c:scaling>
        <c:delete val="1"/>
        <c:axPos val="l"/>
        <c:numFmt formatCode="General" sourceLinked="1"/>
        <c:majorTickMark val="none"/>
        <c:minorTickMark val="none"/>
        <c:tickLblPos val="nextTo"/>
        <c:crossAx val="15297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605079476585066E-2"/>
          <c:y val="0.82710762416717143"/>
          <c:w val="0.71391090599154072"/>
          <c:h val="0.119473762708362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Sheet1!$A$122</c:f>
              <c:strCache>
                <c:ptCount val="1"/>
                <c:pt idx="0">
                  <c:v>საბიუჯეტო დეფიციტი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34925" cap="rnd">
                <a:solidFill>
                  <a:srgbClr val="C0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E4-48BB-B1E7-52B22BD019CC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8E4-48BB-B1E7-52B22BD019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Sheet1!$B$121:$F$121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Sheet1!$B$122:$F$122</c:f>
              <c:numCache>
                <c:formatCode>0.0%</c:formatCode>
                <c:ptCount val="5"/>
                <c:pt idx="0">
                  <c:v>2.9000000000000001E-2</c:v>
                </c:pt>
                <c:pt idx="1">
                  <c:v>2.7E-2</c:v>
                </c:pt>
                <c:pt idx="2">
                  <c:v>2.3E-2</c:v>
                </c:pt>
                <c:pt idx="3">
                  <c:v>2.1000000000000001E-2</c:v>
                </c:pt>
                <c:pt idx="4">
                  <c:v>9.0999999999999998E-2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E4-48BB-B1E7-52B22BD019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86414016"/>
        <c:axId val="1186417760"/>
      </c:lineChart>
      <c:catAx>
        <c:axId val="118641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417760"/>
        <c:crosses val="autoZero"/>
        <c:auto val="1"/>
        <c:lblAlgn val="ctr"/>
        <c:lblOffset val="100"/>
        <c:noMultiLvlLbl val="0"/>
      </c:catAx>
      <c:valAx>
        <c:axId val="118641776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8641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მთავრობის ვალი</c:v>
                </c:pt>
              </c:strCache>
            </c:strRef>
          </c:tx>
          <c:spPr>
            <a:ln w="3492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34925" cap="rnd">
                <a:solidFill>
                  <a:srgbClr val="C0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EB-4B29-AC48-931EED0865CF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3EB-4B29-AC48-931EED0865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Sheet1!$C$3:$G$3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Sheet1!$C$4:$G$4</c:f>
              <c:numCache>
                <c:formatCode>0.0%</c:formatCode>
                <c:ptCount val="5"/>
                <c:pt idx="0">
                  <c:v>0.40283229229803419</c:v>
                </c:pt>
                <c:pt idx="1">
                  <c:v>0.39405838782061653</c:v>
                </c:pt>
                <c:pt idx="2">
                  <c:v>0.38898854405062605</c:v>
                </c:pt>
                <c:pt idx="3">
                  <c:v>0.40435804554908011</c:v>
                </c:pt>
                <c:pt idx="4">
                  <c:v>0.59901279928515816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EB-4B29-AC48-931EED0865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000288"/>
        <c:axId val="152992800"/>
      </c:lineChart>
      <c:catAx>
        <c:axId val="15300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992800"/>
        <c:crosses val="autoZero"/>
        <c:auto val="1"/>
        <c:lblAlgn val="ctr"/>
        <c:lblOffset val="100"/>
        <c:noMultiLvlLbl val="0"/>
      </c:catAx>
      <c:valAx>
        <c:axId val="152992800"/>
        <c:scaling>
          <c:orientation val="minMax"/>
          <c:min val="0.2"/>
        </c:scaling>
        <c:delete val="1"/>
        <c:axPos val="l"/>
        <c:numFmt formatCode="0.0%" sourceLinked="1"/>
        <c:majorTickMark val="out"/>
        <c:minorTickMark val="none"/>
        <c:tickLblPos val="nextTo"/>
        <c:crossAx val="153000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652402469162286"/>
          <c:y val="4.9844236760124609E-2"/>
          <c:w val="0.56736351610997948"/>
          <c:h val="0.9086188992731049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rgbClr val="4A6BA3"/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'[2020 angarishi.xlsx]Report_Page'!$A$34:$A$41</c:f>
              <c:strCache>
                <c:ptCount val="8"/>
                <c:pt idx="0">
                  <c:v>ევროპის საინვესტიციო ბანკი(EIB)</c:v>
                </c:pt>
                <c:pt idx="1">
                  <c:v>აზიის ინფრასტრუქტურის საინვესტიციო ბანკი (AIIB)</c:v>
                </c:pt>
                <c:pt idx="2">
                  <c:v>მსოფლიო ბანკი (WB)</c:v>
                </c:pt>
                <c:pt idx="3">
                  <c:v>საერთაშორისო სავალუტო ფონდი (IMF)</c:v>
                </c:pt>
                <c:pt idx="4">
                  <c:v>ევროკავშირი (EU)</c:v>
                </c:pt>
                <c:pt idx="5">
                  <c:v>საფრანგეთის განვითარების სააგენტო (AFD)</c:v>
                </c:pt>
                <c:pt idx="6">
                  <c:v>გერმანიის რეკონსტრუქციის საკრედიტო ბანკი (KfW)</c:v>
                </c:pt>
                <c:pt idx="7">
                  <c:v>აზიის განვითარების ბანკი (ADB)</c:v>
                </c:pt>
              </c:strCache>
            </c:strRef>
          </c:cat>
          <c:val>
            <c:numRef>
              <c:f>'[2020 angarishi.xlsx]Report_Page'!$B$34:$B$41</c:f>
              <c:numCache>
                <c:formatCode>_(* #,##0_);_(* \(#,##0\);_(* "-"??_);_(@_)</c:formatCode>
                <c:ptCount val="8"/>
                <c:pt idx="0">
                  <c:v>120</c:v>
                </c:pt>
                <c:pt idx="1">
                  <c:v>150</c:v>
                </c:pt>
                <c:pt idx="2">
                  <c:v>180</c:v>
                </c:pt>
                <c:pt idx="3">
                  <c:v>201</c:v>
                </c:pt>
                <c:pt idx="4">
                  <c:v>204.75</c:v>
                </c:pt>
                <c:pt idx="5">
                  <c:v>222.29999999999998</c:v>
                </c:pt>
                <c:pt idx="6">
                  <c:v>340.23599999999999</c:v>
                </c:pt>
                <c:pt idx="7">
                  <c:v>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7E-46B8-9F07-D54C1B520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2"/>
        <c:axId val="1735959392"/>
        <c:axId val="1735958976"/>
      </c:barChart>
      <c:catAx>
        <c:axId val="1735959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5958976"/>
        <c:crosses val="autoZero"/>
        <c:auto val="1"/>
        <c:lblAlgn val="ctr"/>
        <c:lblOffset val="100"/>
        <c:noMultiLvlLbl val="0"/>
      </c:catAx>
      <c:valAx>
        <c:axId val="173595897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rgbClr val="4A6BA3">
                  <a:alpha val="63000"/>
                </a:srgb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173595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224994"/>
    </a:solidFill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83663041992487"/>
          <c:y val="0.12026986152848582"/>
          <c:w val="0.40505126646050582"/>
          <c:h val="0.7080728869182757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DFF9E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Sheet1!$A$167:$A$169</c:f>
              <c:strCache>
                <c:ptCount val="3"/>
                <c:pt idx="0">
                  <c:v>ჯანდაცვის სექტორის ინფრასტრუქტურის გაუმჯობესება</c:v>
                </c:pt>
                <c:pt idx="1">
                  <c:v>საკარანტინე (მ.შ. კოვიდ სასტუმროების) მომსახურება</c:v>
                </c:pt>
                <c:pt idx="2">
                  <c:v>ვირუსის გავცელების პრევენციის და მკურნალობის ხარჯები</c:v>
                </c:pt>
              </c:strCache>
            </c:strRef>
          </c:cat>
          <c:val>
            <c:numRef>
              <c:f>Sheet1!$B$167:$B$169</c:f>
              <c:numCache>
                <c:formatCode>#\ ##0.0</c:formatCode>
                <c:ptCount val="3"/>
                <c:pt idx="0">
                  <c:v>80</c:v>
                </c:pt>
                <c:pt idx="1">
                  <c:v>100</c:v>
                </c:pt>
                <c:pt idx="2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CF-45F7-8966-CAD0D93BD3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58"/>
        <c:axId val="1198076592"/>
        <c:axId val="1198083248"/>
      </c:barChart>
      <c:valAx>
        <c:axId val="1198083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5F5F5">
                  <a:alpha val="15000"/>
                </a:srgbClr>
              </a:solidFill>
              <a:round/>
            </a:ln>
            <a:effectLst/>
          </c:spPr>
        </c:majorGridlines>
        <c:numFmt formatCode="#\ 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076592"/>
        <c:crosses val="autoZero"/>
        <c:crossBetween val="between"/>
      </c:valAx>
      <c:catAx>
        <c:axId val="11980765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3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083248"/>
        <c:crosses val="autoZero"/>
        <c:auto val="0"/>
        <c:lblAlgn val="ctr"/>
        <c:lblOffset val="100"/>
        <c:tickMarkSkip val="1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018B76"/>
    </a:solidFill>
    <a:ln>
      <a:noFill/>
    </a:ln>
    <a:effectLst/>
  </c:spPr>
  <c:txPr>
    <a:bodyPr/>
    <a:lstStyle/>
    <a:p>
      <a:pPr>
        <a:defRPr sz="1100" b="1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0.32295</cdr:x>
      <cdr:y>0.22766</cdr:y>
    </cdr:from>
    <cdr:to>
      <cdr:x>0.51459</cdr:x>
      <cdr:y>0.37701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5939" y="432991"/>
          <a:ext cx="1083507" cy="284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200" b="1" dirty="0">
              <a:solidFill>
                <a:schemeClr val="accent6">
                  <a:lumMod val="75000"/>
                </a:schemeClr>
              </a:solidFill>
            </a:rPr>
            <a:t>+ 600 მლნ</a:t>
          </a:r>
          <a:endParaRPr lang="en-US" sz="1200" b="1" dirty="0">
            <a:solidFill>
              <a:schemeClr val="accent6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0.74633</cdr:x>
      <cdr:y>0.33803</cdr:y>
    </cdr:from>
    <cdr:to>
      <cdr:x>0.95164</cdr:x>
      <cdr:y>0.45532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19683" y="642915"/>
          <a:ext cx="1160811" cy="223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200" b="1" dirty="0">
              <a:solidFill>
                <a:srgbClr val="C00000"/>
              </a:solidFill>
            </a:rPr>
            <a:t>-1,2 მლრდ</a:t>
          </a:r>
          <a:endParaRPr lang="en-US" sz="1200" b="1" dirty="0">
            <a:solidFill>
              <a:srgbClr val="C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0.07296</cdr:x>
      <cdr:y>0.15034</cdr:y>
    </cdr:from>
    <cdr:to>
      <cdr:x>0.5402</cdr:x>
      <cdr:y>0.34093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5037C652-91DB-41B4-8BD2-8554544074AF}"/>
            </a:ext>
          </a:extLst>
        </cdr:cNvPr>
        <cdr:cNvSpPr/>
      </cdr:nvSpPr>
      <cdr:spPr>
        <a:xfrm xmlns:a="http://schemas.openxmlformats.org/drawingml/2006/main">
          <a:off x="822502" y="339024"/>
          <a:ext cx="5266944" cy="429768"/>
        </a:xfrm>
        <a:prstGeom xmlns:a="http://schemas.openxmlformats.org/drawingml/2006/main" prst="rect">
          <a:avLst/>
        </a:prstGeom>
        <a:solidFill xmlns:a="http://schemas.openxmlformats.org/drawingml/2006/main">
          <a:srgbClr val="018B7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0.14104</cdr:y>
    </cdr:from>
    <cdr:to>
      <cdr:x>0.50103</cdr:x>
      <cdr:y>0.43208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317108"/>
          <a:ext cx="2414956" cy="654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200" dirty="0"/>
            <a:t>დაბრუნების დინამიკა </a:t>
          </a:r>
        </a:p>
        <a:p xmlns:a="http://schemas.openxmlformats.org/drawingml/2006/main">
          <a:r>
            <a:rPr lang="ka-GE" sz="1200" i="1" dirty="0"/>
            <a:t>(მლნ ლარი)</a:t>
          </a:r>
          <a:endParaRPr lang="en-US" sz="1200" i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89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913F-CB0F-4F18-8C6F-89290B5B0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5663E-2EB2-4218-8639-AB6E72FCF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C2BE6-E578-4B6C-AA72-E9532C434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026EE-06B2-42E5-96AA-78E95A36E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F88E4-6654-4D0A-83A2-37B49EC4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65038A-58F6-4C55-9850-442DEFDFF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1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BE4C7-19C9-4362-BB16-AB1B69F0E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000267-5938-46B5-A3C8-07CCF2FF1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0D7AC-5455-436A-8979-2BABF32A5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0FDE4-5216-4C65-A583-FA0BCC33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7F388-9C9F-4A1D-AAE1-203570CB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6F0E3-C406-4D6D-A596-F547C458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88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0C3E-5D84-48C6-BAD9-395F9781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3AFBE2-8EF9-499C-A3B2-8C8E79707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9299-FBFE-4BFE-B72D-769142F9B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4DFD1-F8DD-4167-B430-9BB53EA90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CC456-0855-4F84-9616-D8878C8A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95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8E84F-F513-40D1-A515-CD6B887D3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F0A0D-A403-459B-8874-C45EB2AD9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A6A11-F516-49B9-B83F-5978A6F79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A335F-F8FB-4A9D-BA46-693125B9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10755-32CD-4FD9-8E7A-92BDADFD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17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7"/>
            <a:ext cx="11683049" cy="5841582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521207" y="962924"/>
            <a:ext cx="11127319" cy="0"/>
          </a:xfrm>
          <a:prstGeom prst="line">
            <a:avLst/>
          </a:prstGeom>
          <a:ln w="25400">
            <a:solidFill>
              <a:srgbClr val="2249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118601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dirty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dirty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dirty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dirty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dirty="0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B9C6CDC-5275-4F1C-81D5-458AB19E7D28}" type="datetime1">
              <a:rPr lang="en-US" smtClean="0"/>
              <a:t>12/24/20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325269"/>
            <a:ext cx="3276600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D4E3F-14F4-49F2-90EF-08D8F3C9D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0C21F-EBBC-4060-A88C-35084A7CB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20DA4-C674-4773-BD2D-AAE38029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F4211-70CB-4F32-8687-DB2156259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E6415-A840-4CF4-90F9-3759C287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0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E8F5-37E2-4F76-8495-0960782C0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5345F-58B7-445B-A6B6-DAE215E51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8BD25-8B65-4B3B-8AEF-5C1D001E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AE5C7-45D9-4EF4-BDAA-2DBA4DDED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E9899-917B-4453-BE42-834E67376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34B2-B3A7-4A92-B3F5-E5AA64BC5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2B761-10BD-405C-B0E8-9B6928AED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DC742-9978-45B9-A07E-86EB6376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4F0CE-3C4A-4E6B-B50A-908C093F8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BDD3A-28E5-418E-84B4-FDB95523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2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E7318-D279-4B6D-9025-BB35DDE61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7E2E-6021-4729-8BA5-78DE428C72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075DC-1425-4586-8763-EA6412F68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E4BD7-C3B7-4C2B-9BA7-CE6937516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AA34B-831A-401D-A573-BDC7F06CA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357080-BD69-47F4-8747-4BC758519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75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56847-D82B-4070-865E-CAB30DC6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E91F5-3178-453A-B637-8C40D3B03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29516-9B7E-42B4-A894-C05C477C8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F7CC8-6828-4A5F-9D2A-3F4346927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856B03-E9FE-4CEF-A7CC-5B40CA645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A9760F-05B7-4F41-8A0F-8C36E510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21C169-B7A7-4E69-A461-6A747271D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8638FC-081C-4BBE-9975-C070F8267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3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7549F-55F4-494A-8AA5-61EED07D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7CB312-BC81-4530-BB1A-F0BC4DE6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76481D-CFAB-4316-A18A-C3D70CD3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D63FCE-01A9-4AB2-B897-2BD56111F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9F3DB-9918-4E08-8038-4D3F53C8B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347D8A-694D-477B-A35B-37EA866A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1BC58-D430-4FE3-A5B7-482D2F97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50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3000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D0A669F-4D76-41CA-ABD0-146C6D0957F6}" type="datetime1">
              <a:rPr lang="en-US" smtClean="0"/>
              <a:t>12/24/20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>
            <a:solidFill>
              <a:srgbClr val="224994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AEBB03-1C3E-4AB5-99ED-4A64B2F1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38595-ACBC-4C64-A71A-C2B5E1035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E4F2C-8C71-45F9-9F6E-6EE207AA7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E56D9-2693-4D49-B624-A5806C893406}" type="datetimeFigureOut">
              <a:rPr lang="en-US" smtClean="0"/>
              <a:t>12/24/20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9B9BE-C2D1-434D-A953-805521385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D50FD-5E36-497C-829C-A078157ED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49146-B05C-4C6D-92E2-7402E97695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44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D313D9-5FC3-4A69-809A-C3EC604D127E}"/>
              </a:ext>
            </a:extLst>
          </p:cNvPr>
          <p:cNvSpPr/>
          <p:nvPr/>
        </p:nvSpPr>
        <p:spPr>
          <a:xfrm>
            <a:off x="0" y="-23775"/>
            <a:ext cx="12192000" cy="6881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5A70FC-9A26-4C69-9F61-7C3CD10D70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93" t="38975" r="17607" b="38974"/>
          <a:stretch/>
        </p:blipFill>
        <p:spPr>
          <a:xfrm>
            <a:off x="2532265" y="1714500"/>
            <a:ext cx="7127470" cy="241799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FEDF259-F949-49C1-AAB5-3E2E9BC1514B}"/>
              </a:ext>
            </a:extLst>
          </p:cNvPr>
          <p:cNvSpPr/>
          <p:nvPr/>
        </p:nvSpPr>
        <p:spPr>
          <a:xfrm>
            <a:off x="476251" y="5143500"/>
            <a:ext cx="11249024" cy="749096"/>
          </a:xfrm>
          <a:prstGeom prst="rect">
            <a:avLst/>
          </a:prstGeom>
          <a:solidFill>
            <a:srgbClr val="16305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429519" y="5240707"/>
            <a:ext cx="5332959" cy="491943"/>
          </a:xfrm>
        </p:spPr>
        <p:txBody>
          <a:bodyPr>
            <a:noAutofit/>
          </a:bodyPr>
          <a:lstStyle/>
          <a:p>
            <a:r>
              <a:rPr lang="ka-GE" sz="1800" b="1" dirty="0">
                <a:solidFill>
                  <a:schemeClr val="bg1"/>
                </a:solidFill>
              </a:rPr>
              <a:t>საქართველოს ფინანსთა სამინისტრო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ეკონომიკური დანაშაულის წინააღმდეგ ბრძოლა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Content Placeholder 17">
            <a:extLst>
              <a:ext uri="{FF2B5EF4-FFF2-40B4-BE49-F238E27FC236}">
                <a16:creationId xmlns:a16="http://schemas.microsoft.com/office/drawing/2014/main" id="{432875E0-E810-44C1-A8D9-1E1E13A9E419}"/>
              </a:ext>
            </a:extLst>
          </p:cNvPr>
          <p:cNvSpPr txBox="1">
            <a:spLocks/>
          </p:cNvSpPr>
          <p:nvPr/>
        </p:nvSpPr>
        <p:spPr>
          <a:xfrm>
            <a:off x="482870" y="1362443"/>
            <a:ext cx="5258131" cy="7352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ka-GE" sz="1600" dirty="0"/>
              <a:t>საგამოძიებო სამსახურის მიერ გამოვლენილი იქნა დანაშაულის ფაქტები:</a:t>
            </a:r>
            <a:endParaRPr lang="en-US" sz="1600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CFACDF8-4E44-4549-8EDC-131C213E62A9}"/>
              </a:ext>
            </a:extLst>
          </p:cNvPr>
          <p:cNvGrpSpPr/>
          <p:nvPr/>
        </p:nvGrpSpPr>
        <p:grpSpPr>
          <a:xfrm>
            <a:off x="558365" y="2379429"/>
            <a:ext cx="3607927" cy="1647825"/>
            <a:chOff x="542925" y="2439910"/>
            <a:chExt cx="2207872" cy="331319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168B14B-8FD0-4D96-A22C-F7D2330F71A8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4D2FF78-AB0D-417F-AB65-2A2532EFB941}"/>
                </a:ext>
              </a:extLst>
            </p:cNvPr>
            <p:cNvSpPr/>
            <p:nvPr/>
          </p:nvSpPr>
          <p:spPr>
            <a:xfrm>
              <a:off x="581025" y="2595982"/>
              <a:ext cx="2105026" cy="2054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ყალბი საგადასახადო დოკუმენტის დამზადებისა და გადასახადისგან თავის არიდება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9138352-F63A-4AD7-B5C6-A0AB10D666D0}"/>
                </a:ext>
              </a:extLst>
            </p:cNvPr>
            <p:cNvSpPr/>
            <p:nvPr/>
          </p:nvSpPr>
          <p:spPr>
            <a:xfrm>
              <a:off x="2163962" y="4487735"/>
              <a:ext cx="560188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3000" b="1" dirty="0">
                  <a:solidFill>
                    <a:schemeClr val="bg1"/>
                  </a:solidFill>
                </a:rPr>
                <a:t>276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643DC83-D004-4161-A20C-5E84549FC16B}"/>
              </a:ext>
            </a:extLst>
          </p:cNvPr>
          <p:cNvGrpSpPr/>
          <p:nvPr/>
        </p:nvGrpSpPr>
        <p:grpSpPr>
          <a:xfrm>
            <a:off x="4301845" y="2379427"/>
            <a:ext cx="3607927" cy="1647825"/>
            <a:chOff x="542925" y="2439910"/>
            <a:chExt cx="2207872" cy="3313190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6CBA090-7E51-4FD7-AAC8-B021B20BE031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C086BF7-F2CF-40DC-A75F-0EEB901D2CC9}"/>
                </a:ext>
              </a:extLst>
            </p:cNvPr>
            <p:cNvSpPr/>
            <p:nvPr/>
          </p:nvSpPr>
          <p:spPr>
            <a:xfrm>
              <a:off x="594348" y="2561461"/>
              <a:ext cx="1658538" cy="2054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საბაჟო საზღვარზე საქონლის გადაადგილების წესების დარღვევა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763D55F-92DC-4AA0-82DF-E2574D3F83D8}"/>
                </a:ext>
              </a:extLst>
            </p:cNvPr>
            <p:cNvSpPr/>
            <p:nvPr/>
          </p:nvSpPr>
          <p:spPr>
            <a:xfrm>
              <a:off x="2320730" y="4482703"/>
              <a:ext cx="395112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ka-GE" sz="3000" b="1" dirty="0">
                  <a:solidFill>
                    <a:schemeClr val="bg1"/>
                  </a:solidFill>
                </a:rPr>
                <a:t>62</a:t>
              </a:r>
              <a:endParaRPr lang="en-US" sz="3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B615194-DE14-4BE6-9375-A972CE5EB9A8}"/>
              </a:ext>
            </a:extLst>
          </p:cNvPr>
          <p:cNvGrpSpPr/>
          <p:nvPr/>
        </p:nvGrpSpPr>
        <p:grpSpPr>
          <a:xfrm>
            <a:off x="8026276" y="2379427"/>
            <a:ext cx="3607927" cy="1647825"/>
            <a:chOff x="542925" y="2439910"/>
            <a:chExt cx="2207872" cy="331319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D33D94C-C22F-4DDE-B84A-BF5F3E93DEBB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0D78956-1B78-4387-9020-2E81234083A7}"/>
                </a:ext>
              </a:extLst>
            </p:cNvPr>
            <p:cNvSpPr/>
            <p:nvPr/>
          </p:nvSpPr>
          <p:spPr>
            <a:xfrm>
              <a:off x="594348" y="2543303"/>
              <a:ext cx="960720" cy="2054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უკანონო სამეწარმეო საქმიანობა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00FE63B-2D6D-4F2C-BB32-36F49330D674}"/>
                </a:ext>
              </a:extLst>
            </p:cNvPr>
            <p:cNvSpPr/>
            <p:nvPr/>
          </p:nvSpPr>
          <p:spPr>
            <a:xfrm>
              <a:off x="2304262" y="4482703"/>
              <a:ext cx="395112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ka-GE" sz="3000" b="1" dirty="0">
                  <a:solidFill>
                    <a:schemeClr val="bg1"/>
                  </a:solidFill>
                </a:rPr>
                <a:t>48</a:t>
              </a:r>
              <a:endParaRPr lang="en-US" sz="3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0B4670D-3D1B-4525-B677-7D92E81FF5F5}"/>
              </a:ext>
            </a:extLst>
          </p:cNvPr>
          <p:cNvGrpSpPr/>
          <p:nvPr/>
        </p:nvGrpSpPr>
        <p:grpSpPr>
          <a:xfrm>
            <a:off x="558365" y="4183733"/>
            <a:ext cx="3794600" cy="1647825"/>
            <a:chOff x="542925" y="2439910"/>
            <a:chExt cx="2322107" cy="331319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7BF2A70-F676-481D-964F-2EA110E278C9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E393628-ACEE-4235-8066-C59473CCC39D}"/>
                </a:ext>
              </a:extLst>
            </p:cNvPr>
            <p:cNvSpPr/>
            <p:nvPr/>
          </p:nvSpPr>
          <p:spPr>
            <a:xfrm>
              <a:off x="581025" y="2595982"/>
              <a:ext cx="2105026" cy="1404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ფულის </a:t>
              </a:r>
            </a:p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გათეთრება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4EAEBDB-C176-4C39-9064-FF377100AD38}"/>
                </a:ext>
              </a:extLst>
            </p:cNvPr>
            <p:cNvSpPr/>
            <p:nvPr/>
          </p:nvSpPr>
          <p:spPr>
            <a:xfrm>
              <a:off x="2304844" y="4391697"/>
              <a:ext cx="560188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ka-GE" sz="3000" b="1" dirty="0">
                  <a:solidFill>
                    <a:schemeClr val="bg1"/>
                  </a:solidFill>
                </a:rPr>
                <a:t>12</a:t>
              </a:r>
              <a:endParaRPr lang="en-US" sz="3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A10FFC9-9B3C-438F-9598-F53ABD6905BD}"/>
              </a:ext>
            </a:extLst>
          </p:cNvPr>
          <p:cNvGrpSpPr/>
          <p:nvPr/>
        </p:nvGrpSpPr>
        <p:grpSpPr>
          <a:xfrm>
            <a:off x="4302785" y="4183733"/>
            <a:ext cx="3826572" cy="1647825"/>
            <a:chOff x="542925" y="2439910"/>
            <a:chExt cx="2341672" cy="3313190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4341C94-5185-4992-8DA1-A7D8CF1E9A69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BAA23B1-8ACE-4DC9-A253-9B16E84A128F}"/>
                </a:ext>
              </a:extLst>
            </p:cNvPr>
            <p:cNvSpPr/>
            <p:nvPr/>
          </p:nvSpPr>
          <p:spPr>
            <a:xfrm>
              <a:off x="581025" y="2595982"/>
              <a:ext cx="2105026" cy="2054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ყალბი </a:t>
              </a:r>
            </a:p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ფულის </a:t>
              </a:r>
            </a:p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დამზადება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D6D08BB-7F10-478F-8E24-70A226B074BB}"/>
                </a:ext>
              </a:extLst>
            </p:cNvPr>
            <p:cNvSpPr/>
            <p:nvPr/>
          </p:nvSpPr>
          <p:spPr>
            <a:xfrm>
              <a:off x="2324409" y="4391697"/>
              <a:ext cx="560188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ka-GE" sz="3000" b="1" dirty="0">
                  <a:solidFill>
                    <a:schemeClr val="bg1"/>
                  </a:solidFill>
                </a:rPr>
                <a:t>55</a:t>
              </a:r>
              <a:endParaRPr lang="en-US" sz="3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B81C470-DBE3-43D6-9453-F360D713E6F4}"/>
              </a:ext>
            </a:extLst>
          </p:cNvPr>
          <p:cNvGrpSpPr/>
          <p:nvPr/>
        </p:nvGrpSpPr>
        <p:grpSpPr>
          <a:xfrm>
            <a:off x="8025711" y="4192587"/>
            <a:ext cx="3607927" cy="1647825"/>
            <a:chOff x="542925" y="2439910"/>
            <a:chExt cx="2207872" cy="3313190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6D426C96-3282-4E4A-B7D4-E275552A07F0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FFC8F0C-F54C-4E1E-96C2-9738ECE3B6F3}"/>
                </a:ext>
              </a:extLst>
            </p:cNvPr>
            <p:cNvSpPr/>
            <p:nvPr/>
          </p:nvSpPr>
          <p:spPr>
            <a:xfrm>
              <a:off x="581025" y="2595982"/>
              <a:ext cx="2131670" cy="27040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გამოვლენილია უაქციზო საქონლის შენახვა-რეალიზაციის </a:t>
              </a:r>
              <a:r>
                <a:rPr lang="ka-GE" sz="1400" b="1" dirty="0">
                  <a:solidFill>
                    <a:schemeClr val="bg1"/>
                  </a:solidFill>
                </a:rPr>
                <a:t>323 </a:t>
              </a:r>
              <a:r>
                <a:rPr lang="ka-GE" sz="1400" dirty="0">
                  <a:solidFill>
                    <a:schemeClr val="bg1"/>
                  </a:solidFill>
                </a:rPr>
                <a:t>ფაქტი, ამოღებულია </a:t>
              </a:r>
              <a:r>
                <a:rPr lang="ka-GE" sz="1400" b="1" dirty="0">
                  <a:solidFill>
                    <a:schemeClr val="bg1"/>
                  </a:solidFill>
                </a:rPr>
                <a:t>634 386 </a:t>
              </a:r>
              <a:r>
                <a:rPr lang="ka-GE" sz="1400" dirty="0">
                  <a:solidFill>
                    <a:schemeClr val="bg1"/>
                  </a:solidFill>
                </a:rPr>
                <a:t>კოლოფი უაქციზო სიგარეტი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E6517A8E-0CDE-435A-9B10-9979F1EDEE1D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37AE653-58D1-40D1-A107-AE4324ABA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01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სისტემური რეფორმები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17">
            <a:extLst>
              <a:ext uri="{FF2B5EF4-FFF2-40B4-BE49-F238E27FC236}">
                <a16:creationId xmlns:a16="http://schemas.microsoft.com/office/drawing/2014/main" id="{6F921C5A-D33D-4B13-94C2-63317DD47557}"/>
              </a:ext>
            </a:extLst>
          </p:cNvPr>
          <p:cNvSpPr txBox="1">
            <a:spLocks/>
          </p:cNvSpPr>
          <p:nvPr/>
        </p:nvSpPr>
        <p:spPr>
          <a:xfrm>
            <a:off x="5302143" y="1100583"/>
            <a:ext cx="6121288" cy="2171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ka-GE" sz="1400" dirty="0">
                <a:cs typeface="Segoe UI" panose="020B0502040204020203" pitchFamily="34" charset="0"/>
              </a:rPr>
              <a:t>დაინერგა დღგ-ის ზედმეტობების დაბრუნების </a:t>
            </a:r>
            <a:br>
              <a:rPr lang="en-US" sz="1400" dirty="0">
                <a:cs typeface="Segoe UI" panose="020B0502040204020203" pitchFamily="34" charset="0"/>
              </a:rPr>
            </a:br>
            <a:r>
              <a:rPr lang="ka-GE" sz="1400" dirty="0">
                <a:cs typeface="Segoe UI" panose="020B0502040204020203" pitchFamily="34" charset="0"/>
              </a:rPr>
              <a:t>სრულად ავტომატური სისტემა;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ka-GE" sz="1400" dirty="0"/>
              <a:t>ავტომატური დაბრუნების სისტემით პირველივე თვეში ისარგებლა </a:t>
            </a:r>
            <a:br>
              <a:rPr lang="en-US" sz="1400" dirty="0"/>
            </a:br>
            <a:r>
              <a:rPr lang="ka-GE" sz="1400" dirty="0"/>
              <a:t>10 000 -ზე მეტმა გადამხდელმა და დაბრუნდა 165 მლნ ლარზე მეტი;</a:t>
            </a:r>
            <a:endParaRPr lang="ka-GE" sz="1400" dirty="0"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ka-GE" sz="1400" dirty="0">
                <a:cs typeface="Segoe UI" panose="020B0502040204020203" pitchFamily="34" charset="0"/>
              </a:rPr>
              <a:t>ახალი სისტემა, უზრუნველყოფს ბიზნესისთვის ასობით მილიონი ლარის ფინანსურ აქტივზე შეუფერხებელ წვდომას და მისი ეკონომიკური ეფექტით უთანაბრდება მოგების გადასახადის რეფორმას;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C3153E3-B4CE-490E-9538-44F42F1427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137410"/>
              </p:ext>
            </p:extLst>
          </p:nvPr>
        </p:nvGraphicFramePr>
        <p:xfrm>
          <a:off x="456869" y="1538523"/>
          <a:ext cx="4819982" cy="2248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0875AA4-852E-4848-935C-662B7A0E8A5F}"/>
              </a:ext>
            </a:extLst>
          </p:cNvPr>
          <p:cNvSpPr txBox="1"/>
          <p:nvPr/>
        </p:nvSpPr>
        <p:spPr>
          <a:xfrm>
            <a:off x="456869" y="1139410"/>
            <a:ext cx="4467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400" b="1" dirty="0"/>
              <a:t>დღგ-ის ზედმეტობის ავტომატური დაბრუნების რეფორმა</a:t>
            </a:r>
            <a:endParaRPr lang="en-US" sz="1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410869-C2BF-4421-BAF4-DE76A42474DA}"/>
              </a:ext>
            </a:extLst>
          </p:cNvPr>
          <p:cNvSpPr txBox="1"/>
          <p:nvPr/>
        </p:nvSpPr>
        <p:spPr>
          <a:xfrm>
            <a:off x="2802583" y="3953408"/>
            <a:ext cx="56819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/>
              <a:t>პენსიების ინდექსაცია</a:t>
            </a:r>
            <a:endParaRPr lang="en-US" sz="1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20D436-0FCF-4458-AB2B-5CEA38831571}"/>
              </a:ext>
            </a:extLst>
          </p:cNvPr>
          <p:cNvSpPr txBox="1"/>
          <p:nvPr/>
        </p:nvSpPr>
        <p:spPr>
          <a:xfrm>
            <a:off x="303641" y="4310086"/>
            <a:ext cx="4239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dirty="0"/>
              <a:t>პენსია 70 წლამდე ასაკის პირებისთვის</a:t>
            </a:r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A6EAEC-0E54-476F-80E7-F67DDE2DFB95}"/>
              </a:ext>
            </a:extLst>
          </p:cNvPr>
          <p:cNvSpPr txBox="1"/>
          <p:nvPr/>
        </p:nvSpPr>
        <p:spPr>
          <a:xfrm>
            <a:off x="6812069" y="4281883"/>
            <a:ext cx="4611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dirty="0"/>
              <a:t>პენსია 70 წლის და მეტი ასაკის პირებისთვის</a:t>
            </a:r>
            <a:endParaRPr lang="en-US" sz="1400" dirty="0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39669F45-2D3C-49E7-8863-8E7FD3F82C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261636"/>
              </p:ext>
            </p:extLst>
          </p:nvPr>
        </p:nvGraphicFramePr>
        <p:xfrm>
          <a:off x="456869" y="4463975"/>
          <a:ext cx="11272584" cy="164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27EC7090-1F07-4C25-9480-E33F5040D0C0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2A87B67-0E0A-4B98-BE6A-5D004B3096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7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საჯარო ფინანსებში გატარებული რეფორმების შედეგები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830E7F3-4A9C-4F90-AFD1-6932E18150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236915"/>
              </p:ext>
            </p:extLst>
          </p:nvPr>
        </p:nvGraphicFramePr>
        <p:xfrm>
          <a:off x="6606463" y="1585113"/>
          <a:ext cx="6018340" cy="265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C6C5778-05F5-4B5C-8638-9B967B8BA5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2320268"/>
              </p:ext>
            </p:extLst>
          </p:nvPr>
        </p:nvGraphicFramePr>
        <p:xfrm>
          <a:off x="317554" y="1585112"/>
          <a:ext cx="5448959" cy="254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CCCBFBD-39F8-452E-A410-92C2B0F9136D}"/>
              </a:ext>
            </a:extLst>
          </p:cNvPr>
          <p:cNvSpPr txBox="1"/>
          <p:nvPr/>
        </p:nvSpPr>
        <p:spPr>
          <a:xfrm>
            <a:off x="456869" y="1194684"/>
            <a:ext cx="5829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400" b="1" dirty="0"/>
              <a:t>საგადასახადო ადმინისტრირების შეფასება (</a:t>
            </a:r>
            <a:r>
              <a:rPr lang="en-US" sz="1400" b="1" dirty="0"/>
              <a:t>IMF)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12E015-D02F-470A-B13A-A147751CABD0}"/>
              </a:ext>
            </a:extLst>
          </p:cNvPr>
          <p:cNvSpPr txBox="1"/>
          <p:nvPr/>
        </p:nvSpPr>
        <p:spPr>
          <a:xfrm>
            <a:off x="6586780" y="1181322"/>
            <a:ext cx="5829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400" b="1" dirty="0"/>
              <a:t>ბიუჯეტის გამჭვირვალობის რეიტინგი</a:t>
            </a:r>
            <a:endParaRPr lang="en-US" sz="1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ABD409-D706-4EDE-B134-12984518B341}"/>
              </a:ext>
            </a:extLst>
          </p:cNvPr>
          <p:cNvSpPr txBox="1"/>
          <p:nvPr/>
        </p:nvSpPr>
        <p:spPr>
          <a:xfrm>
            <a:off x="456871" y="4250423"/>
            <a:ext cx="5639130" cy="1668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u="sng" dirty="0"/>
              <a:t>გაუმჯობესება მნიშველოვანია შემდეგი მიმართულებებით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400" dirty="0"/>
              <a:t>ზუსტი და სანდო ინფორმაცია გადამხდელთა შესახებ;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400" dirty="0"/>
              <a:t>რისკების ეფექტური მართვა;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400" dirty="0"/>
              <a:t>ელექტრონული სერვისების მიწოდება;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400" dirty="0"/>
              <a:t>საგადასახადო დავების შედეგებზე რეაგირება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92F786-339A-4680-9084-34F688FB6221}"/>
              </a:ext>
            </a:extLst>
          </p:cNvPr>
          <p:cNvSpPr txBox="1"/>
          <p:nvPr/>
        </p:nvSpPr>
        <p:spPr>
          <a:xfrm>
            <a:off x="6714468" y="4231373"/>
            <a:ext cx="4686958" cy="71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>
                <a:solidFill>
                  <a:srgbClr val="005024"/>
                </a:solidFill>
              </a:rPr>
              <a:t>ბიუჯეტის გამჭვირვალობის ინდექსის მიხედვით კვლავ სრულიად გამჭვირვალე ქვეყნების ხუთეულში ვართ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020F30-6927-464A-B0A5-87BFA807E38C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34DCAF8-F6D0-49C9-B124-EAB22B8A7C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0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+mn-lt"/>
                <a:cs typeface="Segoe UI Light" panose="020B0502040204020203" pitchFamily="34" charset="0"/>
              </a:rPr>
              <a:t>საშუალოვადიანი გამოწვევები</a:t>
            </a:r>
            <a:endParaRPr lang="en-US" sz="2200" dirty="0">
              <a:solidFill>
                <a:srgbClr val="224994"/>
              </a:solidFill>
              <a:latin typeface="+mn-lt"/>
              <a:cs typeface="Segoe UI Light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FE924CF-E88D-4C7F-BCFC-D0E993765F3A}"/>
              </a:ext>
            </a:extLst>
          </p:cNvPr>
          <p:cNvGrpSpPr/>
          <p:nvPr/>
        </p:nvGrpSpPr>
        <p:grpSpPr>
          <a:xfrm>
            <a:off x="548556" y="1226904"/>
            <a:ext cx="3975730" cy="1647825"/>
            <a:chOff x="542925" y="2439910"/>
            <a:chExt cx="2432949" cy="331319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6440F1C-2B49-4A46-9C1E-58A87BF03901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7D017DC-827E-4821-BBC1-25A72A5CECE6}"/>
                </a:ext>
              </a:extLst>
            </p:cNvPr>
            <p:cNvSpPr/>
            <p:nvPr/>
          </p:nvSpPr>
          <p:spPr>
            <a:xfrm>
              <a:off x="581025" y="2595982"/>
              <a:ext cx="2105026" cy="2321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600" b="1" dirty="0">
                  <a:solidFill>
                    <a:schemeClr val="bg1"/>
                  </a:solidFill>
                </a:rPr>
                <a:t>მთავრობის </a:t>
              </a:r>
              <a:endParaRPr lang="en-US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ka-GE" sz="1600" b="1" dirty="0">
                  <a:solidFill>
                    <a:schemeClr val="bg1"/>
                  </a:solidFill>
                </a:rPr>
                <a:t>ვალის </a:t>
              </a:r>
              <a:endParaRPr lang="en-US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ka-GE" sz="1600" b="1" dirty="0">
                  <a:solidFill>
                    <a:schemeClr val="bg1"/>
                  </a:solidFill>
                </a:rPr>
                <a:t>შემცირება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8F2FFF4-0C71-4515-B4E3-BEA4CE00294B}"/>
                </a:ext>
              </a:extLst>
            </p:cNvPr>
            <p:cNvSpPr/>
            <p:nvPr/>
          </p:nvSpPr>
          <p:spPr>
            <a:xfrm>
              <a:off x="2415686" y="4481838"/>
              <a:ext cx="560188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30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1659D2E-1C44-40B2-93CE-FFFD292A22E9}"/>
              </a:ext>
            </a:extLst>
          </p:cNvPr>
          <p:cNvGrpSpPr/>
          <p:nvPr/>
        </p:nvGrpSpPr>
        <p:grpSpPr>
          <a:xfrm>
            <a:off x="4292036" y="1226902"/>
            <a:ext cx="3727349" cy="1647825"/>
            <a:chOff x="542925" y="2439910"/>
            <a:chExt cx="2280952" cy="331319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D4A1EAF-8788-401E-8321-E5ACC607CB26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881A6DB-E97D-4BF3-A458-07C5971CE7EE}"/>
                </a:ext>
              </a:extLst>
            </p:cNvPr>
            <p:cNvSpPr/>
            <p:nvPr/>
          </p:nvSpPr>
          <p:spPr>
            <a:xfrm>
              <a:off x="594347" y="2561461"/>
              <a:ext cx="1923336" cy="2321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a-GE" sz="1600" b="1" dirty="0">
                  <a:solidFill>
                    <a:schemeClr val="bg1"/>
                  </a:solidFill>
                </a:rPr>
                <a:t>საბიუჯეტო დეფიციტის დაბრუნება მშპ-ს 3 %-იან ნიშნულზე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794F3B0-EB0C-4C63-8262-DEA2B71146CB}"/>
                </a:ext>
              </a:extLst>
            </p:cNvPr>
            <p:cNvSpPr/>
            <p:nvPr/>
          </p:nvSpPr>
          <p:spPr>
            <a:xfrm>
              <a:off x="2428765" y="4481842"/>
              <a:ext cx="395112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30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1EB5CAA-DE0C-4FC9-9A27-981C597C33D6}"/>
              </a:ext>
            </a:extLst>
          </p:cNvPr>
          <p:cNvGrpSpPr/>
          <p:nvPr/>
        </p:nvGrpSpPr>
        <p:grpSpPr>
          <a:xfrm>
            <a:off x="8035517" y="1226902"/>
            <a:ext cx="3724432" cy="1647825"/>
            <a:chOff x="542925" y="2439910"/>
            <a:chExt cx="2279167" cy="331319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CC4B9B3-C0DA-422C-9019-568A3A26CF2E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50E012D-221E-46C5-954A-729B01720768}"/>
                </a:ext>
              </a:extLst>
            </p:cNvPr>
            <p:cNvSpPr/>
            <p:nvPr/>
          </p:nvSpPr>
          <p:spPr>
            <a:xfrm>
              <a:off x="594348" y="2543303"/>
              <a:ext cx="1979201" cy="2321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600" b="1" dirty="0">
                  <a:solidFill>
                    <a:schemeClr val="bg1"/>
                  </a:solidFill>
                </a:rPr>
                <a:t>კაპიტალური ხარჯების შენარჩუნება</a:t>
              </a:r>
              <a:r>
                <a:rPr lang="en-US" sz="1600" b="1" dirty="0">
                  <a:solidFill>
                    <a:schemeClr val="bg1"/>
                  </a:solidFill>
                </a:rPr>
                <a:t> </a:t>
              </a:r>
              <a:r>
                <a:rPr lang="ka-GE" sz="1600" b="1" dirty="0">
                  <a:solidFill>
                    <a:schemeClr val="bg1"/>
                  </a:solidFill>
                </a:rPr>
                <a:t>მშპ-ს 8%-იან ნიშნულზე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97496C2-773F-47A3-8641-DEE4ED57A831}"/>
                </a:ext>
              </a:extLst>
            </p:cNvPr>
            <p:cNvSpPr/>
            <p:nvPr/>
          </p:nvSpPr>
          <p:spPr>
            <a:xfrm>
              <a:off x="2426980" y="4482045"/>
              <a:ext cx="395112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30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65F52A5-B304-468F-81EC-E34810C53E3B}"/>
              </a:ext>
            </a:extLst>
          </p:cNvPr>
          <p:cNvGrpSpPr/>
          <p:nvPr/>
        </p:nvGrpSpPr>
        <p:grpSpPr>
          <a:xfrm>
            <a:off x="548556" y="3031208"/>
            <a:ext cx="4001832" cy="3042562"/>
            <a:chOff x="542925" y="2439910"/>
            <a:chExt cx="2448923" cy="3639165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CB22AF4-CCD5-4A58-8551-D833042B39DB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AE71D7B-D576-4386-9DE4-A936BF578E65}"/>
                </a:ext>
              </a:extLst>
            </p:cNvPr>
            <p:cNvSpPr/>
            <p:nvPr/>
          </p:nvSpPr>
          <p:spPr>
            <a:xfrm>
              <a:off x="581025" y="2485109"/>
              <a:ext cx="2284007" cy="23192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600" b="1" dirty="0">
                  <a:solidFill>
                    <a:schemeClr val="bg1"/>
                  </a:solidFill>
                </a:rPr>
                <a:t>საგადასახადო ადმინისტრირების ეფექტურობის ზრდა </a:t>
              </a:r>
              <a:br>
                <a:rPr lang="en-US" sz="1600" b="1" dirty="0">
                  <a:solidFill>
                    <a:schemeClr val="bg1"/>
                  </a:solidFill>
                </a:rPr>
              </a:br>
              <a:r>
                <a:rPr lang="ka-GE" sz="1600" b="1" dirty="0">
                  <a:solidFill>
                    <a:schemeClr val="bg1"/>
                  </a:solidFill>
                </a:rPr>
                <a:t>ჩრდილოვანი ეკონომიკის მინიმუმამდე დაყვანა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7857AC1-AE76-4B4F-8CCA-CCDF56437335}"/>
                </a:ext>
              </a:extLst>
            </p:cNvPr>
            <p:cNvSpPr/>
            <p:nvPr/>
          </p:nvSpPr>
          <p:spPr>
            <a:xfrm>
              <a:off x="2431660" y="4965182"/>
              <a:ext cx="560188" cy="111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3000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F5F94EC-5B04-48F4-9946-F038FE8A61F4}"/>
              </a:ext>
            </a:extLst>
          </p:cNvPr>
          <p:cNvGrpSpPr/>
          <p:nvPr/>
        </p:nvGrpSpPr>
        <p:grpSpPr>
          <a:xfrm>
            <a:off x="4292976" y="3031207"/>
            <a:ext cx="3988386" cy="2770027"/>
            <a:chOff x="542925" y="2439910"/>
            <a:chExt cx="2440694" cy="331319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C187BFA9-09F7-444D-9D54-4BE265B7C255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793D186-6F50-4D40-A6D3-C0C08E92A26F}"/>
                </a:ext>
              </a:extLst>
            </p:cNvPr>
            <p:cNvSpPr/>
            <p:nvPr/>
          </p:nvSpPr>
          <p:spPr>
            <a:xfrm>
              <a:off x="581024" y="2595982"/>
              <a:ext cx="2079478" cy="20660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600" b="1" dirty="0">
                  <a:solidFill>
                    <a:schemeClr val="bg1"/>
                  </a:solidFill>
                </a:rPr>
                <a:t>ფისკალური რისკების მინიმიზება</a:t>
              </a:r>
            </a:p>
            <a:p>
              <a:pPr lvl="0">
                <a:lnSpc>
                  <a:spcPct val="150000"/>
                </a:lnSpc>
              </a:pPr>
              <a:r>
                <a:rPr lang="ka-GE" sz="1400" dirty="0">
                  <a:solidFill>
                    <a:schemeClr val="bg1"/>
                  </a:solidFill>
                </a:rPr>
                <a:t>გარანტირებული შესყიდვის ხელშეკრულებებიდან მომდინარე ვალდებულებებისა და რისკების თავიდან აცილება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8A0B14A-AB3D-41F8-AA03-9E10A02E4686}"/>
                </a:ext>
              </a:extLst>
            </p:cNvPr>
            <p:cNvSpPr/>
            <p:nvPr/>
          </p:nvSpPr>
          <p:spPr>
            <a:xfrm>
              <a:off x="2423431" y="4974461"/>
              <a:ext cx="560188" cy="6626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3000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F782866-5E27-40D5-B671-17B05C8EAAA8}"/>
              </a:ext>
            </a:extLst>
          </p:cNvPr>
          <p:cNvGrpSpPr/>
          <p:nvPr/>
        </p:nvGrpSpPr>
        <p:grpSpPr>
          <a:xfrm>
            <a:off x="8034952" y="3040061"/>
            <a:ext cx="3607927" cy="2770027"/>
            <a:chOff x="542925" y="2439910"/>
            <a:chExt cx="2207872" cy="331319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5F5C43E-AD66-4684-BF65-43E860CEFB6A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F5D7BE1-D674-4366-9E74-128356C51B9F}"/>
                </a:ext>
              </a:extLst>
            </p:cNvPr>
            <p:cNvSpPr/>
            <p:nvPr/>
          </p:nvSpPr>
          <p:spPr>
            <a:xfrm>
              <a:off x="581025" y="2595982"/>
              <a:ext cx="2131670" cy="17347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600" b="1" dirty="0">
                  <a:solidFill>
                    <a:schemeClr val="bg1"/>
                  </a:solidFill>
                </a:rPr>
                <a:t>სახელმწიფო საწარმოების კომპლექსური რეფორმა </a:t>
              </a:r>
              <a:r>
                <a:rPr lang="ka-GE" sz="1400" dirty="0">
                  <a:solidFill>
                    <a:schemeClr val="bg1"/>
                  </a:solidFill>
                </a:rPr>
                <a:t>რისკების ნაცვლად ეკონომიკის ზრდის ხელშემწყობი საწარმოების ფორმირება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C50FEBAF-9E7E-4350-A6FF-3FF74E8C378D}"/>
              </a:ext>
            </a:extLst>
          </p:cNvPr>
          <p:cNvSpPr/>
          <p:nvPr/>
        </p:nvSpPr>
        <p:spPr>
          <a:xfrm>
            <a:off x="11103859" y="5142488"/>
            <a:ext cx="9154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0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D15DBD-9669-43C1-8B89-1B1F15016182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A661F29B-D8E3-40C5-A25A-87F8E7AD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83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D313D9-5FC3-4A69-809A-C3EC604D127E}"/>
              </a:ext>
            </a:extLst>
          </p:cNvPr>
          <p:cNvSpPr/>
          <p:nvPr/>
        </p:nvSpPr>
        <p:spPr>
          <a:xfrm>
            <a:off x="0" y="-23775"/>
            <a:ext cx="12192000" cy="6881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5A70FC-9A26-4C69-9F61-7C3CD10D70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93" t="38975" r="17607" b="38974"/>
          <a:stretch/>
        </p:blipFill>
        <p:spPr>
          <a:xfrm>
            <a:off x="2532265" y="1714500"/>
            <a:ext cx="7127470" cy="241799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FEDF259-F949-49C1-AAB5-3E2E9BC1514B}"/>
              </a:ext>
            </a:extLst>
          </p:cNvPr>
          <p:cNvSpPr/>
          <p:nvPr/>
        </p:nvSpPr>
        <p:spPr>
          <a:xfrm>
            <a:off x="476251" y="5143500"/>
            <a:ext cx="11249024" cy="749096"/>
          </a:xfrm>
          <a:prstGeom prst="rect">
            <a:avLst/>
          </a:prstGeom>
          <a:solidFill>
            <a:srgbClr val="16305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429519" y="5240707"/>
            <a:ext cx="5332959" cy="491943"/>
          </a:xfrm>
        </p:spPr>
        <p:txBody>
          <a:bodyPr>
            <a:noAutofit/>
          </a:bodyPr>
          <a:lstStyle/>
          <a:p>
            <a:r>
              <a:rPr lang="ka-GE" sz="1800" b="1" dirty="0">
                <a:solidFill>
                  <a:schemeClr val="bg1"/>
                </a:solidFill>
              </a:rPr>
              <a:t>საქართველოს ფინანსთა სამინისტრო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70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2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პანდემიამდე არსებული მაკროეკონომიკური მაჩვენებლები</a:t>
            </a:r>
            <a:endParaRPr lang="en-US" sz="2200" b="1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2006" y="1088143"/>
            <a:ext cx="5403667" cy="61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200" b="1" dirty="0"/>
              <a:t>ეკონომიკის მთლიანი მოცულობა და</a:t>
            </a:r>
          </a:p>
          <a:p>
            <a:pPr>
              <a:lnSpc>
                <a:spcPct val="150000"/>
              </a:lnSpc>
            </a:pPr>
            <a:r>
              <a:rPr lang="ka-GE" sz="1200" b="1" dirty="0"/>
              <a:t>მისი რეალური ზრდის ტემპი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4566" y="3351397"/>
            <a:ext cx="5403668" cy="61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200" b="1" dirty="0"/>
              <a:t>სავაჭრო ბალანსი და</a:t>
            </a:r>
          </a:p>
          <a:p>
            <a:pPr>
              <a:lnSpc>
                <a:spcPct val="150000"/>
              </a:lnSpc>
            </a:pPr>
            <a:r>
              <a:rPr lang="ka-GE" sz="1200" b="1" dirty="0"/>
              <a:t>მიმდინარე ანგარიშის დეფიციტი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296420" y="1144700"/>
            <a:ext cx="6190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ka-GE" sz="1200" b="1" dirty="0"/>
              <a:t>გაუმჯობესდა ქვეყნის სუვერენული რეიტინგები</a:t>
            </a:r>
            <a:endParaRPr lang="en-US" sz="12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80FE75-34F5-4F40-B0D6-3D171C233A47}"/>
              </a:ext>
            </a:extLst>
          </p:cNvPr>
          <p:cNvSpPr txBox="1"/>
          <p:nvPr/>
        </p:nvSpPr>
        <p:spPr>
          <a:xfrm>
            <a:off x="6224128" y="3569965"/>
            <a:ext cx="52630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200" b="1" dirty="0"/>
              <a:t>შემოსავლები</a:t>
            </a:r>
            <a:r>
              <a:rPr lang="en-US" sz="1200" b="1" dirty="0"/>
              <a:t> </a:t>
            </a:r>
            <a:r>
              <a:rPr lang="ka-GE" sz="1200" b="1" dirty="0"/>
              <a:t>ტურიზმიდან და ექსპორტიდან </a:t>
            </a:r>
            <a:endParaRPr lang="en-US" sz="1200" b="1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9607235-EF1D-4CFD-B64B-F3F08756FAE2}"/>
              </a:ext>
            </a:extLst>
          </p:cNvPr>
          <p:cNvGrpSpPr/>
          <p:nvPr/>
        </p:nvGrpSpPr>
        <p:grpSpPr>
          <a:xfrm>
            <a:off x="6326328" y="1168621"/>
            <a:ext cx="5707588" cy="1950135"/>
            <a:chOff x="6484415" y="1608377"/>
            <a:chExt cx="5707588" cy="2145148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6D28476C-D610-4E62-B4E4-EDD2897414CE}"/>
                </a:ext>
              </a:extLst>
            </p:cNvPr>
            <p:cNvGrpSpPr/>
            <p:nvPr/>
          </p:nvGrpSpPr>
          <p:grpSpPr>
            <a:xfrm>
              <a:off x="6516303" y="1608377"/>
              <a:ext cx="5675700" cy="2145148"/>
              <a:chOff x="356189" y="1821915"/>
              <a:chExt cx="4937540" cy="3002634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B46C94DB-CFC8-4347-AF4D-ED016ADDD53B}"/>
                  </a:ext>
                </a:extLst>
              </p:cNvPr>
              <p:cNvGrpSpPr/>
              <p:nvPr/>
            </p:nvGrpSpPr>
            <p:grpSpPr>
              <a:xfrm>
                <a:off x="356189" y="1821915"/>
                <a:ext cx="4936354" cy="2494880"/>
                <a:chOff x="-409895" y="0"/>
                <a:chExt cx="2883467" cy="8077170"/>
              </a:xfrm>
            </p:grpSpPr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272D34AC-EE11-42E2-ADB7-7C40AF584062}"/>
                    </a:ext>
                  </a:extLst>
                </p:cNvPr>
                <p:cNvSpPr/>
                <p:nvPr/>
              </p:nvSpPr>
              <p:spPr>
                <a:xfrm>
                  <a:off x="519445" y="0"/>
                  <a:ext cx="1954127" cy="2819400"/>
                </a:xfrm>
                <a:prstGeom prst="rect">
                  <a:avLst/>
                </a:prstGeom>
                <a:noFill/>
                <a:ln>
                  <a:noFill/>
                </a:ln>
                <a:sp3d/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02872873-58CA-48C5-871A-80AB23DCF1FF}"/>
                    </a:ext>
                  </a:extLst>
                </p:cNvPr>
                <p:cNvSpPr/>
                <p:nvPr/>
              </p:nvSpPr>
              <p:spPr>
                <a:xfrm>
                  <a:off x="-409895" y="5257771"/>
                  <a:ext cx="822175" cy="2819399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0" tIns="68580" rIns="0" bIns="0" numCol="1" spcCol="1270" anchor="t" anchorCtr="0">
                  <a:noAutofit/>
                </a:bodyPr>
                <a:lstStyle/>
                <a:p>
                  <a:pPr defTabSz="889000"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400" u="sng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BB </a:t>
                  </a:r>
                  <a:r>
                    <a:rPr lang="ka-GE" sz="1400" u="sng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სტაბილური</a:t>
                  </a:r>
                </a:p>
                <a:p>
                  <a:pPr defTabSz="88900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ka-GE" sz="120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გაუმჯობესდა 2019 წლის ოქტომბერში </a:t>
                  </a:r>
                  <a:r>
                    <a:rPr lang="en-US" sz="120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BB</a:t>
                  </a:r>
                  <a:r>
                    <a:rPr lang="ka-GE" sz="120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- პოზიტიურიდან </a:t>
                  </a:r>
                  <a:endParaRPr lang="en-US" sz="1200" dirty="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1E555E3F-EC11-4ED0-876B-B5D03CEEFC6D}"/>
                  </a:ext>
                </a:extLst>
              </p:cNvPr>
              <p:cNvGrpSpPr/>
              <p:nvPr/>
            </p:nvGrpSpPr>
            <p:grpSpPr>
              <a:xfrm>
                <a:off x="1944721" y="2751075"/>
                <a:ext cx="3349008" cy="1601367"/>
                <a:chOff x="517321" y="0"/>
                <a:chExt cx="1956251" cy="5184444"/>
              </a:xfrm>
            </p:grpSpPr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FD418A5E-2237-49D4-9132-799512F2CF3D}"/>
                    </a:ext>
                  </a:extLst>
                </p:cNvPr>
                <p:cNvSpPr/>
                <p:nvPr/>
              </p:nvSpPr>
              <p:spPr>
                <a:xfrm>
                  <a:off x="519445" y="0"/>
                  <a:ext cx="1954127" cy="2819400"/>
                </a:xfrm>
                <a:prstGeom prst="rect">
                  <a:avLst/>
                </a:prstGeom>
                <a:noFill/>
                <a:ln>
                  <a:noFill/>
                </a:ln>
                <a:sp3d/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4748E8E1-50B8-4034-B5B5-9E0A3843BA7D}"/>
                    </a:ext>
                  </a:extLst>
                </p:cNvPr>
                <p:cNvSpPr/>
                <p:nvPr/>
              </p:nvSpPr>
              <p:spPr>
                <a:xfrm>
                  <a:off x="517321" y="2249626"/>
                  <a:ext cx="803509" cy="2934818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0" tIns="68580" rIns="0" bIns="0" numCol="1" spcCol="1270" anchor="t" anchorCtr="0">
                  <a:noAutofit/>
                </a:bodyPr>
                <a:lstStyle/>
                <a:p>
                  <a:pPr defTabSz="889000"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400" u="sng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BB </a:t>
                  </a:r>
                  <a:r>
                    <a:rPr lang="ka-GE" sz="1400" u="sng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ნეგატიური</a:t>
                  </a:r>
                  <a:endParaRPr lang="en-US" sz="1400" u="sng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  <a:p>
                  <a:pPr defTabSz="88900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ka-GE" sz="12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გაუმჯობესდა 2019 წლის თებერვალში </a:t>
                  </a:r>
                  <a:r>
                    <a:rPr lang="en-US" sz="12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BB- </a:t>
                  </a:r>
                  <a:r>
                    <a:rPr lang="ka-GE" sz="12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პოზიტიურიდან</a:t>
                  </a:r>
                </a:p>
              </p:txBody>
            </p: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DD66BCFF-2936-42E5-B1AE-CBB153F001F1}"/>
                  </a:ext>
                </a:extLst>
              </p:cNvPr>
              <p:cNvGrpSpPr/>
              <p:nvPr/>
            </p:nvGrpSpPr>
            <p:grpSpPr>
              <a:xfrm>
                <a:off x="1945087" y="3435926"/>
                <a:ext cx="3345370" cy="1388623"/>
                <a:chOff x="519445" y="-596847"/>
                <a:chExt cx="1954127" cy="3416247"/>
              </a:xfrm>
            </p:grpSpPr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E26EF6B2-2ADF-4A5D-9C76-18ECE2B1614D}"/>
                    </a:ext>
                  </a:extLst>
                </p:cNvPr>
                <p:cNvSpPr/>
                <p:nvPr/>
              </p:nvSpPr>
              <p:spPr>
                <a:xfrm>
                  <a:off x="519445" y="0"/>
                  <a:ext cx="1954127" cy="2819400"/>
                </a:xfrm>
                <a:prstGeom prst="rect">
                  <a:avLst/>
                </a:prstGeom>
                <a:noFill/>
                <a:ln>
                  <a:noFill/>
                </a:ln>
                <a:sp3d/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1CE61637-AD5C-4457-964E-DD67C1181F61}"/>
                    </a:ext>
                  </a:extLst>
                </p:cNvPr>
                <p:cNvSpPr/>
                <p:nvPr/>
              </p:nvSpPr>
              <p:spPr>
                <a:xfrm>
                  <a:off x="1512622" y="-596847"/>
                  <a:ext cx="808627" cy="1841499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0" tIns="68580" rIns="0" bIns="0" numCol="1" spcCol="1270" anchor="t" anchorCtr="0">
                  <a:noAutofit/>
                </a:bodyPr>
                <a:lstStyle/>
                <a:p>
                  <a:pPr defTabSz="889000"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400" u="sng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Ba2 </a:t>
                  </a:r>
                  <a:r>
                    <a:rPr lang="ka-GE" sz="1400" u="sng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სტაბილური</a:t>
                  </a:r>
                  <a:endParaRPr lang="en-US" sz="1400" u="sng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  <a:p>
                  <a:pPr defTabSz="88900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ka-GE" sz="12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გაუმჯობესდა 2017 წლის სექტემბერში </a:t>
                  </a:r>
                  <a:r>
                    <a:rPr lang="en-US" sz="12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Ba3 </a:t>
                  </a:r>
                  <a:r>
                    <a:rPr lang="ka-GE" sz="1200" dirty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სტაბილურიდან  </a:t>
                  </a:r>
                </a:p>
              </p:txBody>
            </p:sp>
          </p:grpSp>
        </p:grpSp>
        <p:pic>
          <p:nvPicPr>
            <p:cNvPr id="46" name="Picture 6" descr="Standard &amp; Poor's logo and symbol, meaning, history, PNG">
              <a:extLst>
                <a:ext uri="{FF2B5EF4-FFF2-40B4-BE49-F238E27FC236}">
                  <a16:creationId xmlns:a16="http://schemas.microsoft.com/office/drawing/2014/main" id="{AB9A293E-64C9-4128-A5F6-5BEF9C20B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4415" y="2032603"/>
              <a:ext cx="1197537" cy="748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10" descr="File:Fitch Ratings logo.svg - Wikimedia Commons">
              <a:extLst>
                <a:ext uri="{FF2B5EF4-FFF2-40B4-BE49-F238E27FC236}">
                  <a16:creationId xmlns:a16="http://schemas.microsoft.com/office/drawing/2014/main" id="{0020033E-40D4-4D7F-B108-9582CB7ECB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2047" y="2179868"/>
              <a:ext cx="1347279" cy="282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12" descr="Moody's Investors Service | Bond Buyer Conferences">
              <a:extLst>
                <a:ext uri="{FF2B5EF4-FFF2-40B4-BE49-F238E27FC236}">
                  <a16:creationId xmlns:a16="http://schemas.microsoft.com/office/drawing/2014/main" id="{595425CA-AFF7-4596-B9AC-C9E3D464F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69420" y="2140235"/>
              <a:ext cx="1271042" cy="355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8" name="Chart 57">
            <a:extLst>
              <a:ext uri="{FF2B5EF4-FFF2-40B4-BE49-F238E27FC236}">
                <a16:creationId xmlns:a16="http://schemas.microsoft.com/office/drawing/2014/main" id="{DB22F436-6A86-4B28-9F9B-3E22A39D1E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063717"/>
              </p:ext>
            </p:extLst>
          </p:nvPr>
        </p:nvGraphicFramePr>
        <p:xfrm>
          <a:off x="559159" y="1718384"/>
          <a:ext cx="5393504" cy="1567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D858F597-6EFB-4063-A7F0-D5E54490BB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384266"/>
              </p:ext>
            </p:extLst>
          </p:nvPr>
        </p:nvGraphicFramePr>
        <p:xfrm>
          <a:off x="464566" y="4058045"/>
          <a:ext cx="5468123" cy="1992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4" name="Chart 63">
            <a:extLst>
              <a:ext uri="{FF2B5EF4-FFF2-40B4-BE49-F238E27FC236}">
                <a16:creationId xmlns:a16="http://schemas.microsoft.com/office/drawing/2014/main" id="{0E66E97F-4376-4D9C-BEC2-1FE02ADBA9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814438"/>
              </p:ext>
            </p:extLst>
          </p:nvPr>
        </p:nvGraphicFramePr>
        <p:xfrm>
          <a:off x="6271990" y="3923233"/>
          <a:ext cx="5372100" cy="2127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4BC6A20D-27B6-4299-B603-1808828F4207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9143FF9-EB24-4CBB-A70D-FDF328B8D698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1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2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პანდემიამდე არსებული ფისკალური მაჩვენებლები</a:t>
            </a:r>
            <a:endParaRPr lang="en-US" sz="2200" b="1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2006" y="1088143"/>
            <a:ext cx="5403667" cy="33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200" b="1" dirty="0"/>
              <a:t>მიმდინარე და კაპიტალური ხარჯები მშპ-სთან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2005" y="3747602"/>
            <a:ext cx="5403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200" b="1" dirty="0"/>
              <a:t>საგადასახადო შემოსავლები (მლრდ ლარი)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296421" y="1144700"/>
            <a:ext cx="5403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ka-GE" sz="1200" b="1" dirty="0"/>
              <a:t>საბიუჯეტო დეფიციტი</a:t>
            </a:r>
            <a:endParaRPr lang="en-US" sz="12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80FE75-34F5-4F40-B0D6-3D171C233A47}"/>
              </a:ext>
            </a:extLst>
          </p:cNvPr>
          <p:cNvSpPr txBox="1"/>
          <p:nvPr/>
        </p:nvSpPr>
        <p:spPr>
          <a:xfrm>
            <a:off x="6254369" y="3708356"/>
            <a:ext cx="4703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200" b="1" dirty="0"/>
              <a:t>მთავრობის ვალი (მშპ-ს პროცენტი)</a:t>
            </a:r>
            <a:endParaRPr lang="en-US" sz="1200" b="1" dirty="0"/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BB6DA398-F65B-4222-81D0-DAE6C2D164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4585"/>
              </p:ext>
            </p:extLst>
          </p:nvPr>
        </p:nvGraphicFramePr>
        <p:xfrm>
          <a:off x="516883" y="1500835"/>
          <a:ext cx="5221240" cy="2090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F54AFFCE-E2DF-41B1-A771-5EA7799C90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9208"/>
              </p:ext>
            </p:extLst>
          </p:nvPr>
        </p:nvGraphicFramePr>
        <p:xfrm>
          <a:off x="343529" y="4045205"/>
          <a:ext cx="5784685" cy="2085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D533BA1F-A2F9-4660-91D5-30809949C7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461847"/>
              </p:ext>
            </p:extLst>
          </p:nvPr>
        </p:nvGraphicFramePr>
        <p:xfrm>
          <a:off x="6128214" y="1264876"/>
          <a:ext cx="5549264" cy="2090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D22D29B6-C02F-45F2-A4EC-5B516AB6E6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956846"/>
              </p:ext>
            </p:extLst>
          </p:nvPr>
        </p:nvGraphicFramePr>
        <p:xfrm>
          <a:off x="6326329" y="4020201"/>
          <a:ext cx="5351149" cy="1703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1B3DEBD2-6D7A-470A-A684-DAA3E2D931C5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C520EAD-3690-4666-99C7-65C89D351E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87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სწრაფი და სწორი რეაგირება გამოწვევებზე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ED7FAA51-4A68-4689-9377-023699D29B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233073"/>
              </p:ext>
            </p:extLst>
          </p:nvPr>
        </p:nvGraphicFramePr>
        <p:xfrm>
          <a:off x="539068" y="3095625"/>
          <a:ext cx="11051036" cy="300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32551D5-DF6B-4578-899E-FC5E5749EA81}"/>
              </a:ext>
            </a:extLst>
          </p:cNvPr>
          <p:cNvSpPr txBox="1"/>
          <p:nvPr/>
        </p:nvSpPr>
        <p:spPr>
          <a:xfrm>
            <a:off x="6596105" y="1690337"/>
            <a:ext cx="4252869" cy="1021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>
                <a:solidFill>
                  <a:srgbClr val="224994"/>
                </a:solidFill>
              </a:rPr>
              <a:t>საერთაშორისო პარტნიორებთან მიღწეულ იქნა შეთანხმება დამატებით 1,9 მლრდ დოლარის გამოყოფაზე</a:t>
            </a:r>
            <a:endParaRPr lang="en-US" sz="1400" b="1" dirty="0">
              <a:solidFill>
                <a:srgbClr val="224994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F6BA042-0AAC-4099-BA00-692A3E063E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26917" y="1351961"/>
            <a:ext cx="3429000" cy="179515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4737FFB-FEB7-4FE7-9865-172BA92B3113}"/>
              </a:ext>
            </a:extLst>
          </p:cNvPr>
          <p:cNvSpPr txBox="1"/>
          <p:nvPr/>
        </p:nvSpPr>
        <p:spPr>
          <a:xfrm>
            <a:off x="619070" y="1211906"/>
            <a:ext cx="2538369" cy="375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/>
              <a:t>შეთანხმება </a:t>
            </a:r>
            <a:r>
              <a:rPr lang="en-US" sz="1400" b="1" dirty="0"/>
              <a:t>IMF-</a:t>
            </a:r>
            <a:r>
              <a:rPr lang="ka-GE" sz="1400" b="1" dirty="0"/>
              <a:t>თან</a:t>
            </a:r>
            <a:endParaRPr lang="en-US" sz="14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B7E1D-9D28-4684-BA0B-26D48B822A96}"/>
              </a:ext>
            </a:extLst>
          </p:cNvPr>
          <p:cNvSpPr txBox="1"/>
          <p:nvPr/>
        </p:nvSpPr>
        <p:spPr>
          <a:xfrm>
            <a:off x="619070" y="1551922"/>
            <a:ext cx="4252869" cy="1668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400" dirty="0"/>
              <a:t>ბოლო წლების ფისკალური პოლიტიკა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400" dirty="0"/>
              <a:t>წარმატებული პროგრამა და პანდემიამდე არსებული ჯანსაღი პარამეტრები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a-GE" sz="1400" dirty="0"/>
              <a:t>ხელისუფლების მიმართ მაღალი ნდობა</a:t>
            </a:r>
            <a:endParaRPr lang="en-US" sz="1400" dirty="0"/>
          </a:p>
          <a:p>
            <a:pPr lvl="0">
              <a:lnSpc>
                <a:spcPct val="150000"/>
              </a:lnSpc>
            </a:pPr>
            <a:endParaRPr lang="en-US" sz="1400" dirty="0"/>
          </a:p>
        </p:txBody>
      </p:sp>
      <p:pic>
        <p:nvPicPr>
          <p:cNvPr id="3082" name="Picture 10" descr="Agreement-Icon -">
            <a:extLst>
              <a:ext uri="{FF2B5EF4-FFF2-40B4-BE49-F238E27FC236}">
                <a16:creationId xmlns:a16="http://schemas.microsoft.com/office/drawing/2014/main" id="{40C3A8D2-6A4C-48DD-B5A9-149F5505B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871" y="972353"/>
            <a:ext cx="941092" cy="94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3435A57-14BB-4394-A82F-CAA7B995E1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22693" y="6309321"/>
            <a:ext cx="1452562" cy="34444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F37E61A-BDD1-4E1D-B9C8-9A4148B328FD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8023ACC-4247-45DD-B175-717560F1325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64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რეაგირება გამოწვევებზე - ჯანდაცვა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801B203-286E-4EE6-96A7-BA1A0C8127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727100"/>
              </p:ext>
            </p:extLst>
          </p:nvPr>
        </p:nvGraphicFramePr>
        <p:xfrm>
          <a:off x="456868" y="2145559"/>
          <a:ext cx="11272583" cy="225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Content Placeholder 17">
            <a:extLst>
              <a:ext uri="{FF2B5EF4-FFF2-40B4-BE49-F238E27FC236}">
                <a16:creationId xmlns:a16="http://schemas.microsoft.com/office/drawing/2014/main" id="{5C65CD93-C4C2-4065-8114-A8B91B676A06}"/>
              </a:ext>
            </a:extLst>
          </p:cNvPr>
          <p:cNvSpPr txBox="1">
            <a:spLocks/>
          </p:cNvSpPr>
          <p:nvPr/>
        </p:nvSpPr>
        <p:spPr>
          <a:xfrm>
            <a:off x="456869" y="4518070"/>
            <a:ext cx="4974718" cy="1614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ka-GE" sz="1400" dirty="0">
                <a:latin typeface="Segoe UI" panose="020B0502040204020203" pitchFamily="34" charset="0"/>
                <a:cs typeface="Segoe UI" panose="020B0502040204020203" pitchFamily="34" charset="0"/>
              </a:rPr>
              <a:t>პანდემიის მართვის ღონისძიებები და საჭირო შესყიდვები პირდაპირ მწარმოებლებისგან წარმატებით მიმდინარეობს მსოფლიო ბანკის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COVID</a:t>
            </a:r>
            <a:r>
              <a:rPr lang="ka-GE" sz="1400" dirty="0">
                <a:latin typeface="Segoe UI" panose="020B0502040204020203" pitchFamily="34" charset="0"/>
                <a:cs typeface="Segoe UI" panose="020B0502040204020203" pitchFamily="34" charset="0"/>
              </a:rPr>
              <a:t>-ის პროექტის ფარგლებში.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Content Placeholder 17">
            <a:extLst>
              <a:ext uri="{FF2B5EF4-FFF2-40B4-BE49-F238E27FC236}">
                <a16:creationId xmlns:a16="http://schemas.microsoft.com/office/drawing/2014/main" id="{812FB8CD-F4BD-42EE-AF4F-3FAD5F76F44A}"/>
              </a:ext>
            </a:extLst>
          </p:cNvPr>
          <p:cNvSpPr txBox="1">
            <a:spLocks/>
          </p:cNvSpPr>
          <p:nvPr/>
        </p:nvSpPr>
        <p:spPr>
          <a:xfrm>
            <a:off x="6118722" y="4488845"/>
            <a:ext cx="4974718" cy="1614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ka-GE" sz="1400" dirty="0">
                <a:latin typeface="Segoe UI" panose="020B0502040204020203" pitchFamily="34" charset="0"/>
                <a:cs typeface="Segoe UI" panose="020B0502040204020203" pitchFamily="34" charset="0"/>
              </a:rPr>
              <a:t>მსოფლიო ბანკის პროექტის გაფართოებით დაგეგმილია ვაქცინის შესყიდვებისა და ლოჯისტიკური საკითხების ორგანიზება.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258A70-6987-40B7-8626-E956EAEB5185}"/>
              </a:ext>
            </a:extLst>
          </p:cNvPr>
          <p:cNvSpPr/>
          <p:nvPr/>
        </p:nvSpPr>
        <p:spPr>
          <a:xfrm>
            <a:off x="456869" y="1033954"/>
            <a:ext cx="1645002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4000" b="1" dirty="0">
                <a:solidFill>
                  <a:srgbClr val="018B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420,0 </a:t>
            </a:r>
          </a:p>
          <a:p>
            <a:r>
              <a:rPr lang="ka-GE" b="1" dirty="0">
                <a:solidFill>
                  <a:srgbClr val="018B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მლნ. ლარი</a:t>
            </a:r>
            <a:endParaRPr lang="en-US" dirty="0">
              <a:solidFill>
                <a:srgbClr val="018B76"/>
              </a:solidFill>
            </a:endParaRPr>
          </a:p>
        </p:txBody>
      </p:sp>
      <p:sp>
        <p:nvSpPr>
          <p:cNvPr id="9" name="Content Placeholder 17">
            <a:extLst>
              <a:ext uri="{FF2B5EF4-FFF2-40B4-BE49-F238E27FC236}">
                <a16:creationId xmlns:a16="http://schemas.microsoft.com/office/drawing/2014/main" id="{FBA39B7D-8C39-4B13-9696-6529C0C3F23C}"/>
              </a:ext>
            </a:extLst>
          </p:cNvPr>
          <p:cNvSpPr txBox="1">
            <a:spLocks/>
          </p:cNvSpPr>
          <p:nvPr/>
        </p:nvSpPr>
        <p:spPr>
          <a:xfrm>
            <a:off x="2276993" y="1219201"/>
            <a:ext cx="5714482" cy="555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600"/>
              </a:spcAft>
              <a:buNone/>
              <a:defRPr/>
            </a:pPr>
            <a:r>
              <a:rPr lang="ka-GE" sz="1400" dirty="0">
                <a:latin typeface="Segoe UI" panose="020B0502040204020203" pitchFamily="34" charset="0"/>
                <a:cs typeface="Segoe UI" panose="020B0502040204020203" pitchFamily="34" charset="0"/>
              </a:rPr>
              <a:t>ვირუსის გავრცელების პრევენციისა და ინფიცირებულთა მკურნალობისთვის გამოიყო 420,0 მლნ ლარი;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25B56CE-2FD9-4D67-8861-62F227D64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2693" y="6309321"/>
            <a:ext cx="1452562" cy="344440"/>
          </a:xfrm>
          <a:prstGeom prst="rect">
            <a:avLst/>
          </a:prstGeom>
        </p:spPr>
      </p:pic>
      <p:sp>
        <p:nvSpPr>
          <p:cNvPr id="13" name="Content Placeholder 17">
            <a:extLst>
              <a:ext uri="{FF2B5EF4-FFF2-40B4-BE49-F238E27FC236}">
                <a16:creationId xmlns:a16="http://schemas.microsoft.com/office/drawing/2014/main" id="{E53A3BCB-A94E-4EED-BB10-C53CF16EB479}"/>
              </a:ext>
            </a:extLst>
          </p:cNvPr>
          <p:cNvSpPr txBox="1">
            <a:spLocks/>
          </p:cNvSpPr>
          <p:nvPr/>
        </p:nvSpPr>
        <p:spPr>
          <a:xfrm>
            <a:off x="809122" y="2525286"/>
            <a:ext cx="5737982" cy="406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spcAft>
                <a:spcPts val="600"/>
              </a:spcAft>
              <a:buNone/>
              <a:defRPr/>
            </a:pPr>
            <a:r>
              <a:rPr lang="ka-GE" sz="1300" dirty="0">
                <a:solidFill>
                  <a:schemeClr val="bg1"/>
                </a:solidFill>
                <a:cs typeface="Segoe UI" panose="020B0502040204020203" pitchFamily="34" charset="0"/>
              </a:rPr>
              <a:t>ვირუსის გავრცელების პრევენციისა და მკურნალობის ხარჯები</a:t>
            </a:r>
            <a:endParaRPr lang="en-US" sz="1300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2D9BC4-7326-492A-8962-21FDBCA0A064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A33F586-C2C0-49E8-96C6-A832B8500A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36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რეაგირება გამოწვევებზე - მოქალაქეთა დახმარება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Content Placeholder 17">
            <a:extLst>
              <a:ext uri="{FF2B5EF4-FFF2-40B4-BE49-F238E27FC236}">
                <a16:creationId xmlns:a16="http://schemas.microsoft.com/office/drawing/2014/main" id="{C27C42E2-DC9E-4F87-A074-A11EEB00D043}"/>
              </a:ext>
            </a:extLst>
          </p:cNvPr>
          <p:cNvSpPr txBox="1">
            <a:spLocks/>
          </p:cNvSpPr>
          <p:nvPr/>
        </p:nvSpPr>
        <p:spPr>
          <a:xfrm>
            <a:off x="3488582" y="1235523"/>
            <a:ext cx="7150843" cy="555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00"/>
              </a:spcAft>
              <a:buNone/>
              <a:defRPr/>
            </a:pPr>
            <a:r>
              <a:rPr lang="ka-GE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მოქალაქეთა დახმარების მიზნით გამოიყო 1,2 მილიარდ ლარზე მეტი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258A70-6987-40B7-8626-E956EAEB5185}"/>
              </a:ext>
            </a:extLst>
          </p:cNvPr>
          <p:cNvSpPr/>
          <p:nvPr/>
        </p:nvSpPr>
        <p:spPr>
          <a:xfrm>
            <a:off x="456870" y="1079813"/>
            <a:ext cx="12779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1,2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DC81823-47E1-407F-9AA8-11AE863B3A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5440140"/>
              </p:ext>
            </p:extLst>
          </p:nvPr>
        </p:nvGraphicFramePr>
        <p:xfrm>
          <a:off x="456869" y="2836427"/>
          <a:ext cx="11272584" cy="312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A9C8B72-D7F1-40C7-BFCD-A096288F069B}"/>
              </a:ext>
            </a:extLst>
          </p:cNvPr>
          <p:cNvSpPr/>
          <p:nvPr/>
        </p:nvSpPr>
        <p:spPr>
          <a:xfrm>
            <a:off x="1740558" y="1207027"/>
            <a:ext cx="15039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მილიარდ </a:t>
            </a:r>
          </a:p>
          <a:p>
            <a:r>
              <a:rPr lang="ka-GE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ლარზე </a:t>
            </a:r>
          </a:p>
          <a:p>
            <a:r>
              <a:rPr lang="ka-GE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მეტი</a:t>
            </a:r>
            <a:endParaRPr lang="en-US" dirty="0">
              <a:solidFill>
                <a:srgbClr val="224994"/>
              </a:solidFill>
            </a:endParaRPr>
          </a:p>
        </p:txBody>
      </p:sp>
      <p:sp>
        <p:nvSpPr>
          <p:cNvPr id="12" name="Content Placeholder 17">
            <a:extLst>
              <a:ext uri="{FF2B5EF4-FFF2-40B4-BE49-F238E27FC236}">
                <a16:creationId xmlns:a16="http://schemas.microsoft.com/office/drawing/2014/main" id="{C7921FB0-9C7D-401C-B844-3AB6266DE054}"/>
              </a:ext>
            </a:extLst>
          </p:cNvPr>
          <p:cNvSpPr txBox="1">
            <a:spLocks/>
          </p:cNvSpPr>
          <p:nvPr/>
        </p:nvSpPr>
        <p:spPr>
          <a:xfrm>
            <a:off x="3488583" y="1761832"/>
            <a:ext cx="3526824" cy="555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ka-GE" sz="1400" dirty="0">
                <a:latin typeface="Segoe UI" panose="020B0502040204020203" pitchFamily="34" charset="0"/>
                <a:cs typeface="Segoe UI" panose="020B0502040204020203" pitchFamily="34" charset="0"/>
              </a:rPr>
              <a:t>სხვადასხვა სახის ფულად დახმარებას იღებს 1 მილიონ 700 ათასამდე ჩვენი მოქალაქე;</a:t>
            </a:r>
          </a:p>
        </p:txBody>
      </p:sp>
      <p:sp>
        <p:nvSpPr>
          <p:cNvPr id="14" name="Content Placeholder 17">
            <a:extLst>
              <a:ext uri="{FF2B5EF4-FFF2-40B4-BE49-F238E27FC236}">
                <a16:creationId xmlns:a16="http://schemas.microsoft.com/office/drawing/2014/main" id="{36CF148C-C09D-4310-BE30-37CF51570945}"/>
              </a:ext>
            </a:extLst>
          </p:cNvPr>
          <p:cNvSpPr txBox="1">
            <a:spLocks/>
          </p:cNvSpPr>
          <p:nvPr/>
        </p:nvSpPr>
        <p:spPr>
          <a:xfrm>
            <a:off x="7259494" y="1772240"/>
            <a:ext cx="3526824" cy="555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ka-GE" sz="1400" dirty="0">
                <a:latin typeface="Segoe UI" panose="020B0502040204020203" pitchFamily="34" charset="0"/>
                <a:cs typeface="Segoe UI" panose="020B0502040204020203" pitchFamily="34" charset="0"/>
              </a:rPr>
              <a:t>კომუნალური ხარჯების სუბსიდირებით სარგებლობს 2,5 მილიონამდე მოქალაქე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6D30C3F-E857-41F6-BD5F-905C34DED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2693" y="6309321"/>
            <a:ext cx="1452562" cy="34444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DEED58E-84CB-47EE-A5EC-928F65F7EDA9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33C25B-ECA2-40EE-B519-8B6D9F700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4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რეაგირება გამოწვევებზე - ბიზნესის მხარდაჭერა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3" name="Content Placeholder 17">
            <a:extLst>
              <a:ext uri="{FF2B5EF4-FFF2-40B4-BE49-F238E27FC236}">
                <a16:creationId xmlns:a16="http://schemas.microsoft.com/office/drawing/2014/main" id="{C27C42E2-DC9E-4F87-A074-A11EEB00D043}"/>
              </a:ext>
            </a:extLst>
          </p:cNvPr>
          <p:cNvSpPr txBox="1">
            <a:spLocks/>
          </p:cNvSpPr>
          <p:nvPr/>
        </p:nvSpPr>
        <p:spPr>
          <a:xfrm>
            <a:off x="3326658" y="1149068"/>
            <a:ext cx="3855192" cy="555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600"/>
              </a:spcAft>
              <a:buNone/>
              <a:defRPr/>
            </a:pPr>
            <a:r>
              <a:rPr lang="ka-GE" sz="1400" dirty="0">
                <a:latin typeface="Segoe UI" panose="020B0502040204020203" pitchFamily="34" charset="0"/>
                <a:cs typeface="Segoe UI" panose="020B0502040204020203" pitchFamily="34" charset="0"/>
              </a:rPr>
              <a:t>ბიზნესის მხარდაჭერის მიზნებისათვის განხორციელდა 1,6 მილიარდ ლარზე მეტის მობილიზება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258A70-6987-40B7-8626-E956EAEB5185}"/>
              </a:ext>
            </a:extLst>
          </p:cNvPr>
          <p:cNvSpPr/>
          <p:nvPr/>
        </p:nvSpPr>
        <p:spPr>
          <a:xfrm>
            <a:off x="456869" y="1079813"/>
            <a:ext cx="127791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1,6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9C8B72-D7F1-40C7-BFCD-A096288F069B}"/>
              </a:ext>
            </a:extLst>
          </p:cNvPr>
          <p:cNvSpPr/>
          <p:nvPr/>
        </p:nvSpPr>
        <p:spPr>
          <a:xfrm>
            <a:off x="1740558" y="1207027"/>
            <a:ext cx="15039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მილიარდ </a:t>
            </a:r>
          </a:p>
          <a:p>
            <a:r>
              <a:rPr lang="ka-GE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ლარზე </a:t>
            </a:r>
          </a:p>
          <a:p>
            <a:r>
              <a:rPr lang="ka-GE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მეტი</a:t>
            </a:r>
            <a:endParaRPr lang="en-US" dirty="0">
              <a:solidFill>
                <a:srgbClr val="224994"/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37CB532-A6A7-4D28-BCFD-FB304AB025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860479"/>
              </p:ext>
            </p:extLst>
          </p:nvPr>
        </p:nvGraphicFramePr>
        <p:xfrm>
          <a:off x="456869" y="2435438"/>
          <a:ext cx="11272584" cy="3664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ontent Placeholder 17">
            <a:extLst>
              <a:ext uri="{FF2B5EF4-FFF2-40B4-BE49-F238E27FC236}">
                <a16:creationId xmlns:a16="http://schemas.microsoft.com/office/drawing/2014/main" id="{08FD3D46-3DFA-4AAB-91F1-E6756DA7781F}"/>
              </a:ext>
            </a:extLst>
          </p:cNvPr>
          <p:cNvSpPr txBox="1">
            <a:spLocks/>
          </p:cNvSpPr>
          <p:nvPr/>
        </p:nvSpPr>
        <p:spPr>
          <a:xfrm>
            <a:off x="7434634" y="1147229"/>
            <a:ext cx="4294819" cy="555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600"/>
              </a:spcAft>
              <a:buNone/>
              <a:defRPr/>
            </a:pPr>
            <a:r>
              <a:rPr lang="ka-GE" sz="1400" dirty="0">
                <a:latin typeface="Segoe UI" panose="020B0502040204020203" pitchFamily="34" charset="0"/>
                <a:cs typeface="Segoe UI" panose="020B0502040204020203" pitchFamily="34" charset="0"/>
              </a:rPr>
              <a:t>მხოლოდ საშემოსავლო გადასახადის შეღავათით ისარგებლა 33 ათასზე მეტმა კომპანიამ 425 ათასზე მეტ სამუშაო ადგილზე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73560DE-4E11-4D47-AA75-73B53A6E07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2693" y="6309321"/>
            <a:ext cx="1452562" cy="34444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55E3C8B-88BB-4067-ADF6-250B77AF9DEB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0793B3-D229-4534-9908-6E3BB84B70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2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საგადასახადო ადმინისტრირება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6" name="Content Placeholder 17">
            <a:extLst>
              <a:ext uri="{FF2B5EF4-FFF2-40B4-BE49-F238E27FC236}">
                <a16:creationId xmlns:a16="http://schemas.microsoft.com/office/drawing/2014/main" id="{8DEAB441-0588-4F94-8B24-5F24C2BD40E8}"/>
              </a:ext>
            </a:extLst>
          </p:cNvPr>
          <p:cNvSpPr txBox="1">
            <a:spLocks/>
          </p:cNvSpPr>
          <p:nvPr/>
        </p:nvSpPr>
        <p:spPr>
          <a:xfrm>
            <a:off x="456869" y="1178640"/>
            <a:ext cx="4879468" cy="3722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ka-GE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50,000-ზე მეტ</a:t>
            </a:r>
            <a:r>
              <a:rPr lang="en-US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ka-GE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გადამხდელს გადაუვადდა 400 მილიონ</a:t>
            </a:r>
            <a:r>
              <a:rPr lang="en-US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ka-GE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ლარზე მეტი საგადასახადო ვალდებულება და განხორციელდა საგადასახადო შეღავათები</a:t>
            </a:r>
            <a:endParaRPr lang="en-US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Content Placeholder 17">
            <a:extLst>
              <a:ext uri="{FF2B5EF4-FFF2-40B4-BE49-F238E27FC236}">
                <a16:creationId xmlns:a16="http://schemas.microsoft.com/office/drawing/2014/main" id="{472ED41B-F011-4E09-94A0-DF10058C6CA6}"/>
              </a:ext>
            </a:extLst>
          </p:cNvPr>
          <p:cNvSpPr txBox="1">
            <a:spLocks/>
          </p:cNvSpPr>
          <p:nvPr/>
        </p:nvSpPr>
        <p:spPr>
          <a:xfrm>
            <a:off x="6759685" y="1178640"/>
            <a:ext cx="5474381" cy="558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RS.ge</a:t>
            </a:r>
            <a:r>
              <a:rPr lang="ka-GE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-ზე შეიქმნა ელექტრონული სისტემები, დასაქმებულთა კომპენსაციებისა და საგადასახადო შეღავათების ადმინისტრირების მიზნით </a:t>
            </a:r>
            <a:endParaRPr lang="en-US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8451076-833E-4CDD-BE11-3E3C9737DED1}"/>
              </a:ext>
            </a:extLst>
          </p:cNvPr>
          <p:cNvGrpSpPr/>
          <p:nvPr/>
        </p:nvGrpSpPr>
        <p:grpSpPr>
          <a:xfrm>
            <a:off x="336780" y="2543175"/>
            <a:ext cx="2207872" cy="3429205"/>
            <a:chOff x="542925" y="2439910"/>
            <a:chExt cx="2207872" cy="3315088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2E54033-251C-41BE-80F4-1A327624718D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A2A14CB1-6182-4E52-B4E7-9754626D6068}"/>
                </a:ext>
              </a:extLst>
            </p:cNvPr>
            <p:cNvSpPr/>
            <p:nvPr/>
          </p:nvSpPr>
          <p:spPr>
            <a:xfrm>
              <a:off x="581025" y="2571581"/>
              <a:ext cx="2105026" cy="12254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300" dirty="0">
                  <a:solidFill>
                    <a:schemeClr val="bg1"/>
                  </a:solidFill>
                </a:rPr>
                <a:t>6 500-ზე მეტ გადამხდელს გადაუვადდა 220 მლნ ლარი (საშემოსავლო და ქონების გადასახადი)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CD20353-A552-4A3A-8903-FC65915C451D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C5F0465-9F84-45B5-AA4C-4B6626F7DF3A}"/>
              </a:ext>
            </a:extLst>
          </p:cNvPr>
          <p:cNvGrpSpPr/>
          <p:nvPr/>
        </p:nvGrpSpPr>
        <p:grpSpPr>
          <a:xfrm>
            <a:off x="2669379" y="2543175"/>
            <a:ext cx="2207872" cy="3429205"/>
            <a:chOff x="542925" y="2439910"/>
            <a:chExt cx="2207872" cy="3315088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2E6D9DC-A7B4-4E60-B29E-D9F665043407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852624E-9C69-4F74-A605-271E7228B952}"/>
                </a:ext>
              </a:extLst>
            </p:cNvPr>
            <p:cNvSpPr/>
            <p:nvPr/>
          </p:nvSpPr>
          <p:spPr>
            <a:xfrm>
              <a:off x="581025" y="2571581"/>
              <a:ext cx="2105026" cy="12136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300" dirty="0">
                  <a:solidFill>
                    <a:schemeClr val="bg1"/>
                  </a:solidFill>
                </a:rPr>
                <a:t>38 ათასამდე ავტოიმპორტიორს გადაუვადდა 50 მლნ ლარის გადასახადი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CE0B9EC-CB84-4019-89B4-AACF057FDDFB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B7F7B5B-4703-48B6-BB44-ADE603AADD4B}"/>
              </a:ext>
            </a:extLst>
          </p:cNvPr>
          <p:cNvGrpSpPr/>
          <p:nvPr/>
        </p:nvGrpSpPr>
        <p:grpSpPr>
          <a:xfrm>
            <a:off x="4963878" y="2543175"/>
            <a:ext cx="2207872" cy="3429205"/>
            <a:chOff x="542925" y="2439910"/>
            <a:chExt cx="2207872" cy="3315088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3F51BB0-4171-444F-A6E2-641138EF6973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151116B2-A00D-4F3A-A8AF-D86F011EC48B}"/>
                </a:ext>
              </a:extLst>
            </p:cNvPr>
            <p:cNvSpPr/>
            <p:nvPr/>
          </p:nvSpPr>
          <p:spPr>
            <a:xfrm>
              <a:off x="581025" y="2571581"/>
              <a:ext cx="2105026" cy="1503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sz="1300" dirty="0">
                  <a:solidFill>
                    <a:schemeClr val="bg1"/>
                  </a:solidFill>
                </a:rPr>
                <a:t>6</a:t>
              </a:r>
              <a:r>
                <a:rPr lang="ka-GE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>
                  <a:solidFill>
                    <a:schemeClr val="bg1"/>
                  </a:solidFill>
                </a:rPr>
                <a:t>5</a:t>
              </a:r>
              <a:r>
                <a:rPr lang="ka-GE" sz="1300" dirty="0">
                  <a:solidFill>
                    <a:schemeClr val="bg1"/>
                  </a:solidFill>
                </a:rPr>
                <a:t>00-ზე მეტ გადამხდელს 133 მლნ ლარის საგადასახადო დავალიანებაზე გაუფორმდა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ka-GE" sz="1300" dirty="0">
                  <a:solidFill>
                    <a:schemeClr val="bg1"/>
                  </a:solidFill>
                </a:rPr>
                <a:t>გრაფიკი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A868617-79D8-4D07-8D77-EAF0C112F8A0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53271A6-812C-4344-98A7-62E047FA6F79}"/>
              </a:ext>
            </a:extLst>
          </p:cNvPr>
          <p:cNvGrpSpPr/>
          <p:nvPr/>
        </p:nvGrpSpPr>
        <p:grpSpPr>
          <a:xfrm>
            <a:off x="7289004" y="2543175"/>
            <a:ext cx="2207872" cy="3429205"/>
            <a:chOff x="542925" y="2439910"/>
            <a:chExt cx="2207872" cy="3315088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2DCD4EA-36C6-415B-BAA1-50C3345D4426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9292B7A-4B50-4900-94B5-F96EA4F33E35}"/>
                </a:ext>
              </a:extLst>
            </p:cNvPr>
            <p:cNvSpPr/>
            <p:nvPr/>
          </p:nvSpPr>
          <p:spPr>
            <a:xfrm>
              <a:off x="542925" y="2571581"/>
              <a:ext cx="2207871" cy="23740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300" dirty="0">
                  <a:solidFill>
                    <a:schemeClr val="bg1"/>
                  </a:solidFill>
                </a:rPr>
                <a:t>ქონების იჯარის/ლიზინგის მომსახურების დღგ-ით დაბეგვრის საკასო მეთოდზე გადაყვანით განხორციელდა საგადასახადო შეღავათი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6F6C8D1-2408-48FD-9AE0-C5705465FEC8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91BADCA-26B1-4089-BE8D-AA40F86731F2}"/>
              </a:ext>
            </a:extLst>
          </p:cNvPr>
          <p:cNvGrpSpPr/>
          <p:nvPr/>
        </p:nvGrpSpPr>
        <p:grpSpPr>
          <a:xfrm>
            <a:off x="9616057" y="2543175"/>
            <a:ext cx="2424567" cy="3429205"/>
            <a:chOff x="542925" y="2439910"/>
            <a:chExt cx="2245972" cy="331508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15AB921-2E40-4F59-B434-A63A1F9D97ED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10427C19-3060-4001-A039-9A9CE7BCEC42}"/>
                </a:ext>
              </a:extLst>
            </p:cNvPr>
            <p:cNvSpPr/>
            <p:nvPr/>
          </p:nvSpPr>
          <p:spPr>
            <a:xfrm>
              <a:off x="581025" y="2571581"/>
              <a:ext cx="2207872" cy="20956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300" dirty="0">
                  <a:solidFill>
                    <a:schemeClr val="bg1"/>
                  </a:solidFill>
                </a:rPr>
                <a:t>დღგ-სგან </a:t>
              </a:r>
              <a:r>
                <a:rPr lang="en-US" sz="1300" dirty="0" err="1">
                  <a:solidFill>
                    <a:schemeClr val="bg1"/>
                  </a:solidFill>
                </a:rPr>
                <a:t>გა</a:t>
              </a:r>
              <a:r>
                <a:rPr lang="ka-GE" sz="1300" dirty="0">
                  <a:solidFill>
                    <a:schemeClr val="bg1"/>
                  </a:solidFill>
                </a:rPr>
                <a:t>ნ</a:t>
              </a:r>
              <a:r>
                <a:rPr lang="en-US" sz="1300" dirty="0" err="1">
                  <a:solidFill>
                    <a:schemeClr val="bg1"/>
                  </a:solidFill>
                </a:rPr>
                <a:t>თავისუფლდა</a:t>
              </a:r>
              <a:r>
                <a:rPr lang="ka-GE" sz="1300" dirty="0">
                  <a:solidFill>
                    <a:schemeClr val="bg1"/>
                  </a:solidFill>
                </a:rPr>
                <a:t> პანდემიასთან ბრძოლის პროცესში გამოყენებული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სამკურნალო</a:t>
              </a:r>
              <a:r>
                <a:rPr lang="en-US" sz="1300" dirty="0">
                  <a:solidFill>
                    <a:schemeClr val="bg1"/>
                  </a:solidFill>
                </a:rPr>
                <a:t>/</a:t>
              </a:r>
              <a:r>
                <a:rPr lang="en-US" sz="1300" dirty="0" err="1">
                  <a:solidFill>
                    <a:schemeClr val="bg1"/>
                  </a:solidFill>
                </a:rPr>
                <a:t>სამედიცი</a:t>
              </a:r>
              <a:r>
                <a:rPr lang="ka-GE" sz="1300" dirty="0">
                  <a:solidFill>
                    <a:schemeClr val="bg1"/>
                  </a:solidFill>
                </a:rPr>
                <a:t>ნ</a:t>
              </a:r>
              <a:r>
                <a:rPr lang="en-US" sz="1300" dirty="0">
                  <a:solidFill>
                    <a:schemeClr val="bg1"/>
                  </a:solidFill>
                </a:rPr>
                <a:t>ო </a:t>
              </a:r>
              <a:r>
                <a:rPr lang="en-US" sz="1300" dirty="0" err="1">
                  <a:solidFill>
                    <a:schemeClr val="bg1"/>
                  </a:solidFill>
                </a:rPr>
                <a:t>მიზნებისათვის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განკუთვნილი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საქონ</a:t>
              </a:r>
              <a:r>
                <a:rPr lang="ka-GE" sz="1300" dirty="0">
                  <a:solidFill>
                    <a:schemeClr val="bg1"/>
                  </a:solidFill>
                </a:rPr>
                <a:t>ელი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D56F3602-F78F-47D1-A617-5FDED34443CA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pic>
        <p:nvPicPr>
          <p:cNvPr id="80" name="Picture 79">
            <a:extLst>
              <a:ext uri="{FF2B5EF4-FFF2-40B4-BE49-F238E27FC236}">
                <a16:creationId xmlns:a16="http://schemas.microsoft.com/office/drawing/2014/main" id="{4ADB8475-8387-4F3C-AEC0-DBDC1DA37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693" y="6309321"/>
            <a:ext cx="1452562" cy="34444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AA4AC2A-3018-41BE-BFCD-9AB59D939610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A58B1D4-0D37-4A65-B77C-B9314838F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30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6869" y="266124"/>
            <a:ext cx="11272584" cy="581891"/>
          </a:xfrm>
        </p:spPr>
        <p:txBody>
          <a:bodyPr>
            <a:noAutofit/>
          </a:bodyPr>
          <a:lstStyle/>
          <a:p>
            <a:r>
              <a:rPr lang="ka-GE" sz="2000" b="1" dirty="0">
                <a:solidFill>
                  <a:srgbClr val="22499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საბაჟო სამსახური - პანდემიასთან ბრძოლის წინახაზი</a:t>
            </a:r>
            <a:endParaRPr lang="en-US" sz="2200" dirty="0">
              <a:solidFill>
                <a:srgbClr val="22499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311412-A929-49FA-BA78-E8732F7BB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081" y="6353807"/>
            <a:ext cx="3276600" cy="274324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Content Placeholder 17">
            <a:extLst>
              <a:ext uri="{FF2B5EF4-FFF2-40B4-BE49-F238E27FC236}">
                <a16:creationId xmlns:a16="http://schemas.microsoft.com/office/drawing/2014/main" id="{432875E0-E810-44C1-A8D9-1E1E13A9E419}"/>
              </a:ext>
            </a:extLst>
          </p:cNvPr>
          <p:cNvSpPr txBox="1">
            <a:spLocks/>
          </p:cNvSpPr>
          <p:nvPr/>
        </p:nvSpPr>
        <p:spPr>
          <a:xfrm>
            <a:off x="463061" y="1142137"/>
            <a:ext cx="7042639" cy="7352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50000"/>
              </a:lnSpc>
              <a:buNone/>
            </a:pPr>
            <a:r>
              <a:rPr lang="ka-GE" sz="1400" dirty="0">
                <a:solidFill>
                  <a:schemeClr val="tx1"/>
                </a:solidFill>
              </a:rPr>
              <a:t>პანდემიის დაწყების დღიდან შემოსავლების სამსახურის მიერ გატარებული ღონისძიებების შედეგად, შეუფერხებლად ხორციელდება საქართველოს ტერიტორიაზე ტვირთებისა და მგზავრთა გადაადგილება.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B7409E5-406E-4CF1-9707-7B4BEBE85551}"/>
              </a:ext>
            </a:extLst>
          </p:cNvPr>
          <p:cNvGrpSpPr/>
          <p:nvPr/>
        </p:nvGrpSpPr>
        <p:grpSpPr>
          <a:xfrm>
            <a:off x="336780" y="2543175"/>
            <a:ext cx="2207872" cy="3429205"/>
            <a:chOff x="542925" y="2439910"/>
            <a:chExt cx="2207872" cy="33150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7062C8-4E7A-48B6-A1DD-3F04EEB5755E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3F565A3-C0C7-491E-8C63-8E5612925297}"/>
                </a:ext>
              </a:extLst>
            </p:cNvPr>
            <p:cNvSpPr/>
            <p:nvPr/>
          </p:nvSpPr>
          <p:spPr>
            <a:xfrm>
              <a:off x="581025" y="2571581"/>
              <a:ext cx="2105026" cy="12136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300" dirty="0">
                  <a:solidFill>
                    <a:schemeClr val="bg1"/>
                  </a:solidFill>
                </a:rPr>
                <a:t>მოეწყო საიზოლაციო სივრცეები და </a:t>
              </a:r>
              <a:r>
                <a:rPr lang="en-US" sz="1300" dirty="0" err="1">
                  <a:solidFill>
                    <a:schemeClr val="bg1"/>
                  </a:solidFill>
                </a:rPr>
                <a:t>დისტანციური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თერმოსკანერები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F8E835A-F8F9-43CC-8371-6933BE90504F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C756273-2115-4331-991F-B9771094380D}"/>
              </a:ext>
            </a:extLst>
          </p:cNvPr>
          <p:cNvGrpSpPr/>
          <p:nvPr/>
        </p:nvGrpSpPr>
        <p:grpSpPr>
          <a:xfrm>
            <a:off x="2669379" y="2543175"/>
            <a:ext cx="2207872" cy="3429205"/>
            <a:chOff x="542925" y="2439910"/>
            <a:chExt cx="2207872" cy="331508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10B4502-E19A-4776-9492-79DD9D9359F7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4AD1480-AAC8-4F59-8778-3727C0147D31}"/>
                </a:ext>
              </a:extLst>
            </p:cNvPr>
            <p:cNvSpPr/>
            <p:nvPr/>
          </p:nvSpPr>
          <p:spPr>
            <a:xfrm>
              <a:off x="581025" y="2571581"/>
              <a:ext cx="2105026" cy="63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sz="1300" dirty="0" err="1">
                  <a:solidFill>
                    <a:schemeClr val="bg1"/>
                  </a:solidFill>
                </a:rPr>
                <a:t>დამონტაჟდა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საველე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კარვები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C6CBC55-B117-4C1A-A7F4-554EFEC60CB5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1FD36C5-B11F-4F50-A7C2-DFA5213A895A}"/>
              </a:ext>
            </a:extLst>
          </p:cNvPr>
          <p:cNvGrpSpPr/>
          <p:nvPr/>
        </p:nvGrpSpPr>
        <p:grpSpPr>
          <a:xfrm>
            <a:off x="4963878" y="2543175"/>
            <a:ext cx="2207872" cy="3429205"/>
            <a:chOff x="542925" y="2439910"/>
            <a:chExt cx="2207872" cy="331508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84AA173-146F-4BFB-A999-B5806F2623E4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AC5E1EE-2669-4B0C-BD12-96C5CD247272}"/>
                </a:ext>
              </a:extLst>
            </p:cNvPr>
            <p:cNvSpPr/>
            <p:nvPr/>
          </p:nvSpPr>
          <p:spPr>
            <a:xfrm>
              <a:off x="581025" y="2571581"/>
              <a:ext cx="2105026" cy="12136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sz="1300" dirty="0" err="1">
                  <a:solidFill>
                    <a:schemeClr val="bg1"/>
                  </a:solidFill>
                </a:rPr>
                <a:t>სასაზღვრო-გამშვები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პუნქტები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დაკომპლექტდა</a:t>
              </a:r>
              <a:r>
                <a:rPr lang="en-US" sz="1300" dirty="0">
                  <a:solidFill>
                    <a:schemeClr val="bg1"/>
                  </a:solidFill>
                </a:rPr>
                <a:t> </a:t>
              </a:r>
              <a:r>
                <a:rPr lang="en-US" sz="1300" dirty="0" err="1">
                  <a:solidFill>
                    <a:schemeClr val="bg1"/>
                  </a:solidFill>
                </a:rPr>
                <a:t>ეპიდემიოლოგები</a:t>
              </a:r>
              <a:r>
                <a:rPr lang="ka-GE" sz="1300" dirty="0">
                  <a:solidFill>
                    <a:schemeClr val="bg1"/>
                  </a:solidFill>
                </a:rPr>
                <a:t>თ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E8B4BD0-D7B9-4F1E-8D44-7362467BB86D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8E51AD7-97EB-496F-A7C5-FC500BB72898}"/>
              </a:ext>
            </a:extLst>
          </p:cNvPr>
          <p:cNvGrpSpPr/>
          <p:nvPr/>
        </p:nvGrpSpPr>
        <p:grpSpPr>
          <a:xfrm>
            <a:off x="7289004" y="2543175"/>
            <a:ext cx="2207872" cy="3429205"/>
            <a:chOff x="542925" y="2439910"/>
            <a:chExt cx="2207872" cy="331508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52A47AD-48D6-4A84-BDD5-857CA5A8757A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327FDF1-E0B0-46FB-A417-E969C5D5F026}"/>
                </a:ext>
              </a:extLst>
            </p:cNvPr>
            <p:cNvSpPr/>
            <p:nvPr/>
          </p:nvSpPr>
          <p:spPr>
            <a:xfrm>
              <a:off x="542926" y="2571581"/>
              <a:ext cx="2195516" cy="23740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ka-GE" sz="1300" dirty="0">
                  <a:solidFill>
                    <a:schemeClr val="bg1"/>
                  </a:solidFill>
                </a:rPr>
                <a:t>საბაჟოებზე მოწყობილ სამედიცინო პუნქტებში განხორციელდა 146 700 შემომსვლელი მძღოლის ტესტირება და გამოვლინდა ინფიცირების 3,260 შემთხვევა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41EF966-3202-43DE-8D8D-CFF66C3ED98D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D37597E-1A6B-48BB-AA54-4B2EC71A1CF3}"/>
              </a:ext>
            </a:extLst>
          </p:cNvPr>
          <p:cNvGrpSpPr/>
          <p:nvPr/>
        </p:nvGrpSpPr>
        <p:grpSpPr>
          <a:xfrm>
            <a:off x="9616058" y="2543175"/>
            <a:ext cx="2207872" cy="3429205"/>
            <a:chOff x="542925" y="2439910"/>
            <a:chExt cx="2207872" cy="331508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A4F2400-0884-44CF-B934-E671CCA1DA28}"/>
                </a:ext>
              </a:extLst>
            </p:cNvPr>
            <p:cNvSpPr/>
            <p:nvPr/>
          </p:nvSpPr>
          <p:spPr>
            <a:xfrm>
              <a:off x="542925" y="2439910"/>
              <a:ext cx="2207872" cy="3313190"/>
            </a:xfrm>
            <a:prstGeom prst="rect">
              <a:avLst/>
            </a:prstGeom>
            <a:solidFill>
              <a:srgbClr val="2249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13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950852F-7042-4FEF-A0F3-AC6BA2E0473D}"/>
                </a:ext>
              </a:extLst>
            </p:cNvPr>
            <p:cNvSpPr/>
            <p:nvPr/>
          </p:nvSpPr>
          <p:spPr>
            <a:xfrm>
              <a:off x="581025" y="2571581"/>
              <a:ext cx="2105026" cy="15155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sz="1300" dirty="0">
                  <a:solidFill>
                    <a:schemeClr val="bg1"/>
                  </a:solidFill>
                </a:rPr>
                <a:t>ა</a:t>
              </a:r>
              <a:r>
                <a:rPr lang="ka-GE" sz="1300" dirty="0">
                  <a:solidFill>
                    <a:schemeClr val="bg1"/>
                  </a:solidFill>
                </a:rPr>
                <a:t>ხალი ელექტრონული სისტემების მეშვეობით საბაჟო პროცედურები ხორციელდება დისტანციურ რეჟიმში</a:t>
              </a:r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9C1933E-FB8E-4D34-8550-449ED5CC6CEE}"/>
                </a:ext>
              </a:extLst>
            </p:cNvPr>
            <p:cNvSpPr/>
            <p:nvPr/>
          </p:nvSpPr>
          <p:spPr>
            <a:xfrm>
              <a:off x="542925" y="5313965"/>
              <a:ext cx="1495425" cy="4410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43F61AD5-83A7-40F0-8659-6EDAA67AC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693" y="6309321"/>
            <a:ext cx="1452562" cy="34444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302BD8E8-585F-46AC-BE9F-99E1EFE60C75}"/>
              </a:ext>
            </a:extLst>
          </p:cNvPr>
          <p:cNvSpPr/>
          <p:nvPr/>
        </p:nvSpPr>
        <p:spPr>
          <a:xfrm>
            <a:off x="270143" y="6376345"/>
            <a:ext cx="4848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ka-GE" sz="1400" b="1" dirty="0">
                <a:solidFill>
                  <a:schemeClr val="tx1"/>
                </a:solidFill>
                <a:latin typeface="+mn-lt"/>
              </a:rPr>
              <a:t>საქართველოს ფინანსთა სამინისტრო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66DDD7C-D306-4AF6-B06C-12CDDD5C0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19" y="6289980"/>
            <a:ext cx="477204" cy="46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62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16c05727-aa75-4e4a-9b5f-8a80a1165891"/>
    <ds:schemaRef ds:uri="http://www.w3.org/XML/1998/namespace"/>
    <ds:schemaRef ds:uri="http://purl.org/dc/elements/1.1/"/>
    <ds:schemaRef ds:uri="71af3243-3dd4-4a8d-8c0d-dd76da1f02a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649</Words>
  <Application>Microsoft Macintosh PowerPoint</Application>
  <PresentationFormat>Widescreen</PresentationFormat>
  <Paragraphs>157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Segoe UI</vt:lpstr>
      <vt:lpstr>Segoe UI Light</vt:lpstr>
      <vt:lpstr>WelcomeDoc</vt:lpstr>
      <vt:lpstr>Custom Design</vt:lpstr>
      <vt:lpstr>PowerPoint Presentation</vt:lpstr>
      <vt:lpstr>პანდემიამდე არსებული მაკროეკონომიკური მაჩვენებლები</vt:lpstr>
      <vt:lpstr>პანდემიამდე არსებული ფისკალური მაჩვენებლები</vt:lpstr>
      <vt:lpstr>სწრაფი და სწორი რეაგირება გამოწვევებზე</vt:lpstr>
      <vt:lpstr>რეაგირება გამოწვევებზე - ჯანდაცვა</vt:lpstr>
      <vt:lpstr>რეაგირება გამოწვევებზე - მოქალაქეთა დახმარება</vt:lpstr>
      <vt:lpstr>რეაგირება გამოწვევებზე - ბიზნესის მხარდაჭერა</vt:lpstr>
      <vt:lpstr>საგადასახადო ადმინისტრირება</vt:lpstr>
      <vt:lpstr>საბაჟო სამსახური - პანდემიასთან ბრძოლის წინახაზი</vt:lpstr>
      <vt:lpstr>ეკონომიკური დანაშაულის წინააღმდეგ ბრძოლა</vt:lpstr>
      <vt:lpstr>სისტემური რეფორმები</vt:lpstr>
      <vt:lpstr>საჯარო ფინანსებში გატარებული რეფორმების შედეგები</vt:lpstr>
      <vt:lpstr>საშუალოვადიანი გამოწვევები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2020-12-12T12:09:40Z</dcterms:created>
  <dcterms:modified xsi:type="dcterms:W3CDTF">2020-12-25T07:50:52Z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