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theme/themeOverride1.xml" ContentType="application/vnd.openxmlformats-officedocument.themeOverrid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theme/themeOverride2.xml" ContentType="application/vnd.openxmlformats-officedocument.themeOverride+xml"/>
  <Override PartName="/ppt/charts/chart9.xml" ContentType="application/vnd.openxmlformats-officedocument.drawingml.chart+xml"/>
  <Override PartName="/ppt/theme/themeOverride3.xml" ContentType="application/vnd.openxmlformats-officedocument.themeOverride+xml"/>
  <Override PartName="/ppt/drawings/drawing1.xml" ContentType="application/vnd.openxmlformats-officedocument.drawingml.chartshape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drawings/drawing2.xml" ContentType="application/vnd.openxmlformats-officedocument.drawingml.chartshapes+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drawings/drawing3.xml" ContentType="application/vnd.openxmlformats-officedocument.drawingml.chartshapes+xml"/>
  <Override PartName="/ppt/charts/chart17.xml" ContentType="application/vnd.openxmlformats-officedocument.drawingml.chart+xml"/>
  <Override PartName="/ppt/drawings/drawing4.xml" ContentType="application/vnd.openxmlformats-officedocument.drawingml.chartshapes+xml"/>
  <Override PartName="/ppt/charts/chart18.xml" ContentType="application/vnd.openxmlformats-officedocument.drawingml.chart+xml"/>
  <Override PartName="/ppt/drawings/drawing5.xml" ContentType="application/vnd.openxmlformats-officedocument.drawingml.chartshapes+xml"/>
  <Override PartName="/ppt/charts/chart19.xml" ContentType="application/vnd.openxmlformats-officedocument.drawingml.chart+xml"/>
  <Override PartName="/ppt/drawings/drawing6.xml" ContentType="application/vnd.openxmlformats-officedocument.drawingml.chartshapes+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notesSlides/notesSlide3.xml" ContentType="application/vnd.openxmlformats-officedocument.presentationml.notesSlide+xml"/>
  <Override PartName="/ppt/charts/chart23.xml" ContentType="application/vnd.openxmlformats-officedocument.drawingml.chart+xml"/>
  <Override PartName="/ppt/notesSlides/notesSlide4.xml" ContentType="application/vnd.openxmlformats-officedocument.presentationml.notesSlide+xml"/>
  <Override PartName="/ppt/charts/chart24.xml" ContentType="application/vnd.openxmlformats-officedocument.drawingml.chart+xml"/>
  <Override PartName="/ppt/notesSlides/notesSlide5.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notesSlides/notesSlide6.xml" ContentType="application/vnd.openxmlformats-officedocument.presentationml.notesSlide+xml"/>
  <Override PartName="/ppt/charts/chart27.xml" ContentType="application/vnd.openxmlformats-officedocument.drawingml.chart+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72" r:id="rId1"/>
    <p:sldMasterId id="2147483684" r:id="rId2"/>
  </p:sldMasterIdLst>
  <p:notesMasterIdLst>
    <p:notesMasterId r:id="rId27"/>
  </p:notesMasterIdLst>
  <p:sldIdLst>
    <p:sldId id="304" r:id="rId3"/>
    <p:sldId id="378" r:id="rId4"/>
    <p:sldId id="377" r:id="rId5"/>
    <p:sldId id="408" r:id="rId6"/>
    <p:sldId id="409" r:id="rId7"/>
    <p:sldId id="410" r:id="rId8"/>
    <p:sldId id="411" r:id="rId9"/>
    <p:sldId id="412" r:id="rId10"/>
    <p:sldId id="413" r:id="rId11"/>
    <p:sldId id="415" r:id="rId12"/>
    <p:sldId id="416" r:id="rId13"/>
    <p:sldId id="365" r:id="rId14"/>
    <p:sldId id="367" r:id="rId15"/>
    <p:sldId id="401" r:id="rId16"/>
    <p:sldId id="414" r:id="rId17"/>
    <p:sldId id="402" r:id="rId18"/>
    <p:sldId id="368" r:id="rId19"/>
    <p:sldId id="369" r:id="rId20"/>
    <p:sldId id="404" r:id="rId21"/>
    <p:sldId id="370" r:id="rId22"/>
    <p:sldId id="371" r:id="rId23"/>
    <p:sldId id="372" r:id="rId24"/>
    <p:sldId id="373" r:id="rId25"/>
    <p:sldId id="417" r:id="rId26"/>
  </p:sldIdLst>
  <p:sldSz cx="9144000" cy="6858000" type="screen4x3"/>
  <p:notesSz cx="6797675" cy="9928225"/>
  <p:embeddedFontLst>
    <p:embeddedFont>
      <p:font typeface="LitNusx" panose="020B0500000000000000" pitchFamily="34" charset="0"/>
      <p:regular r:id="rId28"/>
    </p:embeddedFont>
    <p:embeddedFont>
      <p:font typeface="Calibri" panose="020F0502020204030204" pitchFamily="34" charset="0"/>
      <p:regular r:id="rId29"/>
      <p:bold r:id="rId30"/>
      <p:italic r:id="rId31"/>
      <p:boldItalic r:id="rId32"/>
    </p:embeddedFont>
    <p:embeddedFont>
      <p:font typeface="BPG Glaho" panose="020B0604020202020204" charset="0"/>
      <p:regular r:id="rId33"/>
      <p:bold r:id="rId34"/>
    </p:embeddedFont>
    <p:embeddedFont>
      <p:font typeface="Sylfaen" panose="010A0502050306030303" pitchFamily="18" charset="0"/>
      <p:regular r:id="rId35"/>
    </p:embeddedFont>
    <p:embeddedFont>
      <p:font typeface="BPG Algeti Compact" panose="020B0604020202020204" charset="0"/>
      <p:regular r:id="rId36"/>
    </p:embeddedFont>
    <p:embeddedFont>
      <p:font typeface="BPG Glaho Arial V5" panose="020B0604020202020204" charset="0"/>
      <p:regular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133E"/>
    <a:srgbClr val="33373D"/>
    <a:srgbClr val="3502EE"/>
    <a:srgbClr val="EEF0F2"/>
    <a:srgbClr val="EDEF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8579" autoAdjust="0"/>
  </p:normalViewPr>
  <p:slideViewPr>
    <p:cSldViewPr>
      <p:cViewPr>
        <p:scale>
          <a:sx n="100" d="100"/>
          <a:sy n="100" d="100"/>
        </p:scale>
        <p:origin x="-660" y="3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8" d="100"/>
          <a:sy n="68" d="100"/>
        </p:scale>
        <p:origin x="-2784" y="-11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font" Target="fonts/font7.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2.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6.fntdata"/><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oleObject" Target="file:///D:\PD\Raiting%20companies\Input%20-%20Ratings%20summary_2%20Sep,%202014.xlsx" TargetMode="External"/></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D:\PD\Raiting%20companies\Input%20-%20Ratings%20summary_2%20Sep,%202014.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D:\eka.guntsadze\Desktop\2015%20tsardgenebii\2015%20II%20tsardgena\2013%20presentaciistvis%2007%2015%202014+%206%20tve%20&#4309;&#4317;&#4314;&#4317;.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D:\eka.guntsadze\Desktop\2015%20tsardgenebii\2015%20II%20tsardgena\2013%20presentaciistvis%2007%2015%202014+%206%20tve%20&#4309;&#4317;&#4314;&#4317;.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D:\eka.guntsadze\Desktop\2015%20tsardgenebii\2015%20II%20tsardgena\2013%20presentaciistvis%2007%2015%202014+%206%20tve%20&#4309;&#4317;&#4314;&#4317;.xlsx" TargetMode="External"/></Relationships>
</file>

<file path=ppt/charts/_rels/chart16.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D:\n.gagua\Downloads\government_securitiesgeo%20(3).xls" TargetMode="External"/></Relationships>
</file>

<file path=ppt/charts/_rels/chart17.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D:\n.gagua\Downloads\government_securitiesgeo%20(3).xls" TargetMode="External"/></Relationships>
</file>

<file path=ppt/charts/_rels/chart18.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file:///D:\n.gagua\Downloads\loans_by_type_of_activity_l3.11geo%20(3).xls" TargetMode="External"/></Relationships>
</file>

<file path=ppt/charts/_rels/chart19.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file:///D:\eka.guntsadze\Desktop\2015%20tsardgenebii\2015%20II%20tsardgena\2013%20presentaciistvis%2007%2015%202014+%206%20tve%20&#4309;&#4317;&#4314;&#4317;.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1" Type="http://schemas.openxmlformats.org/officeDocument/2006/relationships/oleObject" Target="file:///D:\eka.guntsadze\Desktop\2015%20tsardgenebii\2015%20II%20tsardgena\2013%20presentaciistvis%2007%2015%202014+%206%20tve%20&#4309;&#4317;&#4314;&#4317;.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D:\eka.guntsadze\Desktop\2015%20tsardgenebii\2015%20II%20tsardgena\2013%20presentaciistvis%2007%2015%202014+%206%20tve%20&#4309;&#4317;&#4314;&#4317;.xlsx"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file:///D:\eka.guntsadze\Desktop\2015%20tsardgenebii\2015%20III%20tsardgenebi\2013%20presentaciistvis%2007%2015%202014+%206%20tve.xlsx"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file:///D:\eka.guntsadze\Desktop\2015%20tsardgenebii\2015%20II%20tsardgena\2013%20presentaciistvis%2007%2015%202014+%206%20tve%20&#4309;&#4317;&#4314;&#4317;.xlsx" TargetMode="External"/></Relationships>
</file>

<file path=ppt/charts/_rels/chart24.xml.rels><?xml version="1.0" encoding="UTF-8" standalone="yes"?>
<Relationships xmlns="http://schemas.openxmlformats.org/package/2006/relationships"><Relationship Id="rId1" Type="http://schemas.openxmlformats.org/officeDocument/2006/relationships/oleObject" Target="file:///C:\Users\eka.guntsadze\AppData\Local\Microsoft\Windows\Temporary%20Internet%20Files\Content.Outlook\K6E7ENEH\2015%20presentaciistvis%20II%20tsardgena.xlsx" TargetMode="External"/></Relationships>
</file>

<file path=ppt/charts/_rels/chart25.xml.rels><?xml version="1.0" encoding="UTF-8" standalone="yes"?>
<Relationships xmlns="http://schemas.openxmlformats.org/package/2006/relationships"><Relationship Id="rId1" Type="http://schemas.openxmlformats.org/officeDocument/2006/relationships/oleObject" Target="file:///C:\Users\giorgi.kakauridze\AppData\Local\Microsoft\Windows\Temporary%20Internet%20Files\Content.Outlook\4DMU8Y81\Book1.xlsx" TargetMode="External"/></Relationships>
</file>

<file path=ppt/charts/_rels/chart26.xml.rels><?xml version="1.0" encoding="UTF-8" standalone="yes"?>
<Relationships xmlns="http://schemas.openxmlformats.org/package/2006/relationships"><Relationship Id="rId1" Type="http://schemas.openxmlformats.org/officeDocument/2006/relationships/oleObject" Target="file:///D:\eka.guntsadze\Desktop\2015%20tsardgenebii\2015%20III%20tsardgenebi\2013%20presentaciistvis%2007%2015%202014+%206%20tve.xlsx" TargetMode="External"/></Relationships>
</file>

<file path=ppt/charts/_rels/chart27.xml.rels><?xml version="1.0" encoding="UTF-8" standalone="yes"?>
<Relationships xmlns="http://schemas.openxmlformats.org/package/2006/relationships"><Relationship Id="rId1" Type="http://schemas.openxmlformats.org/officeDocument/2006/relationships/oleObject" Target="file:///C:\Users\eka.guntsadze\AppData\Local\Microsoft\Windows\Temporary%20Internet%20Files\Content.Outlook\K6E7ENEH\2015%20presentaciistvis%20II%20tsardgena.xlsx" TargetMode="Externa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oleObject" Target="file:///C:\Users\eka.guntsadze\AppData\Local\Microsoft\Windows\Temporary%20Internet%20Files\Content.Outlook\K6E7ENEH\&#4318;&#4317;&#4310;&#4312;&#4322;&#4312;&#4309;&#4308;&#4305;&#4312;.xlsx" TargetMode="Externa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2.xml"/></Relationships>
</file>

<file path=ppt/charts/_rels/chart9.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8.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manualLayout>
          <c:layoutTarget val="inner"/>
          <c:xMode val="edge"/>
          <c:yMode val="edge"/>
          <c:x val="3.7476127319166032E-2"/>
          <c:y val="2.1292447629497193E-2"/>
          <c:w val="0.94802932815970431"/>
          <c:h val="0.91089080644486931"/>
        </c:manualLayout>
      </c:layout>
      <c:barChart>
        <c:barDir val="col"/>
        <c:grouping val="clustered"/>
        <c:varyColors val="0"/>
        <c:ser>
          <c:idx val="0"/>
          <c:order val="0"/>
          <c:invertIfNegative val="0"/>
          <c:dPt>
            <c:idx val="0"/>
            <c:invertIfNegative val="0"/>
            <c:bubble3D val="0"/>
            <c:spPr>
              <a:solidFill>
                <a:srgbClr val="FF0000"/>
              </a:solidFill>
            </c:spPr>
          </c:dPt>
          <c:dPt>
            <c:idx val="1"/>
            <c:invertIfNegative val="0"/>
            <c:bubble3D val="0"/>
            <c:spPr>
              <a:solidFill>
                <a:srgbClr val="002060"/>
              </a:solidFill>
            </c:spPr>
          </c:dPt>
          <c:dPt>
            <c:idx val="2"/>
            <c:invertIfNegative val="0"/>
            <c:bubble3D val="0"/>
            <c:spPr>
              <a:solidFill>
                <a:srgbClr val="002060"/>
              </a:solidFill>
            </c:spPr>
          </c:dPt>
          <c:dPt>
            <c:idx val="3"/>
            <c:invertIfNegative val="0"/>
            <c:bubble3D val="0"/>
            <c:spPr>
              <a:solidFill>
                <a:srgbClr val="00B0F0"/>
              </a:solidFill>
            </c:spPr>
          </c:dPt>
          <c:dLbls>
            <c:txPr>
              <a:bodyPr/>
              <a:lstStyle/>
              <a:p>
                <a:pPr>
                  <a:defRPr sz="800" b="1"/>
                </a:pPr>
                <a:endParaRPr lang="en-US"/>
              </a:p>
            </c:txPr>
            <c:showLegendKey val="0"/>
            <c:showVal val="1"/>
            <c:showCatName val="0"/>
            <c:showSerName val="0"/>
            <c:showPercent val="0"/>
            <c:showBubbleSize val="0"/>
            <c:showLeaderLines val="0"/>
          </c:dLbls>
          <c:cat>
            <c:strRef>
              <c:f>'ეკონომიკური ზრდა'!$EF$24:$EI$24</c:f>
              <c:strCache>
                <c:ptCount val="4"/>
                <c:pt idx="0">
                  <c:v>I კვ</c:v>
                </c:pt>
                <c:pt idx="1">
                  <c:v>II კვ</c:v>
                </c:pt>
                <c:pt idx="2">
                  <c:v>III კვ</c:v>
                </c:pt>
                <c:pt idx="3">
                  <c:v>10 თვის საშუალო</c:v>
                </c:pt>
              </c:strCache>
            </c:strRef>
          </c:cat>
          <c:val>
            <c:numRef>
              <c:f>'ეკონომიკური ზრდა'!$EF$25:$EI$25</c:f>
              <c:numCache>
                <c:formatCode>0.0</c:formatCode>
                <c:ptCount val="4"/>
                <c:pt idx="0">
                  <c:v>7.1</c:v>
                </c:pt>
                <c:pt idx="1">
                  <c:v>5.2</c:v>
                </c:pt>
                <c:pt idx="2">
                  <c:v>5.5</c:v>
                </c:pt>
                <c:pt idx="3">
                  <c:v>5.6</c:v>
                </c:pt>
              </c:numCache>
            </c:numRef>
          </c:val>
        </c:ser>
        <c:dLbls>
          <c:showLegendKey val="0"/>
          <c:showVal val="0"/>
          <c:showCatName val="0"/>
          <c:showSerName val="0"/>
          <c:showPercent val="0"/>
          <c:showBubbleSize val="0"/>
        </c:dLbls>
        <c:gapWidth val="70"/>
        <c:axId val="101862400"/>
        <c:axId val="82781312"/>
      </c:barChart>
      <c:catAx>
        <c:axId val="101862400"/>
        <c:scaling>
          <c:orientation val="minMax"/>
        </c:scaling>
        <c:delete val="0"/>
        <c:axPos val="b"/>
        <c:majorTickMark val="out"/>
        <c:minorTickMark val="none"/>
        <c:tickLblPos val="nextTo"/>
        <c:txPr>
          <a:bodyPr/>
          <a:lstStyle/>
          <a:p>
            <a:pPr>
              <a:defRPr sz="800" b="1"/>
            </a:pPr>
            <a:endParaRPr lang="en-US"/>
          </a:p>
        </c:txPr>
        <c:crossAx val="82781312"/>
        <c:crosses val="autoZero"/>
        <c:auto val="1"/>
        <c:lblAlgn val="ctr"/>
        <c:lblOffset val="100"/>
        <c:noMultiLvlLbl val="0"/>
      </c:catAx>
      <c:valAx>
        <c:axId val="82781312"/>
        <c:scaling>
          <c:orientation val="minMax"/>
          <c:max val="8"/>
        </c:scaling>
        <c:delete val="0"/>
        <c:axPos val="l"/>
        <c:majorGridlines/>
        <c:numFmt formatCode="0.0" sourceLinked="1"/>
        <c:majorTickMark val="out"/>
        <c:minorTickMark val="none"/>
        <c:tickLblPos val="nextTo"/>
        <c:crossAx val="101862400"/>
        <c:crosses val="autoZero"/>
        <c:crossBetween val="between"/>
      </c:valAx>
    </c:plotArea>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0961650627004957E-3"/>
          <c:y val="0.18624821218614643"/>
          <c:w val="0.99747928204252323"/>
          <c:h val="0.8137517878138536"/>
        </c:manualLayout>
      </c:layout>
      <c:scatterChart>
        <c:scatterStyle val="smoothMarker"/>
        <c:varyColors val="0"/>
        <c:ser>
          <c:idx val="0"/>
          <c:order val="0"/>
          <c:tx>
            <c:strRef>
              <c:f>'S&amp;P, Moody''s'!$B$7</c:f>
              <c:strCache>
                <c:ptCount val="1"/>
                <c:pt idx="0">
                  <c:v>Rating</c:v>
                </c:pt>
              </c:strCache>
            </c:strRef>
          </c:tx>
          <c:spPr>
            <a:ln w="25400" cap="rnd" cmpd="sng">
              <a:solidFill>
                <a:srgbClr val="FF0000"/>
              </a:solidFill>
              <a:headEnd type="stealth" w="lg" len="lg"/>
              <a:tailEnd type="none"/>
            </a:ln>
          </c:spPr>
          <c:marker>
            <c:symbol val="circle"/>
            <c:size val="11"/>
            <c:spPr>
              <a:solidFill>
                <a:srgbClr val="FF0000"/>
              </a:solidFill>
              <a:ln>
                <a:noFill/>
                <a:tailEnd type="triangle"/>
              </a:ln>
            </c:spPr>
          </c:marker>
          <c:dPt>
            <c:idx val="0"/>
            <c:marker>
              <c:symbol val="none"/>
            </c:marker>
            <c:bubble3D val="0"/>
          </c:dPt>
          <c:dLbls>
            <c:dLbl>
              <c:idx val="0"/>
              <c:layout>
                <c:manualLayout>
                  <c:x val="-4.920773116221528E-2"/>
                  <c:y val="-0.17924470678386797"/>
                </c:manualLayout>
              </c:layout>
              <c:tx>
                <c:rich>
                  <a:bodyPr/>
                  <a:lstStyle/>
                  <a:p>
                    <a:pPr algn="ctr" rtl="0">
                      <a:defRPr lang="en-US" sz="800" b="1" i="0" u="none" strike="noStrike" kern="1200" baseline="0">
                        <a:solidFill>
                          <a:sysClr val="windowText" lastClr="000000"/>
                        </a:solidFill>
                        <a:latin typeface="+mn-lt"/>
                        <a:ea typeface="+mn-ea"/>
                        <a:cs typeface="+mn-cs"/>
                      </a:defRPr>
                    </a:pPr>
                    <a:r>
                      <a:rPr lang="en-US" sz="800" b="1" i="0" u="none" strike="noStrike" kern="1200" baseline="0" dirty="0">
                        <a:solidFill>
                          <a:sysClr val="windowText" lastClr="000000"/>
                        </a:solidFill>
                        <a:latin typeface="+mn-lt"/>
                        <a:ea typeface="+mn-ea"/>
                        <a:cs typeface="+mn-cs"/>
                      </a:rPr>
                      <a:t>Ba3</a:t>
                    </a:r>
                    <a:r>
                      <a:rPr lang="ka-GE" sz="800" b="1" i="0" u="none" strike="noStrike" kern="1200" baseline="0" dirty="0">
                        <a:solidFill>
                          <a:sysClr val="windowText" lastClr="000000"/>
                        </a:solidFill>
                        <a:latin typeface="+mn-lt"/>
                        <a:ea typeface="+mn-ea"/>
                        <a:cs typeface="+mn-cs"/>
                      </a:rPr>
                      <a:t> პოზიტიური</a:t>
                    </a:r>
                    <a:endParaRPr lang="en-US" sz="800" b="1" i="0" u="none" strike="noStrike" kern="1200" baseline="0" dirty="0">
                      <a:solidFill>
                        <a:sysClr val="windowText" lastClr="000000"/>
                      </a:solidFill>
                      <a:latin typeface="+mn-lt"/>
                      <a:ea typeface="+mn-ea"/>
                      <a:cs typeface="+mn-cs"/>
                    </a:endParaRPr>
                  </a:p>
                  <a:p>
                    <a:pPr algn="ctr" rtl="0">
                      <a:defRPr lang="en-US" sz="800" b="1" i="0" u="none" strike="noStrike" kern="1200" baseline="0">
                        <a:solidFill>
                          <a:sysClr val="windowText" lastClr="000000"/>
                        </a:solidFill>
                        <a:latin typeface="+mn-lt"/>
                        <a:ea typeface="+mn-ea"/>
                        <a:cs typeface="+mn-cs"/>
                      </a:defRPr>
                    </a:pPr>
                    <a:r>
                      <a:rPr lang="ka-GE" sz="800" b="0" i="0" u="none" strike="noStrike" kern="1200" baseline="0" dirty="0" smtClean="0">
                        <a:solidFill>
                          <a:sysClr val="windowText" lastClr="000000"/>
                        </a:solidFill>
                        <a:latin typeface="+mn-lt"/>
                        <a:ea typeface="+mn-ea"/>
                        <a:cs typeface="+mn-cs"/>
                      </a:rPr>
                      <a:t>25 </a:t>
                    </a:r>
                    <a:r>
                      <a:rPr lang="ka-GE" sz="800" b="0" i="0" u="none" strike="noStrike" kern="1200" baseline="0" dirty="0">
                        <a:solidFill>
                          <a:sysClr val="windowText" lastClr="000000"/>
                        </a:solidFill>
                        <a:latin typeface="+mn-lt"/>
                        <a:ea typeface="+mn-ea"/>
                        <a:cs typeface="+mn-cs"/>
                      </a:rPr>
                      <a:t>აგვისტო 2014</a:t>
                    </a:r>
                    <a:endParaRPr lang="en-US" sz="800" b="0" i="0" u="none" strike="noStrike" kern="1200" baseline="0" dirty="0">
                      <a:solidFill>
                        <a:sysClr val="windowText" lastClr="000000"/>
                      </a:solidFill>
                      <a:latin typeface="+mn-lt"/>
                      <a:ea typeface="+mn-ea"/>
                      <a:cs typeface="+mn-cs"/>
                    </a:endParaRPr>
                  </a:p>
                </c:rich>
              </c:tx>
              <c:spPr/>
              <c:dLblPos val="r"/>
              <c:showLegendKey val="0"/>
              <c:showVal val="1"/>
              <c:showCatName val="0"/>
              <c:showSerName val="0"/>
              <c:showPercent val="0"/>
              <c:showBubbleSize val="0"/>
            </c:dLbl>
            <c:dLbl>
              <c:idx val="1"/>
              <c:layout>
                <c:manualLayout>
                  <c:x val="-5.8876969569172509E-2"/>
                  <c:y val="-0.19724588723022704"/>
                </c:manualLayout>
              </c:layout>
              <c:tx>
                <c:rich>
                  <a:bodyPr/>
                  <a:lstStyle/>
                  <a:p>
                    <a:r>
                      <a:rPr lang="en-US" sz="800" b="1" i="0" u="none" strike="noStrike" kern="1200" baseline="0" dirty="0">
                        <a:solidFill>
                          <a:sysClr val="windowText" lastClr="000000"/>
                        </a:solidFill>
                        <a:latin typeface="+mn-lt"/>
                        <a:ea typeface="+mn-ea"/>
                        <a:cs typeface="+mn-cs"/>
                      </a:rPr>
                      <a:t>Ba3 </a:t>
                    </a:r>
                    <a:r>
                      <a:rPr lang="en-US" sz="800" b="1" i="0" u="none" strike="noStrike" kern="1200" baseline="0" dirty="0" err="1">
                        <a:solidFill>
                          <a:sysClr val="windowText" lastClr="000000"/>
                        </a:solidFill>
                        <a:latin typeface="+mn-lt"/>
                        <a:ea typeface="+mn-ea"/>
                        <a:cs typeface="+mn-cs"/>
                      </a:rPr>
                      <a:t>სტაბილური</a:t>
                    </a:r>
                    <a:endParaRPr lang="en-US" sz="800" b="1" i="0" u="none" strike="noStrike" kern="1200" baseline="0" dirty="0">
                      <a:solidFill>
                        <a:sysClr val="windowText" lastClr="000000"/>
                      </a:solidFill>
                      <a:latin typeface="+mn-lt"/>
                      <a:ea typeface="+mn-ea"/>
                      <a:cs typeface="+mn-cs"/>
                    </a:endParaRPr>
                  </a:p>
                  <a:p>
                    <a:r>
                      <a:rPr lang="ka-GE" sz="800" b="0" i="0" u="none" strike="noStrike" kern="1200" baseline="0" dirty="0" smtClean="0">
                        <a:solidFill>
                          <a:sysClr val="windowText" lastClr="000000"/>
                        </a:solidFill>
                        <a:latin typeface="+mn-lt"/>
                        <a:ea typeface="+mn-ea"/>
                        <a:cs typeface="+mn-cs"/>
                      </a:rPr>
                      <a:t>20 </a:t>
                    </a:r>
                    <a:r>
                      <a:rPr lang="ka-GE" sz="800" b="0" i="0" u="none" strike="noStrike" kern="1200" baseline="0" dirty="0">
                        <a:solidFill>
                          <a:sysClr val="windowText" lastClr="000000"/>
                        </a:solidFill>
                        <a:latin typeface="+mn-lt"/>
                        <a:ea typeface="+mn-ea"/>
                        <a:cs typeface="+mn-cs"/>
                      </a:rPr>
                      <a:t>აგვისტო</a:t>
                    </a:r>
                    <a:r>
                      <a:rPr lang="en-US" sz="800" b="0" i="0" u="none" strike="noStrike" kern="1200" baseline="0" dirty="0">
                        <a:solidFill>
                          <a:sysClr val="windowText" lastClr="000000"/>
                        </a:solidFill>
                        <a:latin typeface="+mn-lt"/>
                        <a:ea typeface="+mn-ea"/>
                        <a:cs typeface="+mn-cs"/>
                      </a:rPr>
                      <a:t> 201</a:t>
                    </a:r>
                    <a:r>
                      <a:rPr lang="ka-GE" sz="800" b="0" i="0" u="none" strike="noStrike" kern="1200" baseline="0" dirty="0">
                        <a:solidFill>
                          <a:sysClr val="windowText" lastClr="000000"/>
                        </a:solidFill>
                        <a:latin typeface="+mn-lt"/>
                        <a:ea typeface="+mn-ea"/>
                        <a:cs typeface="+mn-cs"/>
                      </a:rPr>
                      <a:t>3</a:t>
                    </a:r>
                    <a:endParaRPr lang="en-US" dirty="0">
                      <a:effectLst/>
                    </a:endParaRPr>
                  </a:p>
                </c:rich>
              </c:tx>
              <c:dLblPos val="r"/>
              <c:showLegendKey val="0"/>
              <c:showVal val="1"/>
              <c:showCatName val="0"/>
              <c:showSerName val="0"/>
              <c:showPercent val="0"/>
              <c:showBubbleSize val="0"/>
            </c:dLbl>
            <c:dLbl>
              <c:idx val="2"/>
              <c:layout>
                <c:manualLayout>
                  <c:x val="-5.8491193592290394E-2"/>
                  <c:y val="-0.20301177936695591"/>
                </c:manualLayout>
              </c:layout>
              <c:tx>
                <c:rich>
                  <a:bodyPr/>
                  <a:lstStyle/>
                  <a:p>
                    <a:r>
                      <a:rPr lang="en-US" sz="800" b="1" i="0" u="none" strike="noStrike" kern="1200" baseline="0">
                        <a:solidFill>
                          <a:sysClr val="windowText" lastClr="000000"/>
                        </a:solidFill>
                        <a:latin typeface="+mn-lt"/>
                        <a:ea typeface="+mn-ea"/>
                        <a:cs typeface="+mn-cs"/>
                      </a:rPr>
                      <a:t>Ba3 </a:t>
                    </a:r>
                    <a:r>
                      <a:rPr lang="ka-GE" sz="800" b="1" i="0" u="none" strike="noStrike" kern="1200" baseline="0">
                        <a:solidFill>
                          <a:sysClr val="windowText" lastClr="000000"/>
                        </a:solidFill>
                        <a:latin typeface="+mn-lt"/>
                        <a:ea typeface="+mn-ea"/>
                        <a:cs typeface="+mn-cs"/>
                      </a:rPr>
                      <a:t>სტაბილური</a:t>
                    </a:r>
                    <a:endParaRPr lang="en-US" sz="800" b="1" i="0" u="none" strike="noStrike" kern="1200" baseline="0">
                      <a:solidFill>
                        <a:sysClr val="windowText" lastClr="000000"/>
                      </a:solidFill>
                      <a:latin typeface="+mn-lt"/>
                      <a:ea typeface="+mn-ea"/>
                      <a:cs typeface="+mn-cs"/>
                    </a:endParaRPr>
                  </a:p>
                  <a:p>
                    <a:r>
                      <a:rPr lang="ka-GE" sz="800" b="0" i="0" u="none" strike="noStrike" kern="1200" baseline="0">
                        <a:solidFill>
                          <a:sysClr val="windowText" lastClr="000000"/>
                        </a:solidFill>
                        <a:latin typeface="+mn-lt"/>
                        <a:ea typeface="+mn-ea"/>
                        <a:cs typeface="+mn-cs"/>
                      </a:rPr>
                      <a:t>9 აგვისტო </a:t>
                    </a:r>
                    <a:r>
                      <a:rPr lang="en-US" sz="800" b="0" i="0" u="none" strike="noStrike" kern="1200" baseline="0">
                        <a:solidFill>
                          <a:sysClr val="windowText" lastClr="000000"/>
                        </a:solidFill>
                        <a:latin typeface="+mn-lt"/>
                        <a:ea typeface="+mn-ea"/>
                        <a:cs typeface="+mn-cs"/>
                      </a:rPr>
                      <a:t>201</a:t>
                    </a:r>
                    <a:r>
                      <a:rPr lang="ka-GE" sz="800" b="0" i="0" u="none" strike="noStrike" kern="1200" baseline="0">
                        <a:solidFill>
                          <a:sysClr val="windowText" lastClr="000000"/>
                        </a:solidFill>
                        <a:latin typeface="+mn-lt"/>
                        <a:ea typeface="+mn-ea"/>
                        <a:cs typeface="+mn-cs"/>
                      </a:rPr>
                      <a:t>2</a:t>
                    </a:r>
                    <a:endParaRPr lang="en-US" sz="1000" b="0" i="0" u="none" strike="noStrike" kern="1200" baseline="0">
                      <a:solidFill>
                        <a:sysClr val="windowText" lastClr="000000"/>
                      </a:solidFill>
                      <a:latin typeface="+mn-lt"/>
                      <a:ea typeface="+mn-ea"/>
                      <a:cs typeface="+mn-cs"/>
                    </a:endParaRPr>
                  </a:p>
                </c:rich>
              </c:tx>
              <c:dLblPos val="r"/>
              <c:showLegendKey val="0"/>
              <c:showVal val="1"/>
              <c:showCatName val="0"/>
              <c:showSerName val="0"/>
              <c:showPercent val="0"/>
              <c:showBubbleSize val="0"/>
            </c:dLbl>
            <c:dLbl>
              <c:idx val="3"/>
              <c:layout>
                <c:manualLayout>
                  <c:x val="-7.6805781187281319E-2"/>
                  <c:y val="-0.18201486487236868"/>
                </c:manualLayout>
              </c:layout>
              <c:tx>
                <c:rich>
                  <a:bodyPr/>
                  <a:lstStyle/>
                  <a:p>
                    <a:r>
                      <a:rPr lang="en-US" sz="800" b="1" i="0" u="none" strike="noStrike" kern="1200" baseline="0">
                        <a:solidFill>
                          <a:sysClr val="windowText" lastClr="000000"/>
                        </a:solidFill>
                        <a:latin typeface="+mn-lt"/>
                        <a:ea typeface="+mn-ea"/>
                        <a:cs typeface="+mn-cs"/>
                      </a:rPr>
                      <a:t>Ba3 </a:t>
                    </a:r>
                    <a:r>
                      <a:rPr lang="ka-GE" sz="800" b="1" i="0" u="none" strike="noStrike" kern="1200" baseline="0">
                        <a:solidFill>
                          <a:sysClr val="windowText" lastClr="000000"/>
                        </a:solidFill>
                        <a:latin typeface="+mn-lt"/>
                        <a:ea typeface="+mn-ea"/>
                        <a:cs typeface="+mn-cs"/>
                      </a:rPr>
                      <a:t> სტაბილური</a:t>
                    </a:r>
                    <a:endParaRPr lang="en-US" sz="800" b="1" i="0" u="none" strike="noStrike" kern="1200" baseline="0">
                      <a:solidFill>
                        <a:sysClr val="windowText" lastClr="000000"/>
                      </a:solidFill>
                      <a:latin typeface="+mn-lt"/>
                      <a:ea typeface="+mn-ea"/>
                      <a:cs typeface="+mn-cs"/>
                    </a:endParaRPr>
                  </a:p>
                  <a:p>
                    <a:r>
                      <a:rPr lang="ka-GE" sz="800" b="0" i="0" u="none" strike="noStrike" kern="1200" baseline="0">
                        <a:solidFill>
                          <a:sysClr val="windowText" lastClr="000000"/>
                        </a:solidFill>
                        <a:latin typeface="+mn-lt"/>
                        <a:ea typeface="+mn-ea"/>
                        <a:cs typeface="+mn-cs"/>
                      </a:rPr>
                      <a:t>23 დეკემბერი </a:t>
                    </a:r>
                    <a:r>
                      <a:rPr lang="en-US" sz="800" b="0" i="0" u="none" strike="noStrike" kern="1200" baseline="0">
                        <a:solidFill>
                          <a:sysClr val="windowText" lastClr="000000"/>
                        </a:solidFill>
                        <a:latin typeface="+mn-lt"/>
                        <a:ea typeface="+mn-ea"/>
                        <a:cs typeface="+mn-cs"/>
                      </a:rPr>
                      <a:t>2011</a:t>
                    </a:r>
                    <a:endParaRPr lang="en-US" sz="1000" b="0" i="0" u="none" strike="noStrike" kern="1200" baseline="0">
                      <a:solidFill>
                        <a:sysClr val="windowText" lastClr="000000"/>
                      </a:solidFill>
                      <a:latin typeface="+mn-lt"/>
                      <a:ea typeface="+mn-ea"/>
                      <a:cs typeface="+mn-cs"/>
                    </a:endParaRPr>
                  </a:p>
                </c:rich>
              </c:tx>
              <c:dLblPos val="r"/>
              <c:showLegendKey val="0"/>
              <c:showVal val="1"/>
              <c:showCatName val="0"/>
              <c:showSerName val="0"/>
              <c:showPercent val="0"/>
              <c:showBubbleSize val="0"/>
            </c:dLbl>
            <c:dLbl>
              <c:idx val="4"/>
              <c:layout>
                <c:manualLayout>
                  <c:x val="-4.985524032455823E-2"/>
                  <c:y val="-0.13990302886181952"/>
                </c:manualLayout>
              </c:layout>
              <c:tx>
                <c:rich>
                  <a:bodyPr/>
                  <a:lstStyle/>
                  <a:p>
                    <a:r>
                      <a:rPr lang="en-US" sz="800" b="1" i="0" u="none" strike="noStrike" kern="1200" baseline="0">
                        <a:solidFill>
                          <a:sysClr val="windowText" lastClr="000000"/>
                        </a:solidFill>
                        <a:latin typeface="+mn-lt"/>
                        <a:ea typeface="+mn-ea"/>
                        <a:cs typeface="+mn-cs"/>
                      </a:rPr>
                      <a:t>Ba3 </a:t>
                    </a:r>
                    <a:r>
                      <a:rPr lang="ka-GE" sz="800" b="1" i="0" u="none" strike="noStrike" kern="1200" baseline="0">
                        <a:solidFill>
                          <a:sysClr val="windowText" lastClr="000000"/>
                        </a:solidFill>
                        <a:latin typeface="+mn-lt"/>
                        <a:ea typeface="+mn-ea"/>
                        <a:cs typeface="+mn-cs"/>
                      </a:rPr>
                      <a:t>სტაბილური</a:t>
                    </a:r>
                    <a:endParaRPr lang="en-US" sz="800" b="1" i="0" u="none" strike="noStrike" kern="1200" baseline="0">
                      <a:solidFill>
                        <a:sysClr val="windowText" lastClr="000000"/>
                      </a:solidFill>
                      <a:latin typeface="+mn-lt"/>
                      <a:ea typeface="+mn-ea"/>
                      <a:cs typeface="+mn-cs"/>
                    </a:endParaRPr>
                  </a:p>
                  <a:p>
                    <a:r>
                      <a:rPr lang="en-US" sz="800" b="0" i="0" u="none" strike="noStrike" kern="1200" baseline="0">
                        <a:solidFill>
                          <a:sysClr val="windowText" lastClr="000000"/>
                        </a:solidFill>
                        <a:latin typeface="+mn-lt"/>
                        <a:ea typeface="+mn-ea"/>
                        <a:cs typeface="+mn-cs"/>
                      </a:rPr>
                      <a:t>6</a:t>
                    </a:r>
                    <a:r>
                      <a:rPr lang="ka-GE" sz="800" b="0" i="0" u="none" strike="noStrike" kern="1200" baseline="0">
                        <a:solidFill>
                          <a:sysClr val="windowText" lastClr="000000"/>
                        </a:solidFill>
                        <a:latin typeface="+mn-lt"/>
                        <a:ea typeface="+mn-ea"/>
                        <a:cs typeface="+mn-cs"/>
                      </a:rPr>
                      <a:t> ოქტომბერი </a:t>
                    </a:r>
                    <a:r>
                      <a:rPr lang="en-US" sz="800" b="0" i="0" u="none" strike="noStrike" kern="1200" baseline="0">
                        <a:solidFill>
                          <a:sysClr val="windowText" lastClr="000000"/>
                        </a:solidFill>
                        <a:latin typeface="+mn-lt"/>
                        <a:ea typeface="+mn-ea"/>
                        <a:cs typeface="+mn-cs"/>
                      </a:rPr>
                      <a:t>2010</a:t>
                    </a:r>
                    <a:endParaRPr lang="en-US" sz="1000" b="0" i="0" u="none" strike="noStrike" kern="1200" baseline="0">
                      <a:solidFill>
                        <a:sysClr val="windowText" lastClr="000000"/>
                      </a:solidFill>
                      <a:latin typeface="+mn-lt"/>
                      <a:ea typeface="+mn-ea"/>
                      <a:cs typeface="+mn-cs"/>
                    </a:endParaRPr>
                  </a:p>
                </c:rich>
              </c:tx>
              <c:dLblPos val="r"/>
              <c:showLegendKey val="0"/>
              <c:showVal val="1"/>
              <c:showCatName val="0"/>
              <c:showSerName val="0"/>
              <c:showPercent val="0"/>
              <c:showBubbleSize val="0"/>
            </c:dLbl>
            <c:dLbl>
              <c:idx val="5"/>
              <c:layout>
                <c:manualLayout>
                  <c:x val="-2.6720981063108024E-2"/>
                  <c:y val="8.4776673105519895E-2"/>
                </c:manualLayout>
              </c:layout>
              <c:tx>
                <c:rich>
                  <a:bodyPr/>
                  <a:lstStyle/>
                  <a:p>
                    <a:r>
                      <a:rPr lang="en-US" sz="800" b="1" i="0" u="none" strike="noStrike" kern="1200" baseline="0">
                        <a:solidFill>
                          <a:sysClr val="windowText" lastClr="000000"/>
                        </a:solidFill>
                        <a:latin typeface="+mn-lt"/>
                        <a:ea typeface="+mn-ea"/>
                        <a:cs typeface="+mn-cs"/>
                      </a:rPr>
                      <a:t>B </a:t>
                    </a:r>
                    <a:r>
                      <a:rPr lang="ka-GE" sz="800" b="1" i="0" u="none" strike="noStrike" kern="1200" baseline="0">
                        <a:solidFill>
                          <a:sysClr val="windowText" lastClr="000000"/>
                        </a:solidFill>
                        <a:latin typeface="+mn-lt"/>
                        <a:ea typeface="+mn-ea"/>
                        <a:cs typeface="+mn-cs"/>
                      </a:rPr>
                      <a:t>სტაბილური</a:t>
                    </a:r>
                    <a:endParaRPr lang="en-US" sz="800" b="1" i="0" u="none" strike="noStrike" kern="1200" baseline="0">
                      <a:solidFill>
                        <a:sysClr val="windowText" lastClr="000000"/>
                      </a:solidFill>
                      <a:latin typeface="+mn-lt"/>
                      <a:ea typeface="+mn-ea"/>
                      <a:cs typeface="+mn-cs"/>
                    </a:endParaRPr>
                  </a:p>
                  <a:p>
                    <a:r>
                      <a:rPr lang="en-US" sz="800" b="0" i="0" u="none" strike="noStrike" kern="1200" baseline="0">
                        <a:solidFill>
                          <a:sysClr val="windowText" lastClr="000000"/>
                        </a:solidFill>
                        <a:latin typeface="+mn-lt"/>
                        <a:ea typeface="+mn-ea"/>
                        <a:cs typeface="+mn-cs"/>
                      </a:rPr>
                      <a:t>28</a:t>
                    </a:r>
                    <a:r>
                      <a:rPr lang="ka-GE" sz="800" b="0" i="0" u="none" strike="noStrike" kern="1200" baseline="0">
                        <a:solidFill>
                          <a:sysClr val="windowText" lastClr="000000"/>
                        </a:solidFill>
                        <a:latin typeface="+mn-lt"/>
                        <a:ea typeface="+mn-ea"/>
                        <a:cs typeface="+mn-cs"/>
                      </a:rPr>
                      <a:t> სექტემბერი </a:t>
                    </a:r>
                    <a:r>
                      <a:rPr lang="en-US" sz="800" b="0" i="0" u="none" strike="noStrike" kern="1200" baseline="0">
                        <a:solidFill>
                          <a:sysClr val="windowText" lastClr="000000"/>
                        </a:solidFill>
                        <a:latin typeface="+mn-lt"/>
                        <a:ea typeface="+mn-ea"/>
                        <a:cs typeface="+mn-cs"/>
                      </a:rPr>
                      <a:t>2009</a:t>
                    </a:r>
                    <a:endParaRPr lang="en-US" sz="900" b="0" i="0" u="none" strike="noStrike" kern="1200" baseline="0">
                      <a:solidFill>
                        <a:sysClr val="windowText" lastClr="000000"/>
                      </a:solidFill>
                      <a:latin typeface="+mn-lt"/>
                      <a:ea typeface="+mn-ea"/>
                      <a:cs typeface="+mn-cs"/>
                    </a:endParaRPr>
                  </a:p>
                </c:rich>
              </c:tx>
              <c:dLblPos val="r"/>
              <c:showLegendKey val="0"/>
              <c:showVal val="1"/>
              <c:showCatName val="0"/>
              <c:showSerName val="0"/>
              <c:showPercent val="0"/>
              <c:showBubbleSize val="0"/>
            </c:dLbl>
            <c:dLbl>
              <c:idx val="6"/>
              <c:layout>
                <c:manualLayout>
                  <c:x val="-2.9257979033409768E-2"/>
                  <c:y val="-8.9980555009386204E-2"/>
                </c:manualLayout>
              </c:layout>
              <c:tx>
                <c:rich>
                  <a:bodyPr/>
                  <a:lstStyle/>
                  <a:p>
                    <a:r>
                      <a:rPr lang="en-US" sz="800" b="1" i="0" u="none" strike="noStrike" kern="1200" baseline="0">
                        <a:solidFill>
                          <a:sysClr val="windowText" lastClr="000000"/>
                        </a:solidFill>
                        <a:latin typeface="+mn-lt"/>
                        <a:ea typeface="+mn-ea"/>
                        <a:cs typeface="+mn-cs"/>
                      </a:rPr>
                      <a:t>B </a:t>
                    </a:r>
                    <a:r>
                      <a:rPr lang="ka-GE" sz="800" b="1" i="0" u="none" strike="noStrike" kern="1200" baseline="0">
                        <a:solidFill>
                          <a:sysClr val="windowText" lastClr="000000"/>
                        </a:solidFill>
                        <a:latin typeface="+mn-lt"/>
                        <a:ea typeface="+mn-ea"/>
                        <a:cs typeface="+mn-cs"/>
                      </a:rPr>
                      <a:t>სტაბილური</a:t>
                    </a:r>
                    <a:endParaRPr lang="en-US" sz="800" b="1" i="0" u="none" strike="noStrike" kern="1200" baseline="0">
                      <a:solidFill>
                        <a:sysClr val="windowText" lastClr="000000"/>
                      </a:solidFill>
                      <a:latin typeface="+mn-lt"/>
                      <a:ea typeface="+mn-ea"/>
                      <a:cs typeface="+mn-cs"/>
                    </a:endParaRPr>
                  </a:p>
                  <a:p>
                    <a:r>
                      <a:rPr lang="en-US" sz="800" b="0" i="0" u="none" strike="noStrike" kern="1200" baseline="0">
                        <a:solidFill>
                          <a:sysClr val="windowText" lastClr="000000"/>
                        </a:solidFill>
                        <a:latin typeface="+mn-lt"/>
                        <a:ea typeface="+mn-ea"/>
                        <a:cs typeface="+mn-cs"/>
                      </a:rPr>
                      <a:t>25</a:t>
                    </a:r>
                    <a:r>
                      <a:rPr lang="ka-GE" sz="800" b="0" i="0" u="none" strike="noStrike" kern="1200" baseline="0">
                        <a:solidFill>
                          <a:sysClr val="windowText" lastClr="000000"/>
                        </a:solidFill>
                        <a:latin typeface="+mn-lt"/>
                        <a:ea typeface="+mn-ea"/>
                        <a:cs typeface="+mn-cs"/>
                      </a:rPr>
                      <a:t> სექტემბერი </a:t>
                    </a:r>
                    <a:r>
                      <a:rPr lang="en-US" sz="800" b="0" i="0" u="none" strike="noStrike" kern="1200" baseline="0">
                        <a:solidFill>
                          <a:sysClr val="windowText" lastClr="000000"/>
                        </a:solidFill>
                        <a:latin typeface="+mn-lt"/>
                        <a:ea typeface="+mn-ea"/>
                        <a:cs typeface="+mn-cs"/>
                      </a:rPr>
                      <a:t>2008</a:t>
                    </a:r>
                    <a:endParaRPr lang="en-US" sz="900" b="0" i="0" u="none" strike="noStrike" kern="1200" baseline="0">
                      <a:solidFill>
                        <a:sysClr val="windowText" lastClr="000000"/>
                      </a:solidFill>
                      <a:latin typeface="+mn-lt"/>
                      <a:ea typeface="+mn-ea"/>
                      <a:cs typeface="+mn-cs"/>
                    </a:endParaRPr>
                  </a:p>
                </c:rich>
              </c:tx>
              <c:dLblPos val="r"/>
              <c:showLegendKey val="0"/>
              <c:showVal val="1"/>
              <c:showCatName val="0"/>
              <c:showSerName val="0"/>
              <c:showPercent val="0"/>
              <c:showBubbleSize val="0"/>
            </c:dLbl>
            <c:dLbl>
              <c:idx val="7"/>
              <c:layout>
                <c:manualLayout>
                  <c:x val="-6.395272474081419E-2"/>
                  <c:y val="9.0049968641550751E-2"/>
                </c:manualLayout>
              </c:layout>
              <c:tx>
                <c:rich>
                  <a:bodyPr/>
                  <a:lstStyle/>
                  <a:p>
                    <a:r>
                      <a:rPr lang="en-US" sz="800" b="1" i="0" u="none" strike="noStrike" kern="1200" baseline="0">
                        <a:solidFill>
                          <a:sysClr val="windowText" lastClr="000000"/>
                        </a:solidFill>
                        <a:latin typeface="+mn-lt"/>
                        <a:ea typeface="+mn-ea"/>
                        <a:cs typeface="+mn-cs"/>
                      </a:rPr>
                      <a:t>B </a:t>
                    </a:r>
                    <a:r>
                      <a:rPr lang="ka-GE" sz="800" b="1" i="0" u="none" strike="noStrike" kern="1200" baseline="0">
                        <a:solidFill>
                          <a:sysClr val="windowText" lastClr="000000"/>
                        </a:solidFill>
                        <a:latin typeface="+mn-lt"/>
                        <a:ea typeface="+mn-ea"/>
                        <a:cs typeface="+mn-cs"/>
                      </a:rPr>
                      <a:t>უარყოფითი</a:t>
                    </a:r>
                    <a:endParaRPr lang="en-US" sz="800" b="1" i="0" u="none" strike="noStrike" kern="1200" baseline="0">
                      <a:solidFill>
                        <a:sysClr val="windowText" lastClr="000000"/>
                      </a:solidFill>
                      <a:latin typeface="+mn-lt"/>
                      <a:ea typeface="+mn-ea"/>
                      <a:cs typeface="+mn-cs"/>
                    </a:endParaRPr>
                  </a:p>
                  <a:p>
                    <a:r>
                      <a:rPr lang="en-US" sz="800" b="0" i="0" u="none" strike="noStrike" kern="1200" baseline="0">
                        <a:solidFill>
                          <a:sysClr val="windowText" lastClr="000000"/>
                        </a:solidFill>
                        <a:latin typeface="+mn-lt"/>
                        <a:ea typeface="+mn-ea"/>
                        <a:cs typeface="+mn-cs"/>
                      </a:rPr>
                      <a:t>8</a:t>
                    </a:r>
                    <a:r>
                      <a:rPr lang="ka-GE" sz="800" b="0" i="0" u="none" strike="noStrike" kern="1200" baseline="0">
                        <a:solidFill>
                          <a:sysClr val="windowText" lastClr="000000"/>
                        </a:solidFill>
                        <a:latin typeface="+mn-lt"/>
                        <a:ea typeface="+mn-ea"/>
                        <a:cs typeface="+mn-cs"/>
                      </a:rPr>
                      <a:t> აგვისტო </a:t>
                    </a:r>
                    <a:r>
                      <a:rPr lang="en-US" sz="800" b="0" i="0" u="none" strike="noStrike" kern="1200" baseline="0">
                        <a:solidFill>
                          <a:sysClr val="windowText" lastClr="000000"/>
                        </a:solidFill>
                        <a:latin typeface="+mn-lt"/>
                        <a:ea typeface="+mn-ea"/>
                        <a:cs typeface="+mn-cs"/>
                      </a:rPr>
                      <a:t>2008</a:t>
                    </a:r>
                    <a:endParaRPr lang="en-US" sz="900" b="0" i="0" u="none" strike="noStrike" kern="1200" baseline="0">
                      <a:solidFill>
                        <a:sysClr val="windowText" lastClr="000000"/>
                      </a:solidFill>
                      <a:latin typeface="+mn-lt"/>
                      <a:ea typeface="+mn-ea"/>
                      <a:cs typeface="+mn-cs"/>
                    </a:endParaRPr>
                  </a:p>
                </c:rich>
              </c:tx>
              <c:dLblPos val="r"/>
              <c:showLegendKey val="0"/>
              <c:showVal val="1"/>
              <c:showCatName val="0"/>
              <c:showSerName val="0"/>
              <c:showPercent val="0"/>
              <c:showBubbleSize val="0"/>
            </c:dLbl>
            <c:dLbl>
              <c:idx val="8"/>
              <c:layout>
                <c:manualLayout>
                  <c:x val="-2.2068686123709814E-2"/>
                  <c:y val="-8.609706105127711E-2"/>
                </c:manualLayout>
              </c:layout>
              <c:tx>
                <c:rich>
                  <a:bodyPr/>
                  <a:lstStyle/>
                  <a:p>
                    <a:r>
                      <a:rPr lang="en-US" sz="800" b="1" i="0" u="none" strike="noStrike" kern="1200" baseline="0">
                        <a:solidFill>
                          <a:sysClr val="windowText" lastClr="000000"/>
                        </a:solidFill>
                        <a:latin typeface="+mn-lt"/>
                        <a:ea typeface="+mn-ea"/>
                        <a:cs typeface="+mn-cs"/>
                      </a:rPr>
                      <a:t>B+ </a:t>
                    </a:r>
                    <a:r>
                      <a:rPr lang="ka-GE" sz="800" b="1" i="0" u="none" strike="noStrike" kern="1200" baseline="0">
                        <a:solidFill>
                          <a:sysClr val="windowText" lastClr="000000"/>
                        </a:solidFill>
                        <a:latin typeface="+mn-lt"/>
                        <a:ea typeface="+mn-ea"/>
                        <a:cs typeface="+mn-cs"/>
                      </a:rPr>
                      <a:t>სტაბილური</a:t>
                    </a:r>
                    <a:endParaRPr lang="en-US" sz="800" b="1" i="0" u="none" strike="noStrike" kern="1200" baseline="0">
                      <a:solidFill>
                        <a:sysClr val="windowText" lastClr="000000"/>
                      </a:solidFill>
                      <a:latin typeface="+mn-lt"/>
                      <a:ea typeface="+mn-ea"/>
                      <a:cs typeface="+mn-cs"/>
                    </a:endParaRPr>
                  </a:p>
                  <a:p>
                    <a:r>
                      <a:rPr lang="en-US" sz="800" b="0" i="0" u="none" strike="noStrike" kern="1200" baseline="0">
                        <a:solidFill>
                          <a:sysClr val="windowText" lastClr="000000"/>
                        </a:solidFill>
                        <a:latin typeface="+mn-lt"/>
                        <a:ea typeface="+mn-ea"/>
                        <a:cs typeface="+mn-cs"/>
                      </a:rPr>
                      <a:t>5</a:t>
                    </a:r>
                    <a:r>
                      <a:rPr lang="ka-GE" sz="800" b="0" i="0" u="none" strike="noStrike" kern="1200" baseline="0">
                        <a:solidFill>
                          <a:sysClr val="windowText" lastClr="000000"/>
                        </a:solidFill>
                        <a:latin typeface="+mn-lt"/>
                        <a:ea typeface="+mn-ea"/>
                        <a:cs typeface="+mn-cs"/>
                      </a:rPr>
                      <a:t> მაისი 2008 </a:t>
                    </a:r>
                    <a:endParaRPr lang="en-US" sz="800" b="0" i="0" u="none" strike="noStrike" kern="1200" baseline="0">
                      <a:solidFill>
                        <a:sysClr val="windowText" lastClr="000000"/>
                      </a:solidFill>
                      <a:latin typeface="+mn-lt"/>
                      <a:ea typeface="+mn-ea"/>
                      <a:cs typeface="+mn-cs"/>
                    </a:endParaRPr>
                  </a:p>
                </c:rich>
              </c:tx>
              <c:dLblPos val="r"/>
              <c:showLegendKey val="0"/>
              <c:showVal val="1"/>
              <c:showCatName val="0"/>
              <c:showSerName val="0"/>
              <c:showPercent val="0"/>
              <c:showBubbleSize val="0"/>
            </c:dLbl>
            <c:dLbl>
              <c:idx val="9"/>
              <c:layout>
                <c:manualLayout>
                  <c:x val="-6.7725160817205018E-2"/>
                  <c:y val="-0.10551453084182223"/>
                </c:manualLayout>
              </c:layout>
              <c:tx>
                <c:rich>
                  <a:bodyPr/>
                  <a:lstStyle/>
                  <a:p>
                    <a:r>
                      <a:rPr lang="en-US" sz="800" b="1" i="0" u="none" strike="noStrike" kern="1200" baseline="0">
                        <a:solidFill>
                          <a:sysClr val="windowText" lastClr="000000"/>
                        </a:solidFill>
                        <a:latin typeface="+mn-lt"/>
                        <a:ea typeface="+mn-ea"/>
                        <a:cs typeface="+mn-cs"/>
                      </a:rPr>
                      <a:t>B+ </a:t>
                    </a:r>
                    <a:r>
                      <a:rPr lang="ka-GE" sz="800" b="1" i="0" u="none" strike="noStrike" kern="1200" baseline="0">
                        <a:solidFill>
                          <a:sysClr val="windowText" lastClr="000000"/>
                        </a:solidFill>
                        <a:latin typeface="+mn-lt"/>
                        <a:ea typeface="+mn-ea"/>
                        <a:cs typeface="+mn-cs"/>
                      </a:rPr>
                      <a:t>დადებითი </a:t>
                    </a:r>
                    <a:endParaRPr lang="en-US" sz="800" b="1" i="0" u="none" strike="noStrike" kern="1200" baseline="0">
                      <a:solidFill>
                        <a:sysClr val="windowText" lastClr="000000"/>
                      </a:solidFill>
                      <a:latin typeface="+mn-lt"/>
                      <a:ea typeface="+mn-ea"/>
                      <a:cs typeface="+mn-cs"/>
                    </a:endParaRPr>
                  </a:p>
                  <a:p>
                    <a:r>
                      <a:rPr lang="en-US" sz="800" b="0" i="0" u="none" strike="noStrike" kern="1200" baseline="0">
                        <a:solidFill>
                          <a:sysClr val="windowText" lastClr="000000"/>
                        </a:solidFill>
                        <a:latin typeface="+mn-lt"/>
                        <a:ea typeface="+mn-ea"/>
                        <a:cs typeface="+mn-cs"/>
                      </a:rPr>
                      <a:t>8</a:t>
                    </a:r>
                    <a:r>
                      <a:rPr lang="ka-GE" sz="800" b="0" i="0" u="none" strike="noStrike" kern="1200" baseline="0">
                        <a:solidFill>
                          <a:sysClr val="windowText" lastClr="000000"/>
                        </a:solidFill>
                        <a:latin typeface="+mn-lt"/>
                        <a:ea typeface="+mn-ea"/>
                        <a:cs typeface="+mn-cs"/>
                      </a:rPr>
                      <a:t> ოქტომბერი </a:t>
                    </a:r>
                    <a:r>
                      <a:rPr lang="en-US" sz="800" b="0" i="0" u="none" strike="noStrike" kern="1200" baseline="0">
                        <a:solidFill>
                          <a:sysClr val="windowText" lastClr="000000"/>
                        </a:solidFill>
                        <a:latin typeface="+mn-lt"/>
                        <a:ea typeface="+mn-ea"/>
                        <a:cs typeface="+mn-cs"/>
                      </a:rPr>
                      <a:t>2007</a:t>
                    </a:r>
                  </a:p>
                </c:rich>
              </c:tx>
              <c:dLblPos val="r"/>
              <c:showLegendKey val="0"/>
              <c:showVal val="1"/>
              <c:showCatName val="0"/>
              <c:showSerName val="0"/>
              <c:showPercent val="0"/>
              <c:showBubbleSize val="0"/>
            </c:dLbl>
            <c:dLbl>
              <c:idx val="10"/>
              <c:layout>
                <c:manualLayout>
                  <c:x val="-6.6266386984281514E-2"/>
                  <c:y val="-0.11328151875804028"/>
                </c:manualLayout>
              </c:layout>
              <c:tx>
                <c:rich>
                  <a:bodyPr/>
                  <a:lstStyle/>
                  <a:p>
                    <a:r>
                      <a:rPr lang="en-US" sz="800" b="1" i="0" u="none" strike="noStrike" kern="1200" baseline="0">
                        <a:solidFill>
                          <a:sysClr val="windowText" lastClr="000000"/>
                        </a:solidFill>
                        <a:latin typeface="+mn-lt"/>
                        <a:ea typeface="+mn-ea"/>
                        <a:cs typeface="+mn-cs"/>
                      </a:rPr>
                      <a:t>B+ </a:t>
                    </a:r>
                    <a:r>
                      <a:rPr lang="ka-GE" sz="800" b="1" i="0" u="none" strike="noStrike" kern="1200" baseline="0">
                        <a:solidFill>
                          <a:sysClr val="windowText" lastClr="000000"/>
                        </a:solidFill>
                        <a:latin typeface="+mn-lt"/>
                        <a:ea typeface="+mn-ea"/>
                        <a:cs typeface="+mn-cs"/>
                      </a:rPr>
                      <a:t>სტაბილური</a:t>
                    </a:r>
                    <a:endParaRPr lang="en-US" sz="800" b="1" i="0" u="none" strike="noStrike" kern="1200" baseline="0">
                      <a:solidFill>
                        <a:sysClr val="windowText" lastClr="000000"/>
                      </a:solidFill>
                      <a:latin typeface="+mn-lt"/>
                      <a:ea typeface="+mn-ea"/>
                      <a:cs typeface="+mn-cs"/>
                    </a:endParaRPr>
                  </a:p>
                  <a:p>
                    <a:r>
                      <a:rPr lang="en-US" sz="800" b="0" i="0" u="none" strike="noStrike" kern="1200" baseline="0">
                        <a:solidFill>
                          <a:sysClr val="windowText" lastClr="000000"/>
                        </a:solidFill>
                        <a:latin typeface="+mn-lt"/>
                        <a:ea typeface="+mn-ea"/>
                        <a:cs typeface="+mn-cs"/>
                      </a:rPr>
                      <a:t>21</a:t>
                    </a:r>
                    <a:r>
                      <a:rPr lang="ka-GE" sz="800" b="0" i="0" u="none" strike="noStrike" kern="1200" baseline="0">
                        <a:solidFill>
                          <a:sysClr val="windowText" lastClr="000000"/>
                        </a:solidFill>
                        <a:latin typeface="+mn-lt"/>
                        <a:ea typeface="+mn-ea"/>
                        <a:cs typeface="+mn-cs"/>
                      </a:rPr>
                      <a:t> ნოემბერი </a:t>
                    </a:r>
                    <a:r>
                      <a:rPr lang="en-US" sz="800" b="0" i="0" u="none" strike="noStrike" kern="1200" baseline="0">
                        <a:solidFill>
                          <a:sysClr val="windowText" lastClr="000000"/>
                        </a:solidFill>
                        <a:latin typeface="+mn-lt"/>
                        <a:ea typeface="+mn-ea"/>
                        <a:cs typeface="+mn-cs"/>
                      </a:rPr>
                      <a:t>2006</a:t>
                    </a:r>
                  </a:p>
                </c:rich>
              </c:tx>
              <c:dLblPos val="r"/>
              <c:showLegendKey val="0"/>
              <c:showVal val="1"/>
              <c:showCatName val="0"/>
              <c:showSerName val="0"/>
              <c:showPercent val="0"/>
              <c:showBubbleSize val="0"/>
            </c:dLbl>
            <c:dLbl>
              <c:idx val="11"/>
              <c:layout>
                <c:manualLayout>
                  <c:x val="-6.6561337968781539E-2"/>
                  <c:y val="-9.7747542925604183E-2"/>
                </c:manualLayout>
              </c:layout>
              <c:tx>
                <c:rich>
                  <a:bodyPr/>
                  <a:lstStyle/>
                  <a:p>
                    <a:r>
                      <a:rPr lang="en-US" sz="800" b="1" i="0" u="none" strike="noStrike" kern="1200" baseline="0">
                        <a:solidFill>
                          <a:sysClr val="windowText" lastClr="000000"/>
                        </a:solidFill>
                        <a:latin typeface="+mn-lt"/>
                        <a:ea typeface="+mn-ea"/>
                        <a:cs typeface="+mn-cs"/>
                      </a:rPr>
                      <a:t>B+ </a:t>
                    </a:r>
                    <a:r>
                      <a:rPr lang="ka-GE" sz="800" b="1" i="0" u="none" strike="noStrike" kern="1200" baseline="0">
                        <a:solidFill>
                          <a:sysClr val="windowText" lastClr="000000"/>
                        </a:solidFill>
                        <a:latin typeface="+mn-lt"/>
                        <a:ea typeface="+mn-ea"/>
                        <a:cs typeface="+mn-cs"/>
                      </a:rPr>
                      <a:t>დადებითი</a:t>
                    </a:r>
                    <a:endParaRPr lang="en-US" sz="800" b="1" i="0" u="none" strike="noStrike" kern="1200" baseline="0">
                      <a:solidFill>
                        <a:sysClr val="windowText" lastClr="000000"/>
                      </a:solidFill>
                      <a:latin typeface="+mn-lt"/>
                      <a:ea typeface="+mn-ea"/>
                      <a:cs typeface="+mn-cs"/>
                    </a:endParaRPr>
                  </a:p>
                  <a:p>
                    <a:r>
                      <a:rPr lang="en-US" sz="800" b="0" i="0" u="none" strike="noStrike" kern="1200" baseline="0">
                        <a:solidFill>
                          <a:sysClr val="windowText" lastClr="000000"/>
                        </a:solidFill>
                        <a:latin typeface="+mn-lt"/>
                        <a:ea typeface="+mn-ea"/>
                        <a:cs typeface="+mn-cs"/>
                      </a:rPr>
                      <a:t>6 </a:t>
                    </a:r>
                    <a:r>
                      <a:rPr lang="ka-GE" sz="800" b="0" i="0" u="none" strike="noStrike" kern="1200" baseline="0">
                        <a:solidFill>
                          <a:sysClr val="windowText" lastClr="000000"/>
                        </a:solidFill>
                        <a:latin typeface="+mn-lt"/>
                        <a:ea typeface="+mn-ea"/>
                        <a:cs typeface="+mn-cs"/>
                      </a:rPr>
                      <a:t>დეკემბერი </a:t>
                    </a:r>
                    <a:r>
                      <a:rPr lang="en-US" sz="800" b="0" i="0" u="none" strike="noStrike" kern="1200" baseline="0">
                        <a:solidFill>
                          <a:sysClr val="windowText" lastClr="000000"/>
                        </a:solidFill>
                        <a:latin typeface="+mn-lt"/>
                        <a:ea typeface="+mn-ea"/>
                        <a:cs typeface="+mn-cs"/>
                      </a:rPr>
                      <a:t>2005</a:t>
                    </a:r>
                  </a:p>
                </c:rich>
              </c:tx>
              <c:dLblPos val="r"/>
              <c:showLegendKey val="0"/>
              <c:showVal val="1"/>
              <c:showCatName val="0"/>
              <c:showSerName val="0"/>
              <c:showPercent val="0"/>
              <c:showBubbleSize val="0"/>
            </c:dLbl>
            <c:txPr>
              <a:bodyPr/>
              <a:lstStyle/>
              <a:p>
                <a:pPr algn="ctr" rtl="0">
                  <a:defRPr lang="en-US" sz="800" b="0" i="0" u="none" strike="noStrike" kern="1200" baseline="0">
                    <a:solidFill>
                      <a:sysClr val="windowText" lastClr="000000"/>
                    </a:solidFill>
                    <a:latin typeface="+mn-lt"/>
                    <a:ea typeface="+mn-ea"/>
                    <a:cs typeface="+mn-cs"/>
                  </a:defRPr>
                </a:pPr>
                <a:endParaRPr lang="en-US"/>
              </a:p>
            </c:txPr>
            <c:dLblPos val="t"/>
            <c:showLegendKey val="0"/>
            <c:showVal val="1"/>
            <c:showCatName val="0"/>
            <c:showSerName val="0"/>
            <c:showPercent val="0"/>
            <c:showBubbleSize val="0"/>
            <c:showLeaderLines val="0"/>
          </c:dLbls>
          <c:xVal>
            <c:numRef>
              <c:f>'S&amp;P, Moody''s'!$A$44:$A$48</c:f>
              <c:numCache>
                <c:formatCode>[$-409]d\-mmm\-yyyy;@</c:formatCode>
                <c:ptCount val="5"/>
                <c:pt idx="0">
                  <c:v>41873</c:v>
                </c:pt>
                <c:pt idx="1">
                  <c:v>41507</c:v>
                </c:pt>
                <c:pt idx="2">
                  <c:v>41130</c:v>
                </c:pt>
                <c:pt idx="3">
                  <c:v>40900</c:v>
                </c:pt>
                <c:pt idx="4">
                  <c:v>40457</c:v>
                </c:pt>
              </c:numCache>
            </c:numRef>
          </c:xVal>
          <c:yVal>
            <c:numRef>
              <c:f>'S&amp;P, Moody''s'!$C$44:$C$48</c:f>
              <c:numCache>
                <c:formatCode>General</c:formatCode>
                <c:ptCount val="5"/>
                <c:pt idx="0">
                  <c:v>600</c:v>
                </c:pt>
                <c:pt idx="1">
                  <c:v>500</c:v>
                </c:pt>
                <c:pt idx="2">
                  <c:v>500</c:v>
                </c:pt>
                <c:pt idx="3">
                  <c:v>500</c:v>
                </c:pt>
                <c:pt idx="4">
                  <c:v>500</c:v>
                </c:pt>
              </c:numCache>
            </c:numRef>
          </c:yVal>
          <c:smooth val="1"/>
        </c:ser>
        <c:dLbls>
          <c:dLblPos val="t"/>
          <c:showLegendKey val="0"/>
          <c:showVal val="1"/>
          <c:showCatName val="1"/>
          <c:showSerName val="0"/>
          <c:showPercent val="0"/>
          <c:showBubbleSize val="0"/>
        </c:dLbls>
        <c:axId val="143300224"/>
        <c:axId val="143300800"/>
      </c:scatterChart>
      <c:valAx>
        <c:axId val="143300224"/>
        <c:scaling>
          <c:orientation val="minMax"/>
        </c:scaling>
        <c:delete val="1"/>
        <c:axPos val="b"/>
        <c:numFmt formatCode="[$-409]mmmm\ yyyy;@" sourceLinked="0"/>
        <c:majorTickMark val="none"/>
        <c:minorTickMark val="none"/>
        <c:tickLblPos val="nextTo"/>
        <c:crossAx val="143300800"/>
        <c:crosses val="autoZero"/>
        <c:crossBetween val="midCat"/>
      </c:valAx>
      <c:valAx>
        <c:axId val="143300800"/>
        <c:scaling>
          <c:orientation val="minMax"/>
        </c:scaling>
        <c:delete val="1"/>
        <c:axPos val="l"/>
        <c:numFmt formatCode="General" sourceLinked="1"/>
        <c:majorTickMark val="out"/>
        <c:minorTickMark val="none"/>
        <c:tickLblPos val="nextTo"/>
        <c:crossAx val="143300224"/>
        <c:crosses val="autoZero"/>
        <c:crossBetween val="midCat"/>
      </c:valAx>
    </c:plotArea>
    <c:plotVisOnly val="1"/>
    <c:dispBlanksAs val="gap"/>
    <c:showDLblsOverMax val="0"/>
  </c:chart>
  <c:spPr>
    <a:ln>
      <a:noFill/>
    </a:ln>
  </c:sp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8276290457599714E-2"/>
          <c:y val="4.1666666666666664E-2"/>
          <c:w val="0.90036795355787824"/>
          <c:h val="0.89814814814814814"/>
        </c:manualLayout>
      </c:layout>
      <c:lineChart>
        <c:grouping val="standard"/>
        <c:varyColors val="0"/>
        <c:ser>
          <c:idx val="0"/>
          <c:order val="0"/>
          <c:spPr>
            <a:ln w="38100">
              <a:solidFill>
                <a:srgbClr val="FF0000"/>
              </a:solidFill>
              <a:tailEnd type="triangle"/>
            </a:ln>
          </c:spPr>
          <c:marker>
            <c:symbol val="circle"/>
            <c:size val="7"/>
            <c:spPr>
              <a:solidFill>
                <a:srgbClr val="FF0000"/>
              </a:solidFill>
              <a:ln>
                <a:solidFill>
                  <a:srgbClr val="FF0000"/>
                </a:solidFill>
              </a:ln>
            </c:spPr>
          </c:marker>
          <c:dPt>
            <c:idx val="10"/>
            <c:bubble3D val="0"/>
          </c:dPt>
          <c:dPt>
            <c:idx val="11"/>
            <c:marker>
              <c:symbol val="none"/>
            </c:marker>
            <c:bubble3D val="0"/>
          </c:dPt>
          <c:dLbls>
            <c:dLbl>
              <c:idx val="0"/>
              <c:layout>
                <c:manualLayout>
                  <c:x val="-3.7464618991583321E-2"/>
                  <c:y val="0.11646902347607836"/>
                </c:manualLayout>
              </c:layout>
              <c:tx>
                <c:rich>
                  <a:bodyPr/>
                  <a:lstStyle/>
                  <a:p>
                    <a:r>
                      <a:rPr lang="en-US" sz="750" b="1"/>
                      <a:t>BB-</a:t>
                    </a:r>
                    <a:r>
                      <a:rPr lang="en-US" sz="750" b="1" baseline="0"/>
                      <a:t> </a:t>
                    </a:r>
                    <a:r>
                      <a:rPr lang="ka-GE" sz="750" b="1" baseline="0"/>
                      <a:t>სტაბილური</a:t>
                    </a:r>
                  </a:p>
                  <a:p>
                    <a:r>
                      <a:rPr lang="ka-GE" sz="750" baseline="0"/>
                      <a:t>13 ივლისი 2007</a:t>
                    </a:r>
                    <a:endParaRPr lang="en-US"/>
                  </a:p>
                </c:rich>
              </c:tx>
              <c:showLegendKey val="0"/>
              <c:showVal val="1"/>
              <c:showCatName val="0"/>
              <c:showSerName val="0"/>
              <c:showPercent val="0"/>
              <c:showBubbleSize val="0"/>
            </c:dLbl>
            <c:dLbl>
              <c:idx val="1"/>
              <c:layout>
                <c:manualLayout>
                  <c:x val="2.7127842843066036E-3"/>
                  <c:y val="-2.1218890680033321E-17"/>
                </c:manualLayout>
              </c:layout>
              <c:tx>
                <c:rich>
                  <a:bodyPr/>
                  <a:lstStyle/>
                  <a:p>
                    <a:r>
                      <a:rPr lang="en-US" sz="750" b="1" i="0" baseline="0" dirty="0">
                        <a:effectLst/>
                      </a:rPr>
                      <a:t>BB- </a:t>
                    </a:r>
                    <a:r>
                      <a:rPr lang="ka-GE" sz="750" b="1" i="0" baseline="0" dirty="0">
                        <a:effectLst/>
                      </a:rPr>
                      <a:t>სტაბილური</a:t>
                    </a:r>
                    <a:endParaRPr lang="en-US" sz="750" dirty="0">
                      <a:effectLst/>
                    </a:endParaRPr>
                  </a:p>
                  <a:p>
                    <a:r>
                      <a:rPr lang="ka-GE" sz="750" b="0" i="0" baseline="0" dirty="0">
                        <a:effectLst/>
                      </a:rPr>
                      <a:t>3 </a:t>
                    </a:r>
                    <a:r>
                      <a:rPr lang="ka-GE" sz="750" b="0" i="0" baseline="0" dirty="0" smtClean="0">
                        <a:effectLst/>
                      </a:rPr>
                      <a:t>აპრილი </a:t>
                    </a:r>
                    <a:r>
                      <a:rPr lang="ka-GE" sz="750" b="0" i="0" baseline="0" dirty="0">
                        <a:effectLst/>
                      </a:rPr>
                      <a:t>2008</a:t>
                    </a:r>
                    <a:endParaRPr lang="en-US" sz="400" dirty="0">
                      <a:effectLst/>
                    </a:endParaRPr>
                  </a:p>
                </c:rich>
              </c:tx>
              <c:showLegendKey val="0"/>
              <c:showVal val="1"/>
              <c:showCatName val="0"/>
              <c:showSerName val="0"/>
              <c:showPercent val="0"/>
              <c:showBubbleSize val="0"/>
            </c:dLbl>
            <c:dLbl>
              <c:idx val="2"/>
              <c:layout>
                <c:manualLayout>
                  <c:x val="-2.0478396082842611E-2"/>
                  <c:y val="-0.13103845714937806"/>
                </c:manualLayout>
              </c:layout>
              <c:tx>
                <c:rich>
                  <a:bodyPr/>
                  <a:lstStyle/>
                  <a:p>
                    <a:r>
                      <a:rPr lang="en-US" sz="750" b="1" i="0" baseline="0">
                        <a:effectLst/>
                      </a:rPr>
                      <a:t>B</a:t>
                    </a:r>
                    <a:r>
                      <a:rPr lang="ka-GE" sz="750" b="1" i="0" baseline="0">
                        <a:effectLst/>
                      </a:rPr>
                      <a:t>+</a:t>
                    </a:r>
                    <a:r>
                      <a:rPr lang="en-US" sz="750" b="1" i="0" baseline="0">
                        <a:effectLst/>
                      </a:rPr>
                      <a:t> </a:t>
                    </a:r>
                    <a:r>
                      <a:rPr lang="ka-GE" sz="750" b="1" i="0" baseline="0">
                        <a:effectLst/>
                      </a:rPr>
                      <a:t>უარყოფითი</a:t>
                    </a:r>
                    <a:endParaRPr lang="en-US" sz="750">
                      <a:effectLst/>
                    </a:endParaRPr>
                  </a:p>
                  <a:p>
                    <a:r>
                      <a:rPr lang="ka-GE" sz="750" b="0" i="0" baseline="0">
                        <a:effectLst/>
                      </a:rPr>
                      <a:t>8 აგვისტო 2008</a:t>
                    </a:r>
                    <a:endParaRPr lang="en-US" sz="400">
                      <a:effectLst/>
                    </a:endParaRPr>
                  </a:p>
                </c:rich>
              </c:tx>
              <c:showLegendKey val="0"/>
              <c:showVal val="1"/>
              <c:showCatName val="0"/>
              <c:showSerName val="0"/>
              <c:showPercent val="0"/>
              <c:showBubbleSize val="0"/>
            </c:dLbl>
            <c:dLbl>
              <c:idx val="3"/>
              <c:layout>
                <c:manualLayout>
                  <c:x val="-7.4601567818432274E-2"/>
                  <c:y val="9.2788689246200692E-2"/>
                </c:manualLayout>
              </c:layout>
              <c:tx>
                <c:rich>
                  <a:bodyPr/>
                  <a:lstStyle/>
                  <a:p>
                    <a:r>
                      <a:rPr lang="en-US" sz="750" b="1" i="0" baseline="0">
                        <a:effectLst/>
                      </a:rPr>
                      <a:t>B</a:t>
                    </a:r>
                    <a:r>
                      <a:rPr lang="ka-GE" sz="750" b="1" i="0" baseline="0">
                        <a:effectLst/>
                      </a:rPr>
                      <a:t>+ რეიტინგი</a:t>
                    </a:r>
                    <a:r>
                      <a:rPr lang="en-US" sz="750" b="1" i="0" baseline="0">
                        <a:effectLst/>
                      </a:rPr>
                      <a:t> </a:t>
                    </a:r>
                    <a:r>
                      <a:rPr lang="ka-GE" sz="750" b="1" i="0" baseline="0">
                        <a:effectLst/>
                      </a:rPr>
                      <a:t>უარყოფითი</a:t>
                    </a:r>
                    <a:endParaRPr lang="en-US" sz="750">
                      <a:effectLst/>
                    </a:endParaRPr>
                  </a:p>
                  <a:p>
                    <a:r>
                      <a:rPr lang="ka-GE" sz="750" b="0" i="0" baseline="0">
                        <a:effectLst/>
                      </a:rPr>
                      <a:t>7 აპრილი 2009</a:t>
                    </a:r>
                    <a:endParaRPr lang="en-US" sz="400">
                      <a:effectLst/>
                    </a:endParaRPr>
                  </a:p>
                </c:rich>
              </c:tx>
              <c:showLegendKey val="0"/>
              <c:showVal val="1"/>
              <c:showCatName val="0"/>
              <c:showSerName val="0"/>
              <c:showPercent val="0"/>
              <c:showBubbleSize val="0"/>
            </c:dLbl>
            <c:dLbl>
              <c:idx val="4"/>
              <c:layout>
                <c:manualLayout>
                  <c:x val="-5.2280928119279209E-2"/>
                  <c:y val="-0.13148693369850509"/>
                </c:manualLayout>
              </c:layout>
              <c:tx>
                <c:rich>
                  <a:bodyPr/>
                  <a:lstStyle/>
                  <a:p>
                    <a:r>
                      <a:rPr lang="en-US" sz="750" b="1" i="0" baseline="0" dirty="0">
                        <a:effectLst/>
                      </a:rPr>
                      <a:t>B</a:t>
                    </a:r>
                    <a:r>
                      <a:rPr lang="ka-GE" sz="750" b="1" i="0" baseline="0" dirty="0">
                        <a:effectLst/>
                      </a:rPr>
                      <a:t>+</a:t>
                    </a:r>
                    <a:r>
                      <a:rPr lang="en-US" sz="750" b="1" i="0" baseline="0" dirty="0">
                        <a:effectLst/>
                      </a:rPr>
                      <a:t> </a:t>
                    </a:r>
                    <a:r>
                      <a:rPr lang="ka-GE" sz="750" b="1" i="0" baseline="0" dirty="0">
                        <a:effectLst/>
                      </a:rPr>
                      <a:t>სტაბილური</a:t>
                    </a:r>
                    <a:endParaRPr lang="en-US" sz="750" dirty="0">
                      <a:effectLst/>
                    </a:endParaRPr>
                  </a:p>
                  <a:p>
                    <a:r>
                      <a:rPr lang="ka-GE" sz="750" b="0" i="0" baseline="0" dirty="0">
                        <a:effectLst/>
                      </a:rPr>
                      <a:t>26 აგვისტო 2009</a:t>
                    </a:r>
                    <a:endParaRPr lang="en-US" sz="400" dirty="0">
                      <a:effectLst/>
                    </a:endParaRPr>
                  </a:p>
                </c:rich>
              </c:tx>
              <c:showLegendKey val="0"/>
              <c:showVal val="1"/>
              <c:showCatName val="0"/>
              <c:showSerName val="0"/>
              <c:showPercent val="0"/>
              <c:showBubbleSize val="0"/>
            </c:dLbl>
            <c:dLbl>
              <c:idx val="5"/>
              <c:layout>
                <c:manualLayout>
                  <c:x val="-5.1233816361190149E-2"/>
                  <c:y val="-0.17265205979687323"/>
                </c:manualLayout>
              </c:layout>
              <c:tx>
                <c:rich>
                  <a:bodyPr/>
                  <a:lstStyle/>
                  <a:p>
                    <a:r>
                      <a:rPr lang="en-US" sz="750" b="1" i="0" baseline="0">
                        <a:effectLst/>
                      </a:rPr>
                      <a:t>B</a:t>
                    </a:r>
                    <a:r>
                      <a:rPr lang="ka-GE" sz="750" b="1" i="0" baseline="0">
                        <a:effectLst/>
                      </a:rPr>
                      <a:t>+</a:t>
                    </a:r>
                    <a:r>
                      <a:rPr lang="en-US" sz="750" b="1" i="0" baseline="0">
                        <a:effectLst/>
                      </a:rPr>
                      <a:t> </a:t>
                    </a:r>
                    <a:r>
                      <a:rPr lang="ka-GE" sz="750" b="1" i="0" baseline="0">
                        <a:effectLst/>
                      </a:rPr>
                      <a:t>სტაბილური</a:t>
                    </a:r>
                    <a:endParaRPr lang="en-US" sz="750">
                      <a:effectLst/>
                    </a:endParaRPr>
                  </a:p>
                  <a:p>
                    <a:r>
                      <a:rPr lang="ka-GE" sz="750" b="0" i="0" baseline="0">
                        <a:effectLst/>
                      </a:rPr>
                      <a:t>25 მაისი 2010</a:t>
                    </a:r>
                    <a:endParaRPr lang="en-US" sz="400">
                      <a:effectLst/>
                    </a:endParaRPr>
                  </a:p>
                </c:rich>
              </c:tx>
              <c:showLegendKey val="0"/>
              <c:showVal val="1"/>
              <c:showCatName val="0"/>
              <c:showSerName val="0"/>
              <c:showPercent val="0"/>
              <c:showBubbleSize val="0"/>
            </c:dLbl>
            <c:dLbl>
              <c:idx val="6"/>
              <c:layout>
                <c:manualLayout>
                  <c:x val="-6.335307351286977E-2"/>
                  <c:y val="-0.11131575944311309"/>
                </c:manualLayout>
              </c:layout>
              <c:tx>
                <c:rich>
                  <a:bodyPr/>
                  <a:lstStyle/>
                  <a:p>
                    <a:r>
                      <a:rPr lang="en-US" sz="750" b="1" i="0" baseline="0">
                        <a:effectLst/>
                      </a:rPr>
                      <a:t>B</a:t>
                    </a:r>
                    <a:r>
                      <a:rPr lang="ka-GE" sz="750" b="1" i="0" baseline="0">
                        <a:effectLst/>
                      </a:rPr>
                      <a:t>+</a:t>
                    </a:r>
                    <a:r>
                      <a:rPr lang="en-US" sz="750" b="1" i="0" baseline="0">
                        <a:effectLst/>
                      </a:rPr>
                      <a:t> </a:t>
                    </a:r>
                    <a:r>
                      <a:rPr lang="ka-GE" sz="750" b="1" i="0" baseline="0">
                        <a:effectLst/>
                      </a:rPr>
                      <a:t>დადებითი</a:t>
                    </a:r>
                    <a:endParaRPr lang="en-US" sz="750">
                      <a:effectLst/>
                    </a:endParaRPr>
                  </a:p>
                  <a:p>
                    <a:r>
                      <a:rPr lang="ka-GE" sz="750" b="0" i="0" baseline="0">
                        <a:effectLst/>
                      </a:rPr>
                      <a:t>3 მარტი 2011</a:t>
                    </a:r>
                    <a:endParaRPr lang="en-US" sz="750">
                      <a:effectLst/>
                    </a:endParaRPr>
                  </a:p>
                  <a:p>
                    <a:endParaRPr lang="en-US" sz="400"/>
                  </a:p>
                </c:rich>
              </c:tx>
              <c:showLegendKey val="0"/>
              <c:showVal val="1"/>
              <c:showCatName val="0"/>
              <c:showSerName val="0"/>
              <c:showPercent val="0"/>
              <c:showBubbleSize val="0"/>
            </c:dLbl>
            <c:dLbl>
              <c:idx val="7"/>
              <c:layout>
                <c:manualLayout>
                  <c:x val="-5.2015924480028231E-2"/>
                  <c:y val="-0.13141104644528129"/>
                </c:manualLayout>
              </c:layout>
              <c:tx>
                <c:rich>
                  <a:bodyPr/>
                  <a:lstStyle/>
                  <a:p>
                    <a:r>
                      <a:rPr lang="en-US" sz="750" b="1" i="0" baseline="0">
                        <a:effectLst/>
                      </a:rPr>
                      <a:t>BB- </a:t>
                    </a:r>
                    <a:r>
                      <a:rPr lang="ka-GE" sz="750" b="1" i="0" baseline="0">
                        <a:effectLst/>
                      </a:rPr>
                      <a:t>სტაბილური</a:t>
                    </a:r>
                    <a:endParaRPr lang="en-US" sz="750">
                      <a:effectLst/>
                    </a:endParaRPr>
                  </a:p>
                  <a:p>
                    <a:r>
                      <a:rPr lang="ka-GE" sz="750" b="0" i="0" baseline="0">
                        <a:effectLst/>
                      </a:rPr>
                      <a:t>15 დეკემბერი 2011</a:t>
                    </a:r>
                    <a:endParaRPr lang="en-US" sz="400">
                      <a:effectLst/>
                    </a:endParaRPr>
                  </a:p>
                </c:rich>
              </c:tx>
              <c:showLegendKey val="0"/>
              <c:showVal val="1"/>
              <c:showCatName val="0"/>
              <c:showSerName val="0"/>
              <c:showPercent val="0"/>
              <c:showBubbleSize val="0"/>
            </c:dLbl>
            <c:dLbl>
              <c:idx val="8"/>
              <c:layout>
                <c:manualLayout>
                  <c:x val="-6.7510421491431216E-2"/>
                  <c:y val="0.12095172885997946"/>
                </c:manualLayout>
              </c:layout>
              <c:tx>
                <c:rich>
                  <a:bodyPr/>
                  <a:lstStyle/>
                  <a:p>
                    <a:r>
                      <a:rPr lang="en-US" sz="750" b="1" i="0" baseline="0">
                        <a:effectLst/>
                      </a:rPr>
                      <a:t>BB- </a:t>
                    </a:r>
                    <a:r>
                      <a:rPr lang="ka-GE" sz="750" b="1" i="0" baseline="0">
                        <a:effectLst/>
                      </a:rPr>
                      <a:t>სტაბილური</a:t>
                    </a:r>
                    <a:endParaRPr lang="en-US" sz="750">
                      <a:effectLst/>
                    </a:endParaRPr>
                  </a:p>
                  <a:p>
                    <a:r>
                      <a:rPr lang="ka-GE" sz="750" b="0" i="0" baseline="0">
                        <a:effectLst/>
                      </a:rPr>
                      <a:t>20 დეკემბერი 2012</a:t>
                    </a:r>
                    <a:endParaRPr lang="en-US" sz="400">
                      <a:effectLst/>
                    </a:endParaRPr>
                  </a:p>
                </c:rich>
              </c:tx>
              <c:showLegendKey val="0"/>
              <c:showVal val="1"/>
              <c:showCatName val="0"/>
              <c:showSerName val="0"/>
              <c:showPercent val="0"/>
              <c:showBubbleSize val="0"/>
            </c:dLbl>
            <c:dLbl>
              <c:idx val="9"/>
              <c:layout>
                <c:manualLayout>
                  <c:x val="-7.8174309093716324E-2"/>
                  <c:y val="-0.10406995321237017"/>
                </c:manualLayout>
              </c:layout>
              <c:tx>
                <c:rich>
                  <a:bodyPr/>
                  <a:lstStyle/>
                  <a:p>
                    <a:r>
                      <a:rPr lang="en-US" sz="750" b="1" i="0" baseline="0">
                        <a:effectLst/>
                      </a:rPr>
                      <a:t>BB- </a:t>
                    </a:r>
                    <a:r>
                      <a:rPr lang="ka-GE" sz="750" b="1" i="0" baseline="0">
                        <a:effectLst/>
                      </a:rPr>
                      <a:t>სტაბილური</a:t>
                    </a:r>
                    <a:endParaRPr lang="en-US" sz="750">
                      <a:effectLst/>
                    </a:endParaRPr>
                  </a:p>
                  <a:p>
                    <a:r>
                      <a:rPr lang="ka-GE" sz="750" b="0" i="0" baseline="0">
                        <a:effectLst/>
                      </a:rPr>
                      <a:t>20 ნოემბერი </a:t>
                    </a:r>
                    <a:r>
                      <a:rPr lang="en-US" sz="750" b="0" i="0" baseline="0">
                        <a:effectLst/>
                      </a:rPr>
                      <a:t>2013</a:t>
                    </a:r>
                    <a:endParaRPr lang="en-US" sz="400">
                      <a:effectLst/>
                    </a:endParaRPr>
                  </a:p>
                </c:rich>
              </c:tx>
              <c:showLegendKey val="0"/>
              <c:showVal val="1"/>
              <c:showCatName val="0"/>
              <c:showSerName val="0"/>
              <c:showPercent val="0"/>
              <c:showBubbleSize val="0"/>
            </c:dLbl>
            <c:dLbl>
              <c:idx val="10"/>
              <c:layout>
                <c:manualLayout>
                  <c:x val="-4.7260195416749272E-2"/>
                  <c:y val="0.11856213625470736"/>
                </c:manualLayout>
              </c:layout>
              <c:tx>
                <c:rich>
                  <a:bodyPr/>
                  <a:lstStyle/>
                  <a:p>
                    <a:r>
                      <a:rPr lang="en-US" sz="750" b="1" i="0" baseline="0" dirty="0">
                        <a:effectLst/>
                      </a:rPr>
                      <a:t>BB- </a:t>
                    </a:r>
                    <a:r>
                      <a:rPr lang="ka-GE" sz="750" b="1" i="0" baseline="0" dirty="0">
                        <a:effectLst/>
                      </a:rPr>
                      <a:t>სტაბილური</a:t>
                    </a:r>
                    <a:endParaRPr lang="en-US" sz="750" dirty="0">
                      <a:effectLst/>
                    </a:endParaRPr>
                  </a:p>
                  <a:p>
                    <a:r>
                      <a:rPr lang="ka-GE" sz="750" b="0" i="0" baseline="0" dirty="0">
                        <a:effectLst/>
                      </a:rPr>
                      <a:t>9 მაისი </a:t>
                    </a:r>
                    <a:r>
                      <a:rPr lang="en-US" sz="750" b="0" i="0" baseline="0" dirty="0">
                        <a:effectLst/>
                      </a:rPr>
                      <a:t>201</a:t>
                    </a:r>
                    <a:r>
                      <a:rPr lang="ka-GE" sz="750" b="0" i="0" baseline="0" dirty="0">
                        <a:effectLst/>
                      </a:rPr>
                      <a:t>4</a:t>
                    </a:r>
                    <a:endParaRPr lang="en-US" sz="400" dirty="0">
                      <a:effectLst/>
                    </a:endParaRPr>
                  </a:p>
                </c:rich>
              </c:tx>
              <c:showLegendKey val="0"/>
              <c:showVal val="1"/>
              <c:showCatName val="0"/>
              <c:showSerName val="0"/>
              <c:showPercent val="0"/>
              <c:showBubbleSize val="0"/>
            </c:dLbl>
            <c:dLbl>
              <c:idx val="11"/>
              <c:layout>
                <c:manualLayout>
                  <c:x val="-3.0508502613643986E-2"/>
                  <c:y val="-8.9171516603902767E-2"/>
                </c:manualLayout>
              </c:layout>
              <c:tx>
                <c:rich>
                  <a:bodyPr/>
                  <a:lstStyle/>
                  <a:p>
                    <a:pPr>
                      <a:defRPr sz="750" b="1"/>
                    </a:pPr>
                    <a:r>
                      <a:rPr lang="en-US" sz="750" b="1"/>
                      <a:t>BB-</a:t>
                    </a:r>
                    <a:r>
                      <a:rPr lang="ka-GE" sz="750" b="1"/>
                      <a:t>პოზიტიური</a:t>
                    </a:r>
                  </a:p>
                  <a:p>
                    <a:pPr>
                      <a:defRPr sz="750" b="1"/>
                    </a:pPr>
                    <a:r>
                      <a:rPr lang="ka-GE" sz="750" b="0"/>
                      <a:t>27 ოქტომბერი 2014</a:t>
                    </a:r>
                    <a:endParaRPr lang="en-US" b="0"/>
                  </a:p>
                </c:rich>
              </c:tx>
              <c:spPr/>
              <c:showLegendKey val="0"/>
              <c:showVal val="1"/>
              <c:showCatName val="0"/>
              <c:showSerName val="0"/>
              <c:showPercent val="0"/>
              <c:showBubbleSize val="0"/>
            </c:dLbl>
            <c:txPr>
              <a:bodyPr/>
              <a:lstStyle/>
              <a:p>
                <a:pPr>
                  <a:defRPr sz="750"/>
                </a:pPr>
                <a:endParaRPr lang="en-US"/>
              </a:p>
            </c:txPr>
            <c:showLegendKey val="0"/>
            <c:showVal val="1"/>
            <c:showCatName val="0"/>
            <c:showSerName val="0"/>
            <c:showPercent val="0"/>
            <c:showBubbleSize val="0"/>
            <c:showLeaderLines val="0"/>
          </c:dLbls>
          <c:cat>
            <c:numRef>
              <c:f>'FITCH (2)'!$A$8:$A$19</c:f>
              <c:numCache>
                <c:formatCode>[$-409]mmmm\ d\,\ yyyy;@</c:formatCode>
                <c:ptCount val="12"/>
                <c:pt idx="0">
                  <c:v>41939</c:v>
                </c:pt>
                <c:pt idx="1">
                  <c:v>41768</c:v>
                </c:pt>
                <c:pt idx="2">
                  <c:v>41598</c:v>
                </c:pt>
                <c:pt idx="3">
                  <c:v>41263</c:v>
                </c:pt>
                <c:pt idx="4">
                  <c:v>40892</c:v>
                </c:pt>
                <c:pt idx="5">
                  <c:v>40605</c:v>
                </c:pt>
                <c:pt idx="6">
                  <c:v>40323</c:v>
                </c:pt>
                <c:pt idx="7">
                  <c:v>40051</c:v>
                </c:pt>
                <c:pt idx="8">
                  <c:v>39910</c:v>
                </c:pt>
                <c:pt idx="9">
                  <c:v>39668</c:v>
                </c:pt>
                <c:pt idx="10">
                  <c:v>39541</c:v>
                </c:pt>
                <c:pt idx="11">
                  <c:v>39276</c:v>
                </c:pt>
              </c:numCache>
            </c:numRef>
          </c:cat>
          <c:val>
            <c:numRef>
              <c:f>'FITCH (2)'!$C$8:$C$19</c:f>
              <c:numCache>
                <c:formatCode>General</c:formatCode>
                <c:ptCount val="12"/>
                <c:pt idx="0">
                  <c:v>600</c:v>
                </c:pt>
                <c:pt idx="1">
                  <c:v>500</c:v>
                </c:pt>
                <c:pt idx="2">
                  <c:v>500</c:v>
                </c:pt>
                <c:pt idx="3">
                  <c:v>500</c:v>
                </c:pt>
                <c:pt idx="4">
                  <c:v>500</c:v>
                </c:pt>
                <c:pt idx="5">
                  <c:v>400</c:v>
                </c:pt>
                <c:pt idx="6">
                  <c:v>300</c:v>
                </c:pt>
                <c:pt idx="7">
                  <c:v>300</c:v>
                </c:pt>
                <c:pt idx="8">
                  <c:v>100</c:v>
                </c:pt>
                <c:pt idx="9">
                  <c:v>200</c:v>
                </c:pt>
                <c:pt idx="10">
                  <c:v>500</c:v>
                </c:pt>
                <c:pt idx="11">
                  <c:v>500</c:v>
                </c:pt>
              </c:numCache>
            </c:numRef>
          </c:val>
          <c:smooth val="1"/>
        </c:ser>
        <c:dLbls>
          <c:showLegendKey val="0"/>
          <c:showVal val="0"/>
          <c:showCatName val="0"/>
          <c:showSerName val="0"/>
          <c:showPercent val="0"/>
          <c:showBubbleSize val="0"/>
        </c:dLbls>
        <c:marker val="1"/>
        <c:smooth val="0"/>
        <c:axId val="150350336"/>
        <c:axId val="143299648"/>
      </c:lineChart>
      <c:dateAx>
        <c:axId val="150350336"/>
        <c:scaling>
          <c:orientation val="minMax"/>
        </c:scaling>
        <c:delete val="1"/>
        <c:axPos val="b"/>
        <c:numFmt formatCode="[$-409]mmmm\ d\,\ yyyy;@" sourceLinked="1"/>
        <c:majorTickMark val="out"/>
        <c:minorTickMark val="none"/>
        <c:tickLblPos val="nextTo"/>
        <c:crossAx val="143299648"/>
        <c:crosses val="autoZero"/>
        <c:auto val="1"/>
        <c:lblOffset val="100"/>
        <c:baseTimeUnit val="months"/>
      </c:dateAx>
      <c:valAx>
        <c:axId val="143299648"/>
        <c:scaling>
          <c:orientation val="minMax"/>
        </c:scaling>
        <c:delete val="1"/>
        <c:axPos val="l"/>
        <c:numFmt formatCode="General" sourceLinked="1"/>
        <c:majorTickMark val="out"/>
        <c:minorTickMark val="none"/>
        <c:tickLblPos val="nextTo"/>
        <c:crossAx val="150350336"/>
        <c:crosses val="autoZero"/>
        <c:crossBetween val="between"/>
      </c:valAx>
    </c:plotArea>
    <c:plotVisOnly val="1"/>
    <c:dispBlanksAs val="gap"/>
    <c:showDLblsOverMax val="0"/>
  </c:chart>
  <c:spPr>
    <a:ln>
      <a:noFill/>
    </a:ln>
  </c:sp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0962028631520322E-3"/>
          <c:y val="0.19531314263033633"/>
          <c:w val="0.99747928204252323"/>
          <c:h val="0.73453712603558541"/>
        </c:manualLayout>
      </c:layout>
      <c:scatterChart>
        <c:scatterStyle val="smoothMarker"/>
        <c:varyColors val="0"/>
        <c:ser>
          <c:idx val="0"/>
          <c:order val="0"/>
          <c:tx>
            <c:strRef>
              <c:f>'S&amp;P, Moody''s'!$B$7</c:f>
              <c:strCache>
                <c:ptCount val="1"/>
                <c:pt idx="0">
                  <c:v>Rating</c:v>
                </c:pt>
              </c:strCache>
            </c:strRef>
          </c:tx>
          <c:spPr>
            <a:ln w="44450" cap="rnd" cmpd="sng">
              <a:solidFill>
                <a:srgbClr val="FF0000"/>
              </a:solidFill>
              <a:headEnd type="stealth" w="lg" len="lg"/>
              <a:tailEnd type="none"/>
            </a:ln>
          </c:spPr>
          <c:marker>
            <c:symbol val="circle"/>
            <c:size val="8"/>
            <c:spPr>
              <a:solidFill>
                <a:srgbClr val="FF0000"/>
              </a:solidFill>
              <a:ln>
                <a:noFill/>
                <a:tailEnd type="triangle"/>
              </a:ln>
            </c:spPr>
          </c:marker>
          <c:dPt>
            <c:idx val="0"/>
            <c:marker>
              <c:symbol val="none"/>
            </c:marker>
            <c:bubble3D val="0"/>
          </c:dPt>
          <c:dLbls>
            <c:dLbl>
              <c:idx val="0"/>
              <c:layout>
                <c:manualLayout>
                  <c:x val="-0.13913812055544331"/>
                  <c:y val="-0.10984327608570565"/>
                </c:manualLayout>
              </c:layout>
              <c:tx>
                <c:rich>
                  <a:bodyPr/>
                  <a:lstStyle/>
                  <a:p>
                    <a:r>
                      <a:rPr lang="en-US" sz="750" b="1" dirty="0"/>
                      <a:t>BB- </a:t>
                    </a:r>
                    <a:r>
                      <a:rPr lang="en-US" sz="750" b="1" dirty="0" err="1"/>
                      <a:t>სტაბილური</a:t>
                    </a:r>
                    <a:endParaRPr lang="en-US" sz="750" b="1" dirty="0"/>
                  </a:p>
                  <a:p>
                    <a:r>
                      <a:rPr lang="ka-GE" sz="750" dirty="0"/>
                      <a:t>14 ივნისი 2013</a:t>
                    </a:r>
                    <a:endParaRPr lang="en-US" dirty="0"/>
                  </a:p>
                </c:rich>
              </c:tx>
              <c:dLblPos val="r"/>
              <c:showLegendKey val="0"/>
              <c:showVal val="1"/>
              <c:showCatName val="0"/>
              <c:showSerName val="0"/>
              <c:showPercent val="0"/>
              <c:showBubbleSize val="0"/>
            </c:dLbl>
            <c:dLbl>
              <c:idx val="1"/>
              <c:layout>
                <c:manualLayout>
                  <c:x val="-0.1782283339938632"/>
                  <c:y val="-7.4468982776524764E-2"/>
                </c:manualLayout>
              </c:layout>
              <c:tx>
                <c:rich>
                  <a:bodyPr/>
                  <a:lstStyle/>
                  <a:p>
                    <a:r>
                      <a:rPr lang="en-US" sz="750" b="1" i="0" u="none" strike="noStrike" kern="1200" baseline="0">
                        <a:solidFill>
                          <a:sysClr val="windowText" lastClr="000000"/>
                        </a:solidFill>
                        <a:latin typeface="+mn-lt"/>
                        <a:ea typeface="+mn-ea"/>
                        <a:cs typeface="+mn-cs"/>
                      </a:rPr>
                      <a:t>BB- სტაბილური</a:t>
                    </a:r>
                  </a:p>
                  <a:p>
                    <a:r>
                      <a:rPr lang="en-US" sz="750" b="0" i="0" u="none" strike="noStrike" kern="1200" baseline="0">
                        <a:solidFill>
                          <a:sysClr val="windowText" lastClr="000000"/>
                        </a:solidFill>
                        <a:latin typeface="+mn-lt"/>
                        <a:ea typeface="+mn-ea"/>
                        <a:cs typeface="+mn-cs"/>
                      </a:rPr>
                      <a:t>4 დეკემბერი 2012</a:t>
                    </a:r>
                    <a:endParaRPr lang="en-US">
                      <a:effectLst/>
                    </a:endParaRPr>
                  </a:p>
                </c:rich>
              </c:tx>
              <c:dLblPos val="r"/>
              <c:showLegendKey val="0"/>
              <c:showVal val="1"/>
              <c:showCatName val="0"/>
              <c:showSerName val="0"/>
              <c:showPercent val="0"/>
              <c:showBubbleSize val="0"/>
            </c:dLbl>
            <c:dLbl>
              <c:idx val="2"/>
              <c:layout>
                <c:manualLayout>
                  <c:x val="-0.17927581094347939"/>
                  <c:y val="-0.10334446568670226"/>
                </c:manualLayout>
              </c:layout>
              <c:tx>
                <c:rich>
                  <a:bodyPr/>
                  <a:lstStyle/>
                  <a:p>
                    <a:r>
                      <a:rPr lang="en-US" sz="750" b="1" i="0" u="none" strike="noStrike" kern="1200" baseline="0">
                        <a:solidFill>
                          <a:sysClr val="windowText" lastClr="000000"/>
                        </a:solidFill>
                        <a:latin typeface="+mn-lt"/>
                        <a:ea typeface="+mn-ea"/>
                        <a:cs typeface="+mn-cs"/>
                      </a:rPr>
                      <a:t>BB- </a:t>
                    </a:r>
                    <a:r>
                      <a:rPr lang="ka-GE" sz="750" b="1" i="0" u="none" strike="noStrike" kern="1200" baseline="0">
                        <a:solidFill>
                          <a:sysClr val="windowText" lastClr="000000"/>
                        </a:solidFill>
                        <a:latin typeface="+mn-lt"/>
                        <a:ea typeface="+mn-ea"/>
                        <a:cs typeface="+mn-cs"/>
                      </a:rPr>
                      <a:t>სტაბილური</a:t>
                    </a:r>
                    <a:endParaRPr lang="en-US" sz="750" b="1" i="0" u="none" strike="noStrike" kern="1200" baseline="0">
                      <a:solidFill>
                        <a:sysClr val="windowText" lastClr="000000"/>
                      </a:solidFill>
                      <a:latin typeface="+mn-lt"/>
                      <a:ea typeface="+mn-ea"/>
                      <a:cs typeface="+mn-cs"/>
                    </a:endParaRPr>
                  </a:p>
                  <a:p>
                    <a:r>
                      <a:rPr lang="en-US" sz="750" b="0" i="0" u="none" strike="noStrike" kern="1200" baseline="0">
                        <a:solidFill>
                          <a:sysClr val="windowText" lastClr="000000"/>
                        </a:solidFill>
                        <a:latin typeface="+mn-lt"/>
                        <a:ea typeface="+mn-ea"/>
                        <a:cs typeface="+mn-cs"/>
                      </a:rPr>
                      <a:t>22</a:t>
                    </a:r>
                    <a:r>
                      <a:rPr lang="ka-GE" sz="750" b="0" i="0" u="none" strike="noStrike" kern="1200" baseline="0">
                        <a:solidFill>
                          <a:sysClr val="windowText" lastClr="000000"/>
                        </a:solidFill>
                        <a:latin typeface="+mn-lt"/>
                        <a:ea typeface="+mn-ea"/>
                        <a:cs typeface="+mn-cs"/>
                      </a:rPr>
                      <a:t> ნოემბერი </a:t>
                    </a:r>
                    <a:r>
                      <a:rPr lang="en-US" sz="750" b="0" i="0" u="none" strike="noStrike" kern="1200" baseline="0">
                        <a:solidFill>
                          <a:sysClr val="windowText" lastClr="000000"/>
                        </a:solidFill>
                        <a:latin typeface="+mn-lt"/>
                        <a:ea typeface="+mn-ea"/>
                        <a:cs typeface="+mn-cs"/>
                      </a:rPr>
                      <a:t>2011</a:t>
                    </a:r>
                    <a:endParaRPr lang="en-US" sz="1000" b="0" i="0" u="none" strike="noStrike" kern="1200" baseline="0">
                      <a:solidFill>
                        <a:sysClr val="windowText" lastClr="000000"/>
                      </a:solidFill>
                      <a:latin typeface="+mn-lt"/>
                      <a:ea typeface="+mn-ea"/>
                      <a:cs typeface="+mn-cs"/>
                    </a:endParaRPr>
                  </a:p>
                </c:rich>
              </c:tx>
              <c:dLblPos val="r"/>
              <c:showLegendKey val="0"/>
              <c:showVal val="1"/>
              <c:showCatName val="0"/>
              <c:showSerName val="0"/>
              <c:showPercent val="0"/>
              <c:showBubbleSize val="0"/>
            </c:dLbl>
            <c:dLbl>
              <c:idx val="3"/>
              <c:layout>
                <c:manualLayout>
                  <c:x val="-0.20036164372583198"/>
                  <c:y val="-1.1053466145922853E-2"/>
                </c:manualLayout>
              </c:layout>
              <c:tx>
                <c:rich>
                  <a:bodyPr/>
                  <a:lstStyle/>
                  <a:p>
                    <a:r>
                      <a:rPr lang="en-US" sz="750" b="1" i="0" u="none" strike="noStrike" kern="1200" baseline="0">
                        <a:solidFill>
                          <a:sysClr val="windowText" lastClr="000000"/>
                        </a:solidFill>
                        <a:latin typeface="+mn-lt"/>
                        <a:ea typeface="+mn-ea"/>
                        <a:cs typeface="+mn-cs"/>
                      </a:rPr>
                      <a:t>B+ </a:t>
                    </a:r>
                    <a:r>
                      <a:rPr lang="ka-GE" sz="750" b="1" i="0" u="none" strike="noStrike" kern="1200" baseline="0">
                        <a:solidFill>
                          <a:sysClr val="windowText" lastClr="000000"/>
                        </a:solidFill>
                        <a:latin typeface="+mn-lt"/>
                        <a:ea typeface="+mn-ea"/>
                        <a:cs typeface="+mn-cs"/>
                      </a:rPr>
                      <a:t>დადებითი</a:t>
                    </a:r>
                    <a:endParaRPr lang="en-US" sz="750" b="1" i="0" u="none" strike="noStrike" kern="1200" baseline="0">
                      <a:solidFill>
                        <a:sysClr val="windowText" lastClr="000000"/>
                      </a:solidFill>
                      <a:latin typeface="+mn-lt"/>
                      <a:ea typeface="+mn-ea"/>
                      <a:cs typeface="+mn-cs"/>
                    </a:endParaRPr>
                  </a:p>
                  <a:p>
                    <a:r>
                      <a:rPr lang="en-US" sz="750" b="0" i="0" u="none" strike="noStrike" kern="1200" baseline="0">
                        <a:solidFill>
                          <a:sysClr val="windowText" lastClr="000000"/>
                        </a:solidFill>
                        <a:latin typeface="+mn-lt"/>
                        <a:ea typeface="+mn-ea"/>
                        <a:cs typeface="+mn-cs"/>
                      </a:rPr>
                      <a:t>29</a:t>
                    </a:r>
                    <a:r>
                      <a:rPr lang="ka-GE" sz="750" b="0" i="0" u="none" strike="noStrike" kern="1200" baseline="0">
                        <a:solidFill>
                          <a:sysClr val="windowText" lastClr="000000"/>
                        </a:solidFill>
                        <a:latin typeface="+mn-lt"/>
                        <a:ea typeface="+mn-ea"/>
                        <a:cs typeface="+mn-cs"/>
                      </a:rPr>
                      <a:t> მარტი </a:t>
                    </a:r>
                    <a:r>
                      <a:rPr lang="en-US" sz="750" b="0" i="0" u="none" strike="noStrike" kern="1200" baseline="0">
                        <a:solidFill>
                          <a:sysClr val="windowText" lastClr="000000"/>
                        </a:solidFill>
                        <a:latin typeface="+mn-lt"/>
                        <a:ea typeface="+mn-ea"/>
                        <a:cs typeface="+mn-cs"/>
                      </a:rPr>
                      <a:t>2011</a:t>
                    </a:r>
                    <a:endParaRPr lang="en-US" sz="1000" b="0" i="0" u="none" strike="noStrike" kern="1200" baseline="0">
                      <a:solidFill>
                        <a:sysClr val="windowText" lastClr="000000"/>
                      </a:solidFill>
                      <a:latin typeface="+mn-lt"/>
                      <a:ea typeface="+mn-ea"/>
                      <a:cs typeface="+mn-cs"/>
                    </a:endParaRPr>
                  </a:p>
                </c:rich>
              </c:tx>
              <c:dLblPos val="r"/>
              <c:showLegendKey val="0"/>
              <c:showVal val="1"/>
              <c:showCatName val="0"/>
              <c:showSerName val="0"/>
              <c:showPercent val="0"/>
              <c:showBubbleSize val="0"/>
            </c:dLbl>
            <c:dLbl>
              <c:idx val="4"/>
              <c:layout>
                <c:manualLayout>
                  <c:x val="-0.18223968664222315"/>
                  <c:y val="0.12590136364718107"/>
                </c:manualLayout>
              </c:layout>
              <c:tx>
                <c:rich>
                  <a:bodyPr/>
                  <a:lstStyle/>
                  <a:p>
                    <a:r>
                      <a:rPr lang="en-US" sz="750" b="1" i="0" u="none" strike="noStrike" kern="1200" baseline="0">
                        <a:solidFill>
                          <a:sysClr val="windowText" lastClr="000000"/>
                        </a:solidFill>
                        <a:latin typeface="+mn-lt"/>
                        <a:ea typeface="+mn-ea"/>
                        <a:cs typeface="+mn-cs"/>
                      </a:rPr>
                      <a:t>B+ </a:t>
                    </a:r>
                    <a:r>
                      <a:rPr lang="ka-GE" sz="750" b="1" i="0" u="none" strike="noStrike" kern="1200" baseline="0">
                        <a:solidFill>
                          <a:sysClr val="windowText" lastClr="000000"/>
                        </a:solidFill>
                        <a:latin typeface="+mn-lt"/>
                        <a:ea typeface="+mn-ea"/>
                        <a:cs typeface="+mn-cs"/>
                      </a:rPr>
                      <a:t>სტაბილური</a:t>
                    </a:r>
                    <a:endParaRPr lang="en-US" sz="750" b="1" i="0" u="none" strike="noStrike" kern="1200" baseline="0">
                      <a:solidFill>
                        <a:sysClr val="windowText" lastClr="000000"/>
                      </a:solidFill>
                      <a:latin typeface="+mn-lt"/>
                      <a:ea typeface="+mn-ea"/>
                      <a:cs typeface="+mn-cs"/>
                    </a:endParaRPr>
                  </a:p>
                  <a:p>
                    <a:r>
                      <a:rPr lang="en-US" sz="750" b="0" i="0" u="none" strike="noStrike" kern="1200" baseline="0">
                        <a:solidFill>
                          <a:sysClr val="windowText" lastClr="000000"/>
                        </a:solidFill>
                        <a:latin typeface="+mn-lt"/>
                        <a:ea typeface="+mn-ea"/>
                        <a:cs typeface="+mn-cs"/>
                      </a:rPr>
                      <a:t>12</a:t>
                    </a:r>
                    <a:r>
                      <a:rPr lang="ka-GE" sz="750" b="0" i="0" u="none" strike="noStrike" kern="1200" baseline="0">
                        <a:solidFill>
                          <a:sysClr val="windowText" lastClr="000000"/>
                        </a:solidFill>
                        <a:latin typeface="+mn-lt"/>
                        <a:ea typeface="+mn-ea"/>
                        <a:cs typeface="+mn-cs"/>
                      </a:rPr>
                      <a:t> აპრილი </a:t>
                    </a:r>
                    <a:r>
                      <a:rPr lang="en-US" sz="750" b="0" i="0" u="none" strike="noStrike" kern="1200" baseline="0">
                        <a:solidFill>
                          <a:sysClr val="windowText" lastClr="000000"/>
                        </a:solidFill>
                        <a:latin typeface="+mn-lt"/>
                        <a:ea typeface="+mn-ea"/>
                        <a:cs typeface="+mn-cs"/>
                      </a:rPr>
                      <a:t>2010</a:t>
                    </a:r>
                    <a:endParaRPr lang="en-US" sz="1000" b="0" i="0" u="none" strike="noStrike" kern="1200" baseline="0">
                      <a:solidFill>
                        <a:sysClr val="windowText" lastClr="000000"/>
                      </a:solidFill>
                      <a:latin typeface="+mn-lt"/>
                      <a:ea typeface="+mn-ea"/>
                      <a:cs typeface="+mn-cs"/>
                    </a:endParaRPr>
                  </a:p>
                </c:rich>
              </c:tx>
              <c:dLblPos val="r"/>
              <c:showLegendKey val="0"/>
              <c:showVal val="1"/>
              <c:showCatName val="0"/>
              <c:showSerName val="0"/>
              <c:showPercent val="0"/>
              <c:showBubbleSize val="0"/>
            </c:dLbl>
            <c:dLbl>
              <c:idx val="5"/>
              <c:layout>
                <c:manualLayout>
                  <c:x val="-0.15505399611308129"/>
                  <c:y val="0.35068764097234895"/>
                </c:manualLayout>
              </c:layout>
              <c:tx>
                <c:rich>
                  <a:bodyPr/>
                  <a:lstStyle/>
                  <a:p>
                    <a:r>
                      <a:rPr lang="en-US" sz="750" b="1" i="0" u="none" strike="noStrike" kern="1200" baseline="0">
                        <a:solidFill>
                          <a:sysClr val="windowText" lastClr="000000"/>
                        </a:solidFill>
                        <a:latin typeface="+mn-lt"/>
                        <a:ea typeface="+mn-ea"/>
                        <a:cs typeface="+mn-cs"/>
                      </a:rPr>
                      <a:t>B </a:t>
                    </a:r>
                    <a:r>
                      <a:rPr lang="ka-GE" sz="750" b="1" i="0" u="none" strike="noStrike" kern="1200" baseline="0">
                        <a:solidFill>
                          <a:sysClr val="windowText" lastClr="000000"/>
                        </a:solidFill>
                        <a:latin typeface="+mn-lt"/>
                        <a:ea typeface="+mn-ea"/>
                        <a:cs typeface="+mn-cs"/>
                      </a:rPr>
                      <a:t>სტაბილური</a:t>
                    </a:r>
                    <a:endParaRPr lang="en-US" sz="750" b="1" i="0" u="none" strike="noStrike" kern="1200" baseline="0">
                      <a:solidFill>
                        <a:sysClr val="windowText" lastClr="000000"/>
                      </a:solidFill>
                      <a:latin typeface="+mn-lt"/>
                      <a:ea typeface="+mn-ea"/>
                      <a:cs typeface="+mn-cs"/>
                    </a:endParaRPr>
                  </a:p>
                  <a:p>
                    <a:r>
                      <a:rPr lang="en-US" sz="750" b="0" i="0" u="none" strike="noStrike" kern="1200" baseline="0">
                        <a:solidFill>
                          <a:sysClr val="windowText" lastClr="000000"/>
                        </a:solidFill>
                        <a:latin typeface="+mn-lt"/>
                        <a:ea typeface="+mn-ea"/>
                        <a:cs typeface="+mn-cs"/>
                      </a:rPr>
                      <a:t>28</a:t>
                    </a:r>
                    <a:r>
                      <a:rPr lang="ka-GE" sz="750" b="0" i="0" u="none" strike="noStrike" kern="1200" baseline="0">
                        <a:solidFill>
                          <a:sysClr val="windowText" lastClr="000000"/>
                        </a:solidFill>
                        <a:latin typeface="+mn-lt"/>
                        <a:ea typeface="+mn-ea"/>
                        <a:cs typeface="+mn-cs"/>
                      </a:rPr>
                      <a:t> სექტემბერი </a:t>
                    </a:r>
                    <a:r>
                      <a:rPr lang="en-US" sz="750" b="0" i="0" u="none" strike="noStrike" kern="1200" baseline="0">
                        <a:solidFill>
                          <a:sysClr val="windowText" lastClr="000000"/>
                        </a:solidFill>
                        <a:latin typeface="+mn-lt"/>
                        <a:ea typeface="+mn-ea"/>
                        <a:cs typeface="+mn-cs"/>
                      </a:rPr>
                      <a:t>2009</a:t>
                    </a:r>
                    <a:endParaRPr lang="en-US" sz="900" b="0" i="0" u="none" strike="noStrike" kern="1200" baseline="0">
                      <a:solidFill>
                        <a:sysClr val="windowText" lastClr="000000"/>
                      </a:solidFill>
                      <a:latin typeface="+mn-lt"/>
                      <a:ea typeface="+mn-ea"/>
                      <a:cs typeface="+mn-cs"/>
                    </a:endParaRPr>
                  </a:p>
                </c:rich>
              </c:tx>
              <c:dLblPos val="r"/>
              <c:showLegendKey val="0"/>
              <c:showVal val="1"/>
              <c:showCatName val="0"/>
              <c:showSerName val="0"/>
              <c:showPercent val="0"/>
              <c:showBubbleSize val="0"/>
            </c:dLbl>
            <c:dLbl>
              <c:idx val="6"/>
              <c:layout>
                <c:manualLayout>
                  <c:x val="-0.15748562441145239"/>
                  <c:y val="1.5105801428079194E-2"/>
                </c:manualLayout>
              </c:layout>
              <c:tx>
                <c:rich>
                  <a:bodyPr/>
                  <a:lstStyle/>
                  <a:p>
                    <a:r>
                      <a:rPr lang="en-US" sz="750" b="1" i="0" u="none" strike="noStrike" kern="1200" baseline="0">
                        <a:solidFill>
                          <a:sysClr val="windowText" lastClr="000000"/>
                        </a:solidFill>
                        <a:latin typeface="+mn-lt"/>
                        <a:ea typeface="+mn-ea"/>
                        <a:cs typeface="+mn-cs"/>
                      </a:rPr>
                      <a:t>B </a:t>
                    </a:r>
                    <a:r>
                      <a:rPr lang="ka-GE" sz="750" b="1" i="0" u="none" strike="noStrike" kern="1200" baseline="0">
                        <a:solidFill>
                          <a:sysClr val="windowText" lastClr="000000"/>
                        </a:solidFill>
                        <a:latin typeface="+mn-lt"/>
                        <a:ea typeface="+mn-ea"/>
                        <a:cs typeface="+mn-cs"/>
                      </a:rPr>
                      <a:t>სტაბილური</a:t>
                    </a:r>
                    <a:endParaRPr lang="en-US" sz="750" b="1" i="0" u="none" strike="noStrike" kern="1200" baseline="0">
                      <a:solidFill>
                        <a:sysClr val="windowText" lastClr="000000"/>
                      </a:solidFill>
                      <a:latin typeface="+mn-lt"/>
                      <a:ea typeface="+mn-ea"/>
                      <a:cs typeface="+mn-cs"/>
                    </a:endParaRPr>
                  </a:p>
                  <a:p>
                    <a:r>
                      <a:rPr lang="en-US" sz="750" b="0" i="0" u="none" strike="noStrike" kern="1200" baseline="0">
                        <a:solidFill>
                          <a:sysClr val="windowText" lastClr="000000"/>
                        </a:solidFill>
                        <a:latin typeface="+mn-lt"/>
                        <a:ea typeface="+mn-ea"/>
                        <a:cs typeface="+mn-cs"/>
                      </a:rPr>
                      <a:t>25</a:t>
                    </a:r>
                    <a:r>
                      <a:rPr lang="ka-GE" sz="750" b="0" i="0" u="none" strike="noStrike" kern="1200" baseline="0">
                        <a:solidFill>
                          <a:sysClr val="windowText" lastClr="000000"/>
                        </a:solidFill>
                        <a:latin typeface="+mn-lt"/>
                        <a:ea typeface="+mn-ea"/>
                        <a:cs typeface="+mn-cs"/>
                      </a:rPr>
                      <a:t> სექტემბერი </a:t>
                    </a:r>
                    <a:r>
                      <a:rPr lang="en-US" sz="750" b="0" i="0" u="none" strike="noStrike" kern="1200" baseline="0">
                        <a:solidFill>
                          <a:sysClr val="windowText" lastClr="000000"/>
                        </a:solidFill>
                        <a:latin typeface="+mn-lt"/>
                        <a:ea typeface="+mn-ea"/>
                        <a:cs typeface="+mn-cs"/>
                      </a:rPr>
                      <a:t>2008</a:t>
                    </a:r>
                    <a:endParaRPr lang="en-US" sz="900" b="0" i="0" u="none" strike="noStrike" kern="1200" baseline="0">
                      <a:solidFill>
                        <a:sysClr val="windowText" lastClr="000000"/>
                      </a:solidFill>
                      <a:latin typeface="+mn-lt"/>
                      <a:ea typeface="+mn-ea"/>
                      <a:cs typeface="+mn-cs"/>
                    </a:endParaRPr>
                  </a:p>
                </c:rich>
              </c:tx>
              <c:dLblPos val="r"/>
              <c:showLegendKey val="0"/>
              <c:showVal val="1"/>
              <c:showCatName val="0"/>
              <c:showSerName val="0"/>
              <c:showPercent val="0"/>
              <c:showBubbleSize val="0"/>
            </c:dLbl>
            <c:dLbl>
              <c:idx val="7"/>
              <c:layout>
                <c:manualLayout>
                  <c:x val="-0.14660094969044901"/>
                  <c:y val="0.21637971990188015"/>
                </c:manualLayout>
              </c:layout>
              <c:tx>
                <c:rich>
                  <a:bodyPr/>
                  <a:lstStyle/>
                  <a:p>
                    <a:r>
                      <a:rPr lang="en-US" sz="750" b="1" i="0" u="none" strike="noStrike" kern="1200" baseline="0">
                        <a:solidFill>
                          <a:sysClr val="windowText" lastClr="000000"/>
                        </a:solidFill>
                        <a:latin typeface="+mn-lt"/>
                        <a:ea typeface="+mn-ea"/>
                        <a:cs typeface="+mn-cs"/>
                      </a:rPr>
                      <a:t>B </a:t>
                    </a:r>
                    <a:r>
                      <a:rPr lang="ka-GE" sz="750" b="1" i="0" u="none" strike="noStrike" kern="1200" baseline="0">
                        <a:solidFill>
                          <a:sysClr val="windowText" lastClr="000000"/>
                        </a:solidFill>
                        <a:latin typeface="+mn-lt"/>
                        <a:ea typeface="+mn-ea"/>
                        <a:cs typeface="+mn-cs"/>
                      </a:rPr>
                      <a:t>უარყოფითი</a:t>
                    </a:r>
                    <a:endParaRPr lang="en-US" sz="750" b="1" i="0" u="none" strike="noStrike" kern="1200" baseline="0">
                      <a:solidFill>
                        <a:sysClr val="windowText" lastClr="000000"/>
                      </a:solidFill>
                      <a:latin typeface="+mn-lt"/>
                      <a:ea typeface="+mn-ea"/>
                      <a:cs typeface="+mn-cs"/>
                    </a:endParaRPr>
                  </a:p>
                  <a:p>
                    <a:r>
                      <a:rPr lang="en-US" sz="750" b="0" i="0" u="none" strike="noStrike" kern="1200" baseline="0">
                        <a:solidFill>
                          <a:sysClr val="windowText" lastClr="000000"/>
                        </a:solidFill>
                        <a:latin typeface="+mn-lt"/>
                        <a:ea typeface="+mn-ea"/>
                        <a:cs typeface="+mn-cs"/>
                      </a:rPr>
                      <a:t>8</a:t>
                    </a:r>
                    <a:r>
                      <a:rPr lang="ka-GE" sz="750" b="0" i="0" u="none" strike="noStrike" kern="1200" baseline="0">
                        <a:solidFill>
                          <a:sysClr val="windowText" lastClr="000000"/>
                        </a:solidFill>
                        <a:latin typeface="+mn-lt"/>
                        <a:ea typeface="+mn-ea"/>
                        <a:cs typeface="+mn-cs"/>
                      </a:rPr>
                      <a:t> აგვისტო </a:t>
                    </a:r>
                    <a:r>
                      <a:rPr lang="en-US" sz="750" b="0" i="0" u="none" strike="noStrike" kern="1200" baseline="0">
                        <a:solidFill>
                          <a:sysClr val="windowText" lastClr="000000"/>
                        </a:solidFill>
                        <a:latin typeface="+mn-lt"/>
                        <a:ea typeface="+mn-ea"/>
                        <a:cs typeface="+mn-cs"/>
                      </a:rPr>
                      <a:t>2008</a:t>
                    </a:r>
                    <a:endParaRPr lang="en-US" sz="900" b="0" i="0" u="none" strike="noStrike" kern="1200" baseline="0">
                      <a:solidFill>
                        <a:sysClr val="windowText" lastClr="000000"/>
                      </a:solidFill>
                      <a:latin typeface="+mn-lt"/>
                      <a:ea typeface="+mn-ea"/>
                      <a:cs typeface="+mn-cs"/>
                    </a:endParaRPr>
                  </a:p>
                </c:rich>
              </c:tx>
              <c:dLblPos val="r"/>
              <c:showLegendKey val="0"/>
              <c:showVal val="1"/>
              <c:showCatName val="0"/>
              <c:showSerName val="0"/>
              <c:showPercent val="0"/>
              <c:showBubbleSize val="0"/>
            </c:dLbl>
            <c:dLbl>
              <c:idx val="8"/>
              <c:layout>
                <c:manualLayout>
                  <c:x val="-5.5083648895033158E-2"/>
                  <c:y val="-0.23949103197709015"/>
                </c:manualLayout>
              </c:layout>
              <c:tx>
                <c:rich>
                  <a:bodyPr/>
                  <a:lstStyle/>
                  <a:p>
                    <a:r>
                      <a:rPr lang="en-US" sz="750" b="1" i="0" u="none" strike="noStrike" kern="1200" baseline="0">
                        <a:solidFill>
                          <a:sysClr val="windowText" lastClr="000000"/>
                        </a:solidFill>
                        <a:latin typeface="+mn-lt"/>
                        <a:ea typeface="+mn-ea"/>
                        <a:cs typeface="+mn-cs"/>
                      </a:rPr>
                      <a:t>B+ </a:t>
                    </a:r>
                    <a:r>
                      <a:rPr lang="ka-GE" sz="750" b="1" i="0" u="none" strike="noStrike" kern="1200" baseline="0">
                        <a:solidFill>
                          <a:sysClr val="windowText" lastClr="000000"/>
                        </a:solidFill>
                        <a:latin typeface="+mn-lt"/>
                        <a:ea typeface="+mn-ea"/>
                        <a:cs typeface="+mn-cs"/>
                      </a:rPr>
                      <a:t>სტაბილური</a:t>
                    </a:r>
                    <a:endParaRPr lang="en-US" sz="750" b="1" i="0" u="none" strike="noStrike" kern="1200" baseline="0">
                      <a:solidFill>
                        <a:sysClr val="windowText" lastClr="000000"/>
                      </a:solidFill>
                      <a:latin typeface="+mn-lt"/>
                      <a:ea typeface="+mn-ea"/>
                      <a:cs typeface="+mn-cs"/>
                    </a:endParaRPr>
                  </a:p>
                  <a:p>
                    <a:r>
                      <a:rPr lang="en-US" sz="750" b="0" i="0" u="none" strike="noStrike" kern="1200" baseline="0">
                        <a:solidFill>
                          <a:sysClr val="windowText" lastClr="000000"/>
                        </a:solidFill>
                        <a:latin typeface="+mn-lt"/>
                        <a:ea typeface="+mn-ea"/>
                        <a:cs typeface="+mn-cs"/>
                      </a:rPr>
                      <a:t>5</a:t>
                    </a:r>
                    <a:r>
                      <a:rPr lang="ka-GE" sz="750" b="0" i="0" u="none" strike="noStrike" kern="1200" baseline="0">
                        <a:solidFill>
                          <a:sysClr val="windowText" lastClr="000000"/>
                        </a:solidFill>
                        <a:latin typeface="+mn-lt"/>
                        <a:ea typeface="+mn-ea"/>
                        <a:cs typeface="+mn-cs"/>
                      </a:rPr>
                      <a:t> მაისი 2008 </a:t>
                    </a:r>
                    <a:endParaRPr lang="en-US" sz="800" b="0" i="0" u="none" strike="noStrike" kern="1200" baseline="0">
                      <a:solidFill>
                        <a:sysClr val="windowText" lastClr="000000"/>
                      </a:solidFill>
                      <a:latin typeface="+mn-lt"/>
                      <a:ea typeface="+mn-ea"/>
                      <a:cs typeface="+mn-cs"/>
                    </a:endParaRPr>
                  </a:p>
                </c:rich>
              </c:tx>
              <c:dLblPos val="r"/>
              <c:showLegendKey val="0"/>
              <c:showVal val="1"/>
              <c:showCatName val="0"/>
              <c:showSerName val="0"/>
              <c:showPercent val="0"/>
              <c:showBubbleSize val="0"/>
            </c:dLbl>
            <c:dLbl>
              <c:idx val="9"/>
              <c:layout>
                <c:manualLayout>
                  <c:x val="-0.13506862214742241"/>
                  <c:y val="-0.45709460561236315"/>
                </c:manualLayout>
              </c:layout>
              <c:tx>
                <c:rich>
                  <a:bodyPr/>
                  <a:lstStyle/>
                  <a:p>
                    <a:r>
                      <a:rPr lang="en-US" sz="750" b="1" i="0" u="none" strike="noStrike" kern="1200" baseline="0">
                        <a:solidFill>
                          <a:sysClr val="windowText" lastClr="000000"/>
                        </a:solidFill>
                        <a:latin typeface="+mn-lt"/>
                        <a:ea typeface="+mn-ea"/>
                        <a:cs typeface="+mn-cs"/>
                      </a:rPr>
                      <a:t>B+ </a:t>
                    </a:r>
                    <a:r>
                      <a:rPr lang="ka-GE" sz="750" b="1" i="0" u="none" strike="noStrike" kern="1200" baseline="0">
                        <a:solidFill>
                          <a:sysClr val="windowText" lastClr="000000"/>
                        </a:solidFill>
                        <a:latin typeface="+mn-lt"/>
                        <a:ea typeface="+mn-ea"/>
                        <a:cs typeface="+mn-cs"/>
                      </a:rPr>
                      <a:t>დადებითი </a:t>
                    </a:r>
                    <a:endParaRPr lang="en-US" sz="750" b="1" i="0" u="none" strike="noStrike" kern="1200" baseline="0">
                      <a:solidFill>
                        <a:sysClr val="windowText" lastClr="000000"/>
                      </a:solidFill>
                      <a:latin typeface="+mn-lt"/>
                      <a:ea typeface="+mn-ea"/>
                      <a:cs typeface="+mn-cs"/>
                    </a:endParaRPr>
                  </a:p>
                  <a:p>
                    <a:r>
                      <a:rPr lang="en-US" sz="750" b="0" i="0" u="none" strike="noStrike" kern="1200" baseline="0">
                        <a:solidFill>
                          <a:sysClr val="windowText" lastClr="000000"/>
                        </a:solidFill>
                        <a:latin typeface="+mn-lt"/>
                        <a:ea typeface="+mn-ea"/>
                        <a:cs typeface="+mn-cs"/>
                      </a:rPr>
                      <a:t>8</a:t>
                    </a:r>
                    <a:r>
                      <a:rPr lang="ka-GE" sz="750" b="0" i="0" u="none" strike="noStrike" kern="1200" baseline="0">
                        <a:solidFill>
                          <a:sysClr val="windowText" lastClr="000000"/>
                        </a:solidFill>
                        <a:latin typeface="+mn-lt"/>
                        <a:ea typeface="+mn-ea"/>
                        <a:cs typeface="+mn-cs"/>
                      </a:rPr>
                      <a:t> ოქტომბერი </a:t>
                    </a:r>
                    <a:r>
                      <a:rPr lang="en-US" sz="750" b="0" i="0" u="none" strike="noStrike" kern="1200" baseline="0">
                        <a:solidFill>
                          <a:sysClr val="windowText" lastClr="000000"/>
                        </a:solidFill>
                        <a:latin typeface="+mn-lt"/>
                        <a:ea typeface="+mn-ea"/>
                        <a:cs typeface="+mn-cs"/>
                      </a:rPr>
                      <a:t>2007</a:t>
                    </a:r>
                    <a:endParaRPr lang="en-US" sz="800" b="0" i="0" u="none" strike="noStrike" kern="1200" baseline="0">
                      <a:solidFill>
                        <a:sysClr val="windowText" lastClr="000000"/>
                      </a:solidFill>
                      <a:latin typeface="+mn-lt"/>
                      <a:ea typeface="+mn-ea"/>
                      <a:cs typeface="+mn-cs"/>
                    </a:endParaRPr>
                  </a:p>
                </c:rich>
              </c:tx>
              <c:dLblPos val="r"/>
              <c:showLegendKey val="0"/>
              <c:showVal val="1"/>
              <c:showCatName val="0"/>
              <c:showSerName val="0"/>
              <c:showPercent val="0"/>
              <c:showBubbleSize val="0"/>
            </c:dLbl>
            <c:dLbl>
              <c:idx val="10"/>
              <c:layout>
                <c:manualLayout>
                  <c:x val="-0.18814770291118191"/>
                  <c:y val="0.11299382740533323"/>
                </c:manualLayout>
              </c:layout>
              <c:tx>
                <c:rich>
                  <a:bodyPr/>
                  <a:lstStyle/>
                  <a:p>
                    <a:r>
                      <a:rPr lang="en-US" sz="750" b="1" i="0" u="none" strike="noStrike" kern="1200" baseline="0">
                        <a:solidFill>
                          <a:sysClr val="windowText" lastClr="000000"/>
                        </a:solidFill>
                        <a:latin typeface="+mn-lt"/>
                        <a:ea typeface="+mn-ea"/>
                        <a:cs typeface="+mn-cs"/>
                      </a:rPr>
                      <a:t>B+ </a:t>
                    </a:r>
                    <a:r>
                      <a:rPr lang="ka-GE" sz="750" b="1" i="0" u="none" strike="noStrike" kern="1200" baseline="0">
                        <a:solidFill>
                          <a:sysClr val="windowText" lastClr="000000"/>
                        </a:solidFill>
                        <a:latin typeface="+mn-lt"/>
                        <a:ea typeface="+mn-ea"/>
                        <a:cs typeface="+mn-cs"/>
                      </a:rPr>
                      <a:t>სტაბილური</a:t>
                    </a:r>
                    <a:endParaRPr lang="en-US" sz="750" b="1" i="0" u="none" strike="noStrike" kern="1200" baseline="0">
                      <a:solidFill>
                        <a:sysClr val="windowText" lastClr="000000"/>
                      </a:solidFill>
                      <a:latin typeface="+mn-lt"/>
                      <a:ea typeface="+mn-ea"/>
                      <a:cs typeface="+mn-cs"/>
                    </a:endParaRPr>
                  </a:p>
                  <a:p>
                    <a:r>
                      <a:rPr lang="en-US" sz="750" b="0" i="0" u="none" strike="noStrike" kern="1200" baseline="0">
                        <a:solidFill>
                          <a:sysClr val="windowText" lastClr="000000"/>
                        </a:solidFill>
                        <a:latin typeface="+mn-lt"/>
                        <a:ea typeface="+mn-ea"/>
                        <a:cs typeface="+mn-cs"/>
                      </a:rPr>
                      <a:t>21</a:t>
                    </a:r>
                    <a:r>
                      <a:rPr lang="ka-GE" sz="750" b="0" i="0" u="none" strike="noStrike" kern="1200" baseline="0">
                        <a:solidFill>
                          <a:sysClr val="windowText" lastClr="000000"/>
                        </a:solidFill>
                        <a:latin typeface="+mn-lt"/>
                        <a:ea typeface="+mn-ea"/>
                        <a:cs typeface="+mn-cs"/>
                      </a:rPr>
                      <a:t> ნოემბერი </a:t>
                    </a:r>
                    <a:r>
                      <a:rPr lang="en-US" sz="750" b="0" i="0" u="none" strike="noStrike" kern="1200" baseline="0">
                        <a:solidFill>
                          <a:sysClr val="windowText" lastClr="000000"/>
                        </a:solidFill>
                        <a:latin typeface="+mn-lt"/>
                        <a:ea typeface="+mn-ea"/>
                        <a:cs typeface="+mn-cs"/>
                      </a:rPr>
                      <a:t>2006</a:t>
                    </a:r>
                    <a:endParaRPr lang="en-US" sz="800" b="0" i="0" u="none" strike="noStrike" kern="1200" baseline="0">
                      <a:solidFill>
                        <a:sysClr val="windowText" lastClr="000000"/>
                      </a:solidFill>
                      <a:latin typeface="+mn-lt"/>
                      <a:ea typeface="+mn-ea"/>
                      <a:cs typeface="+mn-cs"/>
                    </a:endParaRPr>
                  </a:p>
                </c:rich>
              </c:tx>
              <c:dLblPos val="r"/>
              <c:showLegendKey val="0"/>
              <c:showVal val="1"/>
              <c:showCatName val="0"/>
              <c:showSerName val="0"/>
              <c:showPercent val="0"/>
              <c:showBubbleSize val="0"/>
            </c:dLbl>
            <c:dLbl>
              <c:idx val="11"/>
              <c:layout>
                <c:manualLayout>
                  <c:x val="-0.21971669571837871"/>
                  <c:y val="-7.1686009461178174E-2"/>
                </c:manualLayout>
              </c:layout>
              <c:tx>
                <c:rich>
                  <a:bodyPr/>
                  <a:lstStyle/>
                  <a:p>
                    <a:r>
                      <a:rPr lang="en-US" sz="750" b="1" i="0" u="none" strike="noStrike" kern="1200" baseline="0">
                        <a:solidFill>
                          <a:sysClr val="windowText" lastClr="000000"/>
                        </a:solidFill>
                        <a:latin typeface="+mn-lt"/>
                        <a:ea typeface="+mn-ea"/>
                        <a:cs typeface="+mn-cs"/>
                      </a:rPr>
                      <a:t>B+ </a:t>
                    </a:r>
                    <a:r>
                      <a:rPr lang="ka-GE" sz="750" b="1" i="0" u="none" strike="noStrike" kern="1200" baseline="0">
                        <a:solidFill>
                          <a:sysClr val="windowText" lastClr="000000"/>
                        </a:solidFill>
                        <a:latin typeface="+mn-lt"/>
                        <a:ea typeface="+mn-ea"/>
                        <a:cs typeface="+mn-cs"/>
                      </a:rPr>
                      <a:t>დადებითი</a:t>
                    </a:r>
                    <a:endParaRPr lang="en-US" sz="750" b="1" i="0" u="none" strike="noStrike" kern="1200" baseline="0">
                      <a:solidFill>
                        <a:sysClr val="windowText" lastClr="000000"/>
                      </a:solidFill>
                      <a:latin typeface="+mn-lt"/>
                      <a:ea typeface="+mn-ea"/>
                      <a:cs typeface="+mn-cs"/>
                    </a:endParaRPr>
                  </a:p>
                  <a:p>
                    <a:r>
                      <a:rPr lang="en-US" sz="750" b="0" i="0" u="none" strike="noStrike" kern="1200" baseline="0">
                        <a:solidFill>
                          <a:sysClr val="windowText" lastClr="000000"/>
                        </a:solidFill>
                        <a:latin typeface="+mn-lt"/>
                        <a:ea typeface="+mn-ea"/>
                        <a:cs typeface="+mn-cs"/>
                      </a:rPr>
                      <a:t>6 </a:t>
                    </a:r>
                    <a:r>
                      <a:rPr lang="ka-GE" sz="750" b="0" i="0" u="none" strike="noStrike" kern="1200" baseline="0">
                        <a:solidFill>
                          <a:sysClr val="windowText" lastClr="000000"/>
                        </a:solidFill>
                        <a:latin typeface="+mn-lt"/>
                        <a:ea typeface="+mn-ea"/>
                        <a:cs typeface="+mn-cs"/>
                      </a:rPr>
                      <a:t>დეკემბერი </a:t>
                    </a:r>
                    <a:r>
                      <a:rPr lang="en-US" sz="750" b="0" i="0" u="none" strike="noStrike" kern="1200" baseline="0">
                        <a:solidFill>
                          <a:sysClr val="windowText" lastClr="000000"/>
                        </a:solidFill>
                        <a:latin typeface="+mn-lt"/>
                        <a:ea typeface="+mn-ea"/>
                        <a:cs typeface="+mn-cs"/>
                      </a:rPr>
                      <a:t>2005</a:t>
                    </a:r>
                    <a:endParaRPr lang="en-US" sz="800" b="0" i="0" u="none" strike="noStrike" kern="1200" baseline="0">
                      <a:solidFill>
                        <a:sysClr val="windowText" lastClr="000000"/>
                      </a:solidFill>
                      <a:latin typeface="+mn-lt"/>
                      <a:ea typeface="+mn-ea"/>
                      <a:cs typeface="+mn-cs"/>
                    </a:endParaRPr>
                  </a:p>
                </c:rich>
              </c:tx>
              <c:dLblPos val="r"/>
              <c:showLegendKey val="0"/>
              <c:showVal val="1"/>
              <c:showCatName val="0"/>
              <c:showSerName val="0"/>
              <c:showPercent val="0"/>
              <c:showBubbleSize val="0"/>
            </c:dLbl>
            <c:dLbl>
              <c:idx val="12"/>
              <c:layout>
                <c:manualLayout>
                  <c:x val="0.63268768407765819"/>
                  <c:y val="-0.11665304870470711"/>
                </c:manualLayout>
              </c:layout>
              <c:tx>
                <c:rich>
                  <a:bodyPr/>
                  <a:lstStyle/>
                  <a:p>
                    <a:r>
                      <a:rPr lang="en-US" sz="750" b="1"/>
                      <a:t>BB-</a:t>
                    </a:r>
                    <a:r>
                      <a:rPr lang="ka-GE" sz="750" b="1"/>
                      <a:t>სტაბილური </a:t>
                    </a:r>
                  </a:p>
                  <a:p>
                    <a:r>
                      <a:rPr lang="ka-GE" sz="750" b="0"/>
                      <a:t>23 მაისი 2014</a:t>
                    </a:r>
                    <a:endParaRPr lang="en-US" b="0"/>
                  </a:p>
                </c:rich>
              </c:tx>
              <c:dLblPos val="r"/>
              <c:showLegendKey val="0"/>
              <c:showVal val="1"/>
              <c:showCatName val="0"/>
              <c:showSerName val="0"/>
              <c:showPercent val="0"/>
              <c:showBubbleSize val="0"/>
            </c:dLbl>
            <c:dLbl>
              <c:idx val="13"/>
              <c:delete val="1"/>
            </c:dLbl>
            <c:txPr>
              <a:bodyPr/>
              <a:lstStyle/>
              <a:p>
                <a:pPr algn="ctr" rtl="0">
                  <a:defRPr sz="750"/>
                </a:pPr>
                <a:endParaRPr lang="en-US"/>
              </a:p>
            </c:txPr>
            <c:dLblPos val="t"/>
            <c:showLegendKey val="0"/>
            <c:showVal val="1"/>
            <c:showCatName val="0"/>
            <c:showSerName val="0"/>
            <c:showPercent val="0"/>
            <c:showBubbleSize val="0"/>
            <c:showLeaderLines val="0"/>
          </c:dLbls>
          <c:xVal>
            <c:numRef>
              <c:f>'S&amp;P, Moody''s'!$A$8:$A$21</c:f>
              <c:numCache>
                <c:formatCode>[$-409]d\-mmm\-yyyy;@</c:formatCode>
                <c:ptCount val="14"/>
                <c:pt idx="0">
                  <c:v>41957</c:v>
                </c:pt>
                <c:pt idx="1">
                  <c:v>41782</c:v>
                </c:pt>
                <c:pt idx="2">
                  <c:v>41439</c:v>
                </c:pt>
                <c:pt idx="3">
                  <c:v>41247</c:v>
                </c:pt>
                <c:pt idx="4">
                  <c:v>40869</c:v>
                </c:pt>
                <c:pt idx="5">
                  <c:v>40631</c:v>
                </c:pt>
                <c:pt idx="6">
                  <c:v>40280</c:v>
                </c:pt>
                <c:pt idx="7">
                  <c:v>40084</c:v>
                </c:pt>
                <c:pt idx="8">
                  <c:v>39716</c:v>
                </c:pt>
                <c:pt idx="9">
                  <c:v>39668</c:v>
                </c:pt>
                <c:pt idx="10">
                  <c:v>39573</c:v>
                </c:pt>
                <c:pt idx="11">
                  <c:v>39363</c:v>
                </c:pt>
                <c:pt idx="12">
                  <c:v>39042</c:v>
                </c:pt>
                <c:pt idx="13">
                  <c:v>38692</c:v>
                </c:pt>
              </c:numCache>
            </c:numRef>
          </c:xVal>
          <c:yVal>
            <c:numRef>
              <c:f>'S&amp;P, Moody''s'!$C$8:$C$21</c:f>
              <c:numCache>
                <c:formatCode>General</c:formatCode>
                <c:ptCount val="14"/>
                <c:pt idx="0">
                  <c:v>500</c:v>
                </c:pt>
                <c:pt idx="1">
                  <c:v>500</c:v>
                </c:pt>
                <c:pt idx="2">
                  <c:v>500</c:v>
                </c:pt>
                <c:pt idx="3">
                  <c:v>500</c:v>
                </c:pt>
                <c:pt idx="4">
                  <c:v>500</c:v>
                </c:pt>
                <c:pt idx="5">
                  <c:v>400</c:v>
                </c:pt>
                <c:pt idx="6">
                  <c:v>300</c:v>
                </c:pt>
                <c:pt idx="7">
                  <c:v>200</c:v>
                </c:pt>
                <c:pt idx="8">
                  <c:v>200</c:v>
                </c:pt>
                <c:pt idx="9">
                  <c:v>100</c:v>
                </c:pt>
                <c:pt idx="10">
                  <c:v>300</c:v>
                </c:pt>
                <c:pt idx="11">
                  <c:v>400</c:v>
                </c:pt>
                <c:pt idx="12">
                  <c:v>300</c:v>
                </c:pt>
                <c:pt idx="13">
                  <c:v>400</c:v>
                </c:pt>
              </c:numCache>
            </c:numRef>
          </c:yVal>
          <c:smooth val="1"/>
        </c:ser>
        <c:dLbls>
          <c:dLblPos val="t"/>
          <c:showLegendKey val="0"/>
          <c:showVal val="1"/>
          <c:showCatName val="1"/>
          <c:showSerName val="0"/>
          <c:showPercent val="0"/>
          <c:showBubbleSize val="0"/>
        </c:dLbls>
        <c:axId val="150088512"/>
        <c:axId val="150089088"/>
      </c:scatterChart>
      <c:valAx>
        <c:axId val="150088512"/>
        <c:scaling>
          <c:orientation val="minMax"/>
        </c:scaling>
        <c:delete val="1"/>
        <c:axPos val="b"/>
        <c:numFmt formatCode="[$-409]mmmm\ yyyy;@" sourceLinked="0"/>
        <c:majorTickMark val="none"/>
        <c:minorTickMark val="none"/>
        <c:tickLblPos val="nextTo"/>
        <c:crossAx val="150089088"/>
        <c:crosses val="autoZero"/>
        <c:crossBetween val="midCat"/>
      </c:valAx>
      <c:valAx>
        <c:axId val="150089088"/>
        <c:scaling>
          <c:orientation val="minMax"/>
        </c:scaling>
        <c:delete val="1"/>
        <c:axPos val="l"/>
        <c:numFmt formatCode="General" sourceLinked="1"/>
        <c:majorTickMark val="out"/>
        <c:minorTickMark val="none"/>
        <c:tickLblPos val="nextTo"/>
        <c:crossAx val="150088512"/>
        <c:crosses val="autoZero"/>
        <c:crossBetween val="midCat"/>
      </c:valAx>
    </c:plotArea>
    <c:plotVisOnly val="1"/>
    <c:dispBlanksAs val="gap"/>
    <c:showDLblsOverMax val="0"/>
  </c:chart>
  <c:spPr>
    <a:ln>
      <a:noFill/>
    </a:ln>
  </c:spPr>
  <c:txPr>
    <a:bodyPr/>
    <a:lstStyle/>
    <a:p>
      <a:pPr>
        <a:defRPr sz="800"/>
      </a:pPr>
      <a:endParaRPr lang="en-US"/>
    </a:p>
  </c:txPr>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8"/>
    </mc:Choice>
    <mc:Fallback>
      <c:style val="28"/>
    </mc:Fallback>
  </mc:AlternateContent>
  <c:chart>
    <c:autoTitleDeleted val="0"/>
    <c:plotArea>
      <c:layout>
        <c:manualLayout>
          <c:layoutTarget val="inner"/>
          <c:xMode val="edge"/>
          <c:yMode val="edge"/>
          <c:x val="4.7965367028463823E-2"/>
          <c:y val="2.3528012451311527E-2"/>
          <c:w val="0.88349348457544286"/>
          <c:h val="0.8009512353033571"/>
        </c:manualLayout>
      </c:layout>
      <c:barChart>
        <c:barDir val="col"/>
        <c:grouping val="clustered"/>
        <c:varyColors val="0"/>
        <c:ser>
          <c:idx val="0"/>
          <c:order val="0"/>
          <c:tx>
            <c:strRef>
              <c:f>mSp!$A$4</c:f>
              <c:strCache>
                <c:ptCount val="1"/>
                <c:pt idx="0">
                  <c:v>ნომინალური მშპ</c:v>
                </c:pt>
              </c:strCache>
            </c:strRef>
          </c:tx>
          <c:spPr>
            <a:solidFill>
              <a:schemeClr val="accent1">
                <a:lumMod val="75000"/>
              </a:schemeClr>
            </a:solidFill>
          </c:spPr>
          <c:invertIfNegative val="0"/>
          <c:dLbls>
            <c:dLbl>
              <c:idx val="0"/>
              <c:showLegendKey val="0"/>
              <c:showVal val="1"/>
              <c:showCatName val="0"/>
              <c:showSerName val="0"/>
              <c:showPercent val="0"/>
              <c:showBubbleSize val="0"/>
            </c:dLbl>
            <c:dLbl>
              <c:idx val="1"/>
              <c:showLegendKey val="0"/>
              <c:showVal val="1"/>
              <c:showCatName val="0"/>
              <c:showSerName val="0"/>
              <c:showPercent val="0"/>
              <c:showBubbleSize val="0"/>
            </c:dLbl>
            <c:dLbl>
              <c:idx val="2"/>
              <c:layout>
                <c:manualLayout>
                  <c:x val="2.6428804650137773E-3"/>
                  <c:y val="0"/>
                </c:manualLayout>
              </c:layout>
              <c:showLegendKey val="0"/>
              <c:showVal val="1"/>
              <c:showCatName val="0"/>
              <c:showSerName val="0"/>
              <c:showPercent val="0"/>
              <c:showBubbleSize val="0"/>
            </c:dLbl>
            <c:dLbl>
              <c:idx val="3"/>
              <c:showLegendKey val="0"/>
              <c:showVal val="1"/>
              <c:showCatName val="0"/>
              <c:showSerName val="0"/>
              <c:showPercent val="0"/>
              <c:showBubbleSize val="0"/>
            </c:dLbl>
            <c:showLegendKey val="0"/>
            <c:showVal val="0"/>
            <c:showCatName val="0"/>
            <c:showSerName val="0"/>
            <c:showPercent val="0"/>
            <c:showBubbleSize val="0"/>
          </c:dLbls>
          <c:cat>
            <c:numRef>
              <c:f>mSp!$B$3:$E$3</c:f>
              <c:numCache>
                <c:formatCode>General</c:formatCode>
                <c:ptCount val="4"/>
                <c:pt idx="0">
                  <c:v>2012</c:v>
                </c:pt>
                <c:pt idx="1">
                  <c:v>2013</c:v>
                </c:pt>
                <c:pt idx="2">
                  <c:v>2014</c:v>
                </c:pt>
                <c:pt idx="3">
                  <c:v>2015</c:v>
                </c:pt>
              </c:numCache>
            </c:numRef>
          </c:cat>
          <c:val>
            <c:numRef>
              <c:f>mSp!$B$4:$E$4</c:f>
              <c:numCache>
                <c:formatCode>#,##0.0</c:formatCode>
                <c:ptCount val="4"/>
                <c:pt idx="0">
                  <c:v>26167.3</c:v>
                </c:pt>
                <c:pt idx="1">
                  <c:v>26824.9</c:v>
                </c:pt>
                <c:pt idx="2">
                  <c:v>29176.400000000001</c:v>
                </c:pt>
                <c:pt idx="3">
                  <c:v>31860.6</c:v>
                </c:pt>
              </c:numCache>
            </c:numRef>
          </c:val>
        </c:ser>
        <c:dLbls>
          <c:showLegendKey val="0"/>
          <c:showVal val="0"/>
          <c:showCatName val="0"/>
          <c:showSerName val="0"/>
          <c:showPercent val="0"/>
          <c:showBubbleSize val="0"/>
        </c:dLbls>
        <c:gapWidth val="150"/>
        <c:axId val="150357504"/>
        <c:axId val="139997120"/>
      </c:barChart>
      <c:lineChart>
        <c:grouping val="standard"/>
        <c:varyColors val="0"/>
        <c:ser>
          <c:idx val="1"/>
          <c:order val="1"/>
          <c:tx>
            <c:strRef>
              <c:f>mSp!$A$5</c:f>
              <c:strCache>
                <c:ptCount val="1"/>
                <c:pt idx="0">
                  <c:v>რეალური ზრდა</c:v>
                </c:pt>
              </c:strCache>
            </c:strRef>
          </c:tx>
          <c:spPr>
            <a:ln>
              <a:solidFill>
                <a:srgbClr val="33CC33">
                  <a:alpha val="88000"/>
                </a:srgbClr>
              </a:solidFill>
            </a:ln>
          </c:spPr>
          <c:marker>
            <c:symbol val="none"/>
          </c:marker>
          <c:dLbls>
            <c:dLbl>
              <c:idx val="1"/>
              <c:layout>
                <c:manualLayout>
                  <c:x val="2.7750244882644614E-2"/>
                  <c:y val="-9.2753611091620794E-2"/>
                </c:manualLayout>
              </c:layout>
              <c:showLegendKey val="0"/>
              <c:showVal val="1"/>
              <c:showCatName val="0"/>
              <c:showSerName val="0"/>
              <c:showPercent val="0"/>
              <c:showBubbleSize val="0"/>
            </c:dLbl>
            <c:dLbl>
              <c:idx val="2"/>
              <c:layout>
                <c:manualLayout>
                  <c:x val="3.3036005812672214E-2"/>
                  <c:y val="-5.3002063480926169E-2"/>
                </c:manualLayout>
              </c:layout>
              <c:showLegendKey val="0"/>
              <c:showVal val="1"/>
              <c:showCatName val="0"/>
              <c:showSerName val="0"/>
              <c:showPercent val="0"/>
              <c:showBubbleSize val="0"/>
            </c:dLbl>
            <c:dLbl>
              <c:idx val="3"/>
              <c:layout>
                <c:manualLayout>
                  <c:x val="3.3036005812672312E-2"/>
                  <c:y val="-4.9689434513368311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numRef>
              <c:f>mSp!$B$3:$E$3</c:f>
              <c:numCache>
                <c:formatCode>General</c:formatCode>
                <c:ptCount val="4"/>
                <c:pt idx="0">
                  <c:v>2012</c:v>
                </c:pt>
                <c:pt idx="1">
                  <c:v>2013</c:v>
                </c:pt>
                <c:pt idx="2">
                  <c:v>2014</c:v>
                </c:pt>
                <c:pt idx="3">
                  <c:v>2015</c:v>
                </c:pt>
              </c:numCache>
            </c:numRef>
          </c:cat>
          <c:val>
            <c:numRef>
              <c:f>mSp!$B$5:$E$5</c:f>
              <c:numCache>
                <c:formatCode>0.0%</c:formatCode>
                <c:ptCount val="4"/>
                <c:pt idx="0">
                  <c:v>6.2E-2</c:v>
                </c:pt>
                <c:pt idx="1">
                  <c:v>3.2000000000000001E-2</c:v>
                </c:pt>
                <c:pt idx="2">
                  <c:v>0.05</c:v>
                </c:pt>
                <c:pt idx="3">
                  <c:v>0.05</c:v>
                </c:pt>
              </c:numCache>
            </c:numRef>
          </c:val>
          <c:smooth val="1"/>
        </c:ser>
        <c:dLbls>
          <c:showLegendKey val="0"/>
          <c:showVal val="0"/>
          <c:showCatName val="0"/>
          <c:showSerName val="0"/>
          <c:showPercent val="0"/>
          <c:showBubbleSize val="0"/>
        </c:dLbls>
        <c:marker val="1"/>
        <c:smooth val="0"/>
        <c:axId val="150359552"/>
        <c:axId val="139997696"/>
      </c:lineChart>
      <c:catAx>
        <c:axId val="150357504"/>
        <c:scaling>
          <c:orientation val="minMax"/>
        </c:scaling>
        <c:delete val="0"/>
        <c:axPos val="b"/>
        <c:numFmt formatCode="General" sourceLinked="1"/>
        <c:majorTickMark val="out"/>
        <c:minorTickMark val="none"/>
        <c:tickLblPos val="nextTo"/>
        <c:crossAx val="139997120"/>
        <c:crosses val="autoZero"/>
        <c:auto val="1"/>
        <c:lblAlgn val="ctr"/>
        <c:lblOffset val="100"/>
        <c:noMultiLvlLbl val="0"/>
      </c:catAx>
      <c:valAx>
        <c:axId val="139997120"/>
        <c:scaling>
          <c:orientation val="minMax"/>
        </c:scaling>
        <c:delete val="0"/>
        <c:axPos val="l"/>
        <c:majorGridlines/>
        <c:numFmt formatCode="#,##0.0" sourceLinked="1"/>
        <c:majorTickMark val="out"/>
        <c:minorTickMark val="none"/>
        <c:tickLblPos val="nextTo"/>
        <c:crossAx val="150357504"/>
        <c:crosses val="autoZero"/>
        <c:crossBetween val="between"/>
      </c:valAx>
      <c:valAx>
        <c:axId val="139997696"/>
        <c:scaling>
          <c:orientation val="minMax"/>
        </c:scaling>
        <c:delete val="0"/>
        <c:axPos val="r"/>
        <c:numFmt formatCode="0.0%" sourceLinked="1"/>
        <c:majorTickMark val="out"/>
        <c:minorTickMark val="none"/>
        <c:tickLblPos val="nextTo"/>
        <c:crossAx val="150359552"/>
        <c:crosses val="max"/>
        <c:crossBetween val="between"/>
      </c:valAx>
      <c:catAx>
        <c:axId val="150359552"/>
        <c:scaling>
          <c:orientation val="minMax"/>
        </c:scaling>
        <c:delete val="1"/>
        <c:axPos val="b"/>
        <c:numFmt formatCode="General" sourceLinked="1"/>
        <c:majorTickMark val="out"/>
        <c:minorTickMark val="none"/>
        <c:tickLblPos val="nextTo"/>
        <c:crossAx val="139997696"/>
        <c:crosses val="autoZero"/>
        <c:auto val="1"/>
        <c:lblAlgn val="ctr"/>
        <c:lblOffset val="100"/>
        <c:noMultiLvlLbl val="0"/>
      </c:catAx>
    </c:plotArea>
    <c:legend>
      <c:legendPos val="r"/>
      <c:layout>
        <c:manualLayout>
          <c:xMode val="edge"/>
          <c:yMode val="edge"/>
          <c:x val="0.13302375335920205"/>
          <c:y val="0.8946534676223713"/>
          <c:w val="0.79364858252251314"/>
          <c:h val="0.10309630347585901"/>
        </c:manualLayout>
      </c:layout>
      <c:overlay val="0"/>
    </c:legend>
    <c:plotVisOnly val="1"/>
    <c:dispBlanksAs val="gap"/>
    <c:showDLblsOverMax val="0"/>
  </c:chart>
  <c:txPr>
    <a:bodyPr/>
    <a:lstStyle/>
    <a:p>
      <a:pPr>
        <a:defRPr sz="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rAngAx val="0"/>
      <c:perspective val="30"/>
    </c:view3D>
    <c:floor>
      <c:thickness val="0"/>
    </c:floor>
    <c:sideWall>
      <c:thickness val="0"/>
    </c:sideWall>
    <c:backWall>
      <c:thickness val="0"/>
    </c:backWall>
    <c:plotArea>
      <c:layout/>
      <c:pie3DChart>
        <c:varyColors val="1"/>
        <c:ser>
          <c:idx val="0"/>
          <c:order val="0"/>
          <c:explosion val="25"/>
          <c:dLbls>
            <c:dLbl>
              <c:idx val="0"/>
              <c:layout>
                <c:manualLayout>
                  <c:x val="5.9915564937229195E-2"/>
                  <c:y val="-0.71894174686497525"/>
                </c:manualLayout>
              </c:layout>
              <c:showLegendKey val="0"/>
              <c:showVal val="1"/>
              <c:showCatName val="1"/>
              <c:showSerName val="0"/>
              <c:showPercent val="0"/>
              <c:showBubbleSize val="0"/>
            </c:dLbl>
            <c:dLbl>
              <c:idx val="1"/>
              <c:layout>
                <c:manualLayout>
                  <c:x val="0.15318094546615316"/>
                  <c:y val="0.57408316638653056"/>
                </c:manualLayout>
              </c:layout>
              <c:showLegendKey val="0"/>
              <c:showVal val="1"/>
              <c:showCatName val="1"/>
              <c:showSerName val="0"/>
              <c:showPercent val="0"/>
              <c:showBubbleSize val="0"/>
            </c:dLbl>
            <c:dLbl>
              <c:idx val="2"/>
              <c:layout>
                <c:manualLayout>
                  <c:x val="0.70659500274617371"/>
                  <c:y val="0.53517127129243702"/>
                </c:manualLayout>
              </c:layout>
              <c:showLegendKey val="0"/>
              <c:showVal val="1"/>
              <c:showCatName val="1"/>
              <c:showSerName val="0"/>
              <c:showPercent val="0"/>
              <c:showBubbleSize val="0"/>
            </c:dLbl>
            <c:dLbl>
              <c:idx val="3"/>
              <c:layout>
                <c:manualLayout>
                  <c:x val="-5.1775448267876341E-2"/>
                  <c:y val="0.43097317143973252"/>
                </c:manualLayout>
              </c:layout>
              <c:showLegendKey val="0"/>
              <c:showVal val="1"/>
              <c:showCatName val="1"/>
              <c:showSerName val="0"/>
              <c:showPercent val="0"/>
              <c:showBubbleSize val="0"/>
            </c:dLbl>
            <c:dLbl>
              <c:idx val="4"/>
              <c:layout>
                <c:manualLayout>
                  <c:x val="-7.8940904113107196E-2"/>
                  <c:y val="2.198680433356867E-3"/>
                </c:manualLayout>
              </c:layout>
              <c:showLegendKey val="0"/>
              <c:showVal val="1"/>
              <c:showCatName val="1"/>
              <c:showSerName val="0"/>
              <c:showPercent val="0"/>
              <c:showBubbleSize val="0"/>
            </c:dLbl>
            <c:dLbl>
              <c:idx val="5"/>
              <c:layout>
                <c:manualLayout>
                  <c:x val="0.10227686054206538"/>
                  <c:y val="-0.11331620005832604"/>
                </c:manualLayout>
              </c:layout>
              <c:showLegendKey val="0"/>
              <c:showVal val="1"/>
              <c:showCatName val="1"/>
              <c:showSerName val="0"/>
              <c:showPercent val="0"/>
              <c:showBubbleSize val="0"/>
            </c:dLbl>
            <c:dLbl>
              <c:idx val="6"/>
              <c:layout>
                <c:manualLayout>
                  <c:x val="0.26244131086884065"/>
                  <c:y val="-7.3800670749489651E-3"/>
                </c:manualLayout>
              </c:layout>
              <c:showLegendKey val="0"/>
              <c:showVal val="1"/>
              <c:showCatName val="1"/>
              <c:showSerName val="0"/>
              <c:showPercent val="0"/>
              <c:showBubbleSize val="0"/>
            </c:dLbl>
            <c:showLegendKey val="0"/>
            <c:showVal val="1"/>
            <c:showCatName val="1"/>
            <c:showSerName val="0"/>
            <c:showPercent val="0"/>
            <c:showBubbleSize val="0"/>
            <c:showLeaderLines val="1"/>
          </c:dLbls>
          <c:cat>
            <c:strRef>
              <c:f>('sax bud shemosul'!$B$5:$B$9,'sax bud shemosul'!$B$11,'sax bud shemosul'!$B$14)</c:f>
              <c:strCache>
                <c:ptCount val="7"/>
                <c:pt idx="0">
                  <c:v>გადასახადები</c:v>
                </c:pt>
                <c:pt idx="1">
                  <c:v>სხვა შემოსავლები</c:v>
                </c:pt>
                <c:pt idx="2">
                  <c:v>არაფინანსური აქტივების კლება (პრივატიზაცია)</c:v>
                </c:pt>
                <c:pt idx="3">
                  <c:v>ფინანსური აქტივების კლება (სესხების დაბრუნება)</c:v>
                </c:pt>
                <c:pt idx="4">
                  <c:v>საშინაო ვალის ზრდა (სახაზინო ვალდებულებები)</c:v>
                </c:pt>
                <c:pt idx="5">
                  <c:v>გრანტები</c:v>
                </c:pt>
                <c:pt idx="6">
                  <c:v>კრედიტები</c:v>
                </c:pt>
              </c:strCache>
            </c:strRef>
          </c:cat>
          <c:val>
            <c:numRef>
              <c:f>('sax bud shemosul'!$D$5:$D$9,'sax bud shemosul'!$D$11,'sax bud shemosul'!$D$14)</c:f>
              <c:numCache>
                <c:formatCode>0.0%</c:formatCode>
                <c:ptCount val="7"/>
                <c:pt idx="0">
                  <c:v>0.76962025316455696</c:v>
                </c:pt>
                <c:pt idx="1">
                  <c:v>2.7848101265822784E-2</c:v>
                </c:pt>
                <c:pt idx="2">
                  <c:v>8.6075949367088612E-3</c:v>
                </c:pt>
                <c:pt idx="3">
                  <c:v>9.1139240506329117E-3</c:v>
                </c:pt>
                <c:pt idx="4">
                  <c:v>6.0759493670886074E-2</c:v>
                </c:pt>
                <c:pt idx="5">
                  <c:v>2.1772151898734177E-2</c:v>
                </c:pt>
                <c:pt idx="6">
                  <c:v>0.10227848101265823</c:v>
                </c:pt>
              </c:numCache>
            </c:numRef>
          </c:val>
        </c:ser>
        <c:dLbls>
          <c:showLegendKey val="0"/>
          <c:showVal val="1"/>
          <c:showCatName val="1"/>
          <c:showSerName val="0"/>
          <c:showPercent val="0"/>
          <c:showBubbleSize val="0"/>
          <c:showLeaderLines val="1"/>
        </c:dLbls>
      </c:pie3DChart>
    </c:plotArea>
    <c:plotVisOnly val="1"/>
    <c:dispBlanksAs val="gap"/>
    <c:showDLblsOverMax val="0"/>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'kreditebi da valis moms'!$B$3</c:f>
              <c:strCache>
                <c:ptCount val="1"/>
                <c:pt idx="0">
                  <c:v>სახელმწიფო ვალის აღება</c:v>
                </c:pt>
              </c:strCache>
            </c:strRef>
          </c:tx>
          <c:spPr>
            <a:solidFill>
              <a:srgbClr val="FF0000"/>
            </a:solidFill>
          </c:spPr>
          <c:invertIfNegative val="0"/>
          <c:dLbls>
            <c:txPr>
              <a:bodyPr/>
              <a:lstStyle/>
              <a:p>
                <a:pPr>
                  <a:defRPr b="1">
                    <a:solidFill>
                      <a:srgbClr val="FF0000"/>
                    </a:solidFill>
                  </a:defRPr>
                </a:pPr>
                <a:endParaRPr lang="en-US"/>
              </a:p>
            </c:txPr>
            <c:showLegendKey val="0"/>
            <c:showVal val="1"/>
            <c:showCatName val="0"/>
            <c:showSerName val="0"/>
            <c:showPercent val="0"/>
            <c:showBubbleSize val="0"/>
            <c:showLeaderLines val="0"/>
          </c:dLbls>
          <c:cat>
            <c:strRef>
              <c:f>'kreditebi da valis moms'!$C$2:$I$2</c:f>
              <c:strCache>
                <c:ptCount val="7"/>
                <c:pt idx="0">
                  <c:v>2009 ფაქტი</c:v>
                </c:pt>
                <c:pt idx="1">
                  <c:v>2010 ფაქტი</c:v>
                </c:pt>
                <c:pt idx="2">
                  <c:v>2011 ფაქტი</c:v>
                </c:pt>
                <c:pt idx="3">
                  <c:v>2012 ფაქტი</c:v>
                </c:pt>
                <c:pt idx="4">
                  <c:v>2013 ფაქტი</c:v>
                </c:pt>
                <c:pt idx="5">
                  <c:v>2014 გეგმა</c:v>
                </c:pt>
                <c:pt idx="6">
                  <c:v>2015 პროექტი</c:v>
                </c:pt>
              </c:strCache>
            </c:strRef>
          </c:cat>
          <c:val>
            <c:numRef>
              <c:f>'kreditebi da valis moms'!$C$3:$I$3</c:f>
              <c:numCache>
                <c:formatCode>#,##0.0</c:formatCode>
                <c:ptCount val="7"/>
                <c:pt idx="0">
                  <c:v>709.5</c:v>
                </c:pt>
                <c:pt idx="1">
                  <c:v>963.8</c:v>
                </c:pt>
                <c:pt idx="2">
                  <c:v>154.9</c:v>
                </c:pt>
                <c:pt idx="3">
                  <c:v>157</c:v>
                </c:pt>
                <c:pt idx="4">
                  <c:v>250.78190000000001</c:v>
                </c:pt>
                <c:pt idx="5">
                  <c:v>836</c:v>
                </c:pt>
                <c:pt idx="6">
                  <c:v>720</c:v>
                </c:pt>
              </c:numCache>
            </c:numRef>
          </c:val>
        </c:ser>
        <c:ser>
          <c:idx val="1"/>
          <c:order val="1"/>
          <c:tx>
            <c:strRef>
              <c:f>'kreditebi da valis moms'!$B$4</c:f>
              <c:strCache>
                <c:ptCount val="1"/>
                <c:pt idx="0">
                  <c:v>სახელმწიფო ვალების მომსახურება და დაფარვა</c:v>
                </c:pt>
              </c:strCache>
            </c:strRef>
          </c:tx>
          <c:spPr>
            <a:solidFill>
              <a:srgbClr val="00B050"/>
            </a:solidFill>
          </c:spPr>
          <c:invertIfNegative val="0"/>
          <c:dLbls>
            <c:txPr>
              <a:bodyPr/>
              <a:lstStyle/>
              <a:p>
                <a:pPr>
                  <a:defRPr b="1">
                    <a:solidFill>
                      <a:srgbClr val="33CC33"/>
                    </a:solidFill>
                  </a:defRPr>
                </a:pPr>
                <a:endParaRPr lang="en-US"/>
              </a:p>
            </c:txPr>
            <c:showLegendKey val="0"/>
            <c:showVal val="1"/>
            <c:showCatName val="0"/>
            <c:showSerName val="0"/>
            <c:showPercent val="0"/>
            <c:showBubbleSize val="0"/>
            <c:showLeaderLines val="0"/>
          </c:dLbls>
          <c:cat>
            <c:strRef>
              <c:f>'kreditebi da valis moms'!$C$2:$I$2</c:f>
              <c:strCache>
                <c:ptCount val="7"/>
                <c:pt idx="0">
                  <c:v>2009 ფაქტი</c:v>
                </c:pt>
                <c:pt idx="1">
                  <c:v>2010 ფაქტი</c:v>
                </c:pt>
                <c:pt idx="2">
                  <c:v>2011 ფაქტი</c:v>
                </c:pt>
                <c:pt idx="3">
                  <c:v>2012 ფაქტი</c:v>
                </c:pt>
                <c:pt idx="4">
                  <c:v>2013 ფაქტი</c:v>
                </c:pt>
                <c:pt idx="5">
                  <c:v>2014 გეგმა</c:v>
                </c:pt>
                <c:pt idx="6">
                  <c:v>2015 პროექტი</c:v>
                </c:pt>
              </c:strCache>
            </c:strRef>
          </c:cat>
          <c:val>
            <c:numRef>
              <c:f>'kreditebi da valis moms'!$C$4:$I$4</c:f>
              <c:numCache>
                <c:formatCode>#,##0.0</c:formatCode>
                <c:ptCount val="7"/>
                <c:pt idx="0">
                  <c:v>318.10000000000002</c:v>
                </c:pt>
                <c:pt idx="1">
                  <c:v>358.5</c:v>
                </c:pt>
                <c:pt idx="2">
                  <c:v>428.4</c:v>
                </c:pt>
                <c:pt idx="3">
                  <c:v>378.5</c:v>
                </c:pt>
                <c:pt idx="4">
                  <c:v>698.3</c:v>
                </c:pt>
                <c:pt idx="5">
                  <c:v>869</c:v>
                </c:pt>
                <c:pt idx="6">
                  <c:v>754</c:v>
                </c:pt>
              </c:numCache>
            </c:numRef>
          </c:val>
        </c:ser>
        <c:dLbls>
          <c:showLegendKey val="0"/>
          <c:showVal val="1"/>
          <c:showCatName val="0"/>
          <c:showSerName val="0"/>
          <c:showPercent val="0"/>
          <c:showBubbleSize val="0"/>
        </c:dLbls>
        <c:gapWidth val="75"/>
        <c:axId val="151077376"/>
        <c:axId val="143301952"/>
      </c:barChart>
      <c:lineChart>
        <c:grouping val="standard"/>
        <c:varyColors val="0"/>
        <c:ser>
          <c:idx val="2"/>
          <c:order val="2"/>
          <c:tx>
            <c:strRef>
              <c:f>'kreditebi da valis moms'!$B$5</c:f>
              <c:strCache>
                <c:ptCount val="1"/>
                <c:pt idx="0">
                  <c:v>%-ული თანაფარდობა</c:v>
                </c:pt>
              </c:strCache>
            </c:strRef>
          </c:tx>
          <c:spPr>
            <a:ln w="41275">
              <a:solidFill>
                <a:schemeClr val="tx2">
                  <a:lumMod val="75000"/>
                </a:schemeClr>
              </a:solidFill>
            </a:ln>
          </c:spPr>
          <c:marker>
            <c:symbol val="none"/>
          </c:marker>
          <c:dLbls>
            <c:txPr>
              <a:bodyPr/>
              <a:lstStyle/>
              <a:p>
                <a:pPr>
                  <a:defRPr b="1">
                    <a:solidFill>
                      <a:schemeClr val="tx2">
                        <a:lumMod val="75000"/>
                      </a:schemeClr>
                    </a:solidFill>
                  </a:defRPr>
                </a:pPr>
                <a:endParaRPr lang="en-US"/>
              </a:p>
            </c:txPr>
            <c:showLegendKey val="0"/>
            <c:showVal val="1"/>
            <c:showCatName val="0"/>
            <c:showSerName val="0"/>
            <c:showPercent val="0"/>
            <c:showBubbleSize val="0"/>
            <c:showLeaderLines val="0"/>
          </c:dLbls>
          <c:cat>
            <c:strRef>
              <c:f>'kreditebi da valis moms'!$C$2:$I$2</c:f>
              <c:strCache>
                <c:ptCount val="7"/>
                <c:pt idx="0">
                  <c:v>2009 ფაქტი</c:v>
                </c:pt>
                <c:pt idx="1">
                  <c:v>2010 ფაქტი</c:v>
                </c:pt>
                <c:pt idx="2">
                  <c:v>2011 ფაქტი</c:v>
                </c:pt>
                <c:pt idx="3">
                  <c:v>2012 ფაქტი</c:v>
                </c:pt>
                <c:pt idx="4">
                  <c:v>2013 ფაქტი</c:v>
                </c:pt>
                <c:pt idx="5">
                  <c:v>2014 გეგმა</c:v>
                </c:pt>
                <c:pt idx="6">
                  <c:v>2015 პროექტი</c:v>
                </c:pt>
              </c:strCache>
            </c:strRef>
          </c:cat>
          <c:val>
            <c:numRef>
              <c:f>'kreditebi da valis moms'!$C$5:$I$5</c:f>
              <c:numCache>
                <c:formatCode>0.0%</c:formatCode>
                <c:ptCount val="7"/>
                <c:pt idx="0">
                  <c:v>2.2304306821754163</c:v>
                </c:pt>
                <c:pt idx="1">
                  <c:v>2.6884239888423989</c:v>
                </c:pt>
                <c:pt idx="2">
                  <c:v>0.36157796451914104</c:v>
                </c:pt>
                <c:pt idx="3">
                  <c:v>0.41479524438573318</c:v>
                </c:pt>
                <c:pt idx="4">
                  <c:v>0.35913203494200202</c:v>
                </c:pt>
                <c:pt idx="5">
                  <c:v>0.96202531645569622</c:v>
                </c:pt>
                <c:pt idx="6">
                  <c:v>0.95490716180371349</c:v>
                </c:pt>
              </c:numCache>
            </c:numRef>
          </c:val>
          <c:smooth val="1"/>
        </c:ser>
        <c:dLbls>
          <c:showLegendKey val="0"/>
          <c:showVal val="1"/>
          <c:showCatName val="0"/>
          <c:showSerName val="0"/>
          <c:showPercent val="0"/>
          <c:showBubbleSize val="0"/>
        </c:dLbls>
        <c:marker val="1"/>
        <c:smooth val="0"/>
        <c:axId val="151077888"/>
        <c:axId val="150086208"/>
      </c:lineChart>
      <c:catAx>
        <c:axId val="151077376"/>
        <c:scaling>
          <c:orientation val="minMax"/>
        </c:scaling>
        <c:delete val="0"/>
        <c:axPos val="b"/>
        <c:majorTickMark val="none"/>
        <c:minorTickMark val="none"/>
        <c:tickLblPos val="nextTo"/>
        <c:crossAx val="143301952"/>
        <c:crosses val="autoZero"/>
        <c:auto val="1"/>
        <c:lblAlgn val="ctr"/>
        <c:lblOffset val="100"/>
        <c:noMultiLvlLbl val="0"/>
      </c:catAx>
      <c:valAx>
        <c:axId val="143301952"/>
        <c:scaling>
          <c:orientation val="minMax"/>
        </c:scaling>
        <c:delete val="0"/>
        <c:axPos val="l"/>
        <c:numFmt formatCode="#,##0.0" sourceLinked="1"/>
        <c:majorTickMark val="none"/>
        <c:minorTickMark val="none"/>
        <c:tickLblPos val="nextTo"/>
        <c:crossAx val="151077376"/>
        <c:crosses val="autoZero"/>
        <c:crossBetween val="between"/>
      </c:valAx>
      <c:valAx>
        <c:axId val="150086208"/>
        <c:scaling>
          <c:orientation val="minMax"/>
        </c:scaling>
        <c:delete val="0"/>
        <c:axPos val="r"/>
        <c:numFmt formatCode="0.0%" sourceLinked="1"/>
        <c:majorTickMark val="out"/>
        <c:minorTickMark val="none"/>
        <c:tickLblPos val="nextTo"/>
        <c:crossAx val="151077888"/>
        <c:crosses val="max"/>
        <c:crossBetween val="between"/>
      </c:valAx>
      <c:catAx>
        <c:axId val="151077888"/>
        <c:scaling>
          <c:orientation val="minMax"/>
        </c:scaling>
        <c:delete val="1"/>
        <c:axPos val="b"/>
        <c:majorTickMark val="out"/>
        <c:minorTickMark val="none"/>
        <c:tickLblPos val="nextTo"/>
        <c:crossAx val="150086208"/>
        <c:crosses val="autoZero"/>
        <c:auto val="1"/>
        <c:lblAlgn val="ctr"/>
        <c:lblOffset val="100"/>
        <c:noMultiLvlLbl val="0"/>
      </c:catAx>
    </c:plotArea>
    <c:legend>
      <c:legendPos val="b"/>
      <c:overlay val="0"/>
      <c:txPr>
        <a:bodyPr/>
        <a:lstStyle/>
        <a:p>
          <a:pPr>
            <a:defRPr b="1"/>
          </a:pPr>
          <a:endParaRPr lang="en-US"/>
        </a:p>
      </c:txPr>
    </c:legend>
    <c:plotVisOnly val="1"/>
    <c:dispBlanksAs val="gap"/>
    <c:showDLblsOverMax val="0"/>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688974237111069E-2"/>
          <c:y val="4.1112984034857587E-2"/>
          <c:w val="0.5741178342012061"/>
          <c:h val="0.95888701596514236"/>
        </c:manualLayout>
      </c:layout>
      <c:pieChart>
        <c:varyColors val="1"/>
        <c:ser>
          <c:idx val="0"/>
          <c:order val="0"/>
          <c:tx>
            <c:v>rrr</c:v>
          </c:tx>
          <c:explosion val="5"/>
          <c:dLbls>
            <c:txPr>
              <a:bodyPr/>
              <a:lstStyle/>
              <a:p>
                <a:pPr>
                  <a:defRPr b="1"/>
                </a:pPr>
                <a:endParaRPr lang="en-US"/>
              </a:p>
            </c:txPr>
            <c:showLegendKey val="0"/>
            <c:showVal val="1"/>
            <c:showCatName val="0"/>
            <c:showSerName val="0"/>
            <c:showPercent val="0"/>
            <c:showBubbleSize val="0"/>
            <c:showLeaderLines val="1"/>
          </c:dLbls>
          <c:cat>
            <c:strRef>
              <c:f>'[government_securitiesgeo (3).xls]Geo'!$K$8:$K$10</c:f>
              <c:strCache>
                <c:ptCount val="3"/>
                <c:pt idx="0">
                  <c:v>მთავრობის ფასიანი ქაღალდები</c:v>
                </c:pt>
                <c:pt idx="1">
                  <c:v>EBRD-ის ობლიგაციები</c:v>
                </c:pt>
                <c:pt idx="2">
                  <c:v>სადეპოზიტო სერტიფიკატები</c:v>
                </c:pt>
              </c:strCache>
            </c:strRef>
          </c:cat>
          <c:val>
            <c:numRef>
              <c:f>'[government_securitiesgeo (3).xls]Geo'!$M$8:$M$10</c:f>
              <c:numCache>
                <c:formatCode>_(* #,##0_);_(* \(#,##0\);_(* "-"??_);_(@_)</c:formatCode>
                <c:ptCount val="3"/>
                <c:pt idx="0">
                  <c:v>1300</c:v>
                </c:pt>
                <c:pt idx="1">
                  <c:v>50</c:v>
                </c:pt>
                <c:pt idx="2">
                  <c:v>370</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54147717648858684"/>
          <c:y val="0.67215971774020056"/>
          <c:w val="0.45450227258178094"/>
          <c:h val="0.29620240092939204"/>
        </c:manualLayout>
      </c:layout>
      <c:overlay val="0"/>
      <c:txPr>
        <a:bodyPr/>
        <a:lstStyle/>
        <a:p>
          <a:pPr rtl="0">
            <a:defRPr sz="800"/>
          </a:pPr>
          <a:endParaRPr lang="en-US"/>
        </a:p>
      </c:txPr>
    </c:legend>
    <c:plotVisOnly val="1"/>
    <c:dispBlanksAs val="gap"/>
    <c:showDLblsOverMax val="0"/>
  </c:chart>
  <c:spPr>
    <a:noFill/>
    <a:ln>
      <a:noFill/>
    </a:ln>
  </c:spPr>
  <c:externalData r:id="rId1">
    <c:autoUpdate val="0"/>
  </c:externalData>
  <c:userShapes r:id="rId2"/>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688974237111069E-2"/>
          <c:y val="4.1112984034857587E-2"/>
          <c:w val="0.5741178342012061"/>
          <c:h val="0.95888701596514236"/>
        </c:manualLayout>
      </c:layout>
      <c:pieChart>
        <c:varyColors val="1"/>
        <c:ser>
          <c:idx val="0"/>
          <c:order val="0"/>
          <c:explosion val="5"/>
          <c:dLbls>
            <c:txPr>
              <a:bodyPr/>
              <a:lstStyle/>
              <a:p>
                <a:pPr>
                  <a:defRPr b="1"/>
                </a:pPr>
                <a:endParaRPr lang="en-US"/>
              </a:p>
            </c:txPr>
            <c:showLegendKey val="0"/>
            <c:showVal val="1"/>
            <c:showCatName val="0"/>
            <c:showSerName val="0"/>
            <c:showPercent val="0"/>
            <c:showBubbleSize val="0"/>
            <c:showLeaderLines val="1"/>
          </c:dLbls>
          <c:cat>
            <c:strRef>
              <c:f>'[government_securitiesgeo (3).xls]Geo'!$K$11:$K$13</c:f>
              <c:strCache>
                <c:ptCount val="2"/>
                <c:pt idx="0">
                  <c:v>ბაზარზე არსებული ფასიანი ქარალდები</c:v>
                </c:pt>
                <c:pt idx="1">
                  <c:v>დატატებით საჭირო ფასიანი ქაღალდები</c:v>
                </c:pt>
              </c:strCache>
            </c:strRef>
          </c:cat>
          <c:val>
            <c:numRef>
              <c:f>'[government_securitiesgeo (3).xls]Geo'!$M$11:$M$13</c:f>
              <c:numCache>
                <c:formatCode>_(* #,##0_);_(* \(#,##0\);_(* "-"??_);_(@_)</c:formatCode>
                <c:ptCount val="3"/>
                <c:pt idx="0">
                  <c:v>1720</c:v>
                </c:pt>
                <c:pt idx="1">
                  <c:v>680</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53046401577561719"/>
          <c:y val="0.61970070134675792"/>
          <c:w val="0.45450227258178094"/>
          <c:h val="0.23500018498457489"/>
        </c:manualLayout>
      </c:layout>
      <c:overlay val="0"/>
      <c:txPr>
        <a:bodyPr/>
        <a:lstStyle/>
        <a:p>
          <a:pPr rtl="0">
            <a:defRPr sz="800"/>
          </a:pPr>
          <a:endParaRPr lang="en-US"/>
        </a:p>
      </c:txPr>
    </c:legend>
    <c:plotVisOnly val="1"/>
    <c:dispBlanksAs val="gap"/>
    <c:showDLblsOverMax val="0"/>
  </c:chart>
  <c:spPr>
    <a:ln>
      <a:noFill/>
    </a:ln>
  </c:spPr>
  <c:externalData r:id="rId1">
    <c:autoUpdate val="0"/>
  </c:externalData>
  <c:userShapes r:id="rId2"/>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390866826762841"/>
          <c:y val="0.17547699929620783"/>
          <c:w val="0.82556439009561"/>
          <c:h val="0.73493566120442666"/>
        </c:manualLayout>
      </c:layout>
      <c:barChart>
        <c:barDir val="col"/>
        <c:grouping val="clustered"/>
        <c:varyColors val="0"/>
        <c:ser>
          <c:idx val="1"/>
          <c:order val="1"/>
          <c:tx>
            <c:strRef>
              <c:f>'[loans_by_type_of_activity_l3.11geo (3).xls]Sheet2'!$C$13</c:f>
              <c:strCache>
                <c:ptCount val="1"/>
                <c:pt idx="0">
                  <c:v>ეკონომიკაზე გაცემული სესხები</c:v>
                </c:pt>
              </c:strCache>
            </c:strRef>
          </c:tx>
          <c:spPr>
            <a:solidFill>
              <a:schemeClr val="accent1"/>
            </a:solidFill>
          </c:spPr>
          <c:invertIfNegative val="0"/>
          <c:cat>
            <c:numRef>
              <c:f>'[loans_by_type_of_activity_l3.11geo (3).xls]Sheet2'!$E$7:$E$12</c:f>
              <c:numCache>
                <c:formatCode>General</c:formatCode>
                <c:ptCount val="6"/>
                <c:pt idx="0">
                  <c:v>2009</c:v>
                </c:pt>
                <c:pt idx="1">
                  <c:v>2010</c:v>
                </c:pt>
                <c:pt idx="2">
                  <c:v>2011</c:v>
                </c:pt>
                <c:pt idx="3">
                  <c:v>2012</c:v>
                </c:pt>
                <c:pt idx="4">
                  <c:v>2013</c:v>
                </c:pt>
                <c:pt idx="5">
                  <c:v>2014</c:v>
                </c:pt>
              </c:numCache>
            </c:numRef>
          </c:cat>
          <c:val>
            <c:numRef>
              <c:f>'[loans_by_type_of_activity_l3.11geo (3).xls]Sheet2'!$C$7:$C$12</c:f>
              <c:numCache>
                <c:formatCode>_(* #,##0.0_);_(* \(#,##0.0\);_(* "-"??_);_(@_)</c:formatCode>
                <c:ptCount val="6"/>
                <c:pt idx="0">
                  <c:v>2466.419996033168</c:v>
                </c:pt>
                <c:pt idx="1">
                  <c:v>3856.8864493149131</c:v>
                </c:pt>
                <c:pt idx="2">
                  <c:v>5065.788201802824</c:v>
                </c:pt>
                <c:pt idx="3">
                  <c:v>4929.2776087358188</c:v>
                </c:pt>
                <c:pt idx="4">
                  <c:v>5448.1750324039167</c:v>
                </c:pt>
                <c:pt idx="5">
                  <c:v>7293.990988517171</c:v>
                </c:pt>
              </c:numCache>
            </c:numRef>
          </c:val>
        </c:ser>
        <c:dLbls>
          <c:showLegendKey val="0"/>
          <c:showVal val="0"/>
          <c:showCatName val="0"/>
          <c:showSerName val="0"/>
          <c:showPercent val="0"/>
          <c:showBubbleSize val="0"/>
        </c:dLbls>
        <c:gapWidth val="150"/>
        <c:axId val="151273984"/>
        <c:axId val="151193856"/>
      </c:barChart>
      <c:lineChart>
        <c:grouping val="standard"/>
        <c:varyColors val="0"/>
        <c:ser>
          <c:idx val="0"/>
          <c:order val="0"/>
          <c:tx>
            <c:strRef>
              <c:f>'[loans_by_type_of_activity_l3.11geo (3).xls]Sheet2'!$D$13</c:f>
              <c:strCache>
                <c:ptCount val="1"/>
                <c:pt idx="0">
                  <c:v>ლარში გაცემული სესხების წილი</c:v>
                </c:pt>
              </c:strCache>
            </c:strRef>
          </c:tx>
          <c:spPr>
            <a:ln>
              <a:solidFill>
                <a:srgbClr val="FF0000"/>
              </a:solidFill>
            </a:ln>
          </c:spPr>
          <c:marker>
            <c:symbol val="none"/>
          </c:marker>
          <c:cat>
            <c:numRef>
              <c:f>'[loans_by_type_of_activity_l3.11geo (3).xls]Sheet2'!$E$7:$E$12</c:f>
              <c:numCache>
                <c:formatCode>General</c:formatCode>
                <c:ptCount val="6"/>
                <c:pt idx="0">
                  <c:v>2009</c:v>
                </c:pt>
                <c:pt idx="1">
                  <c:v>2010</c:v>
                </c:pt>
                <c:pt idx="2">
                  <c:v>2011</c:v>
                </c:pt>
                <c:pt idx="3">
                  <c:v>2012</c:v>
                </c:pt>
                <c:pt idx="4">
                  <c:v>2013</c:v>
                </c:pt>
                <c:pt idx="5">
                  <c:v>2014</c:v>
                </c:pt>
              </c:numCache>
            </c:numRef>
          </c:cat>
          <c:val>
            <c:numRef>
              <c:f>'[loans_by_type_of_activity_l3.11geo (3).xls]Sheet2'!$D$7:$D$12</c:f>
              <c:numCache>
                <c:formatCode>0%</c:formatCode>
                <c:ptCount val="6"/>
                <c:pt idx="0">
                  <c:v>0.3037634810312026</c:v>
                </c:pt>
                <c:pt idx="1">
                  <c:v>0.30891717386225748</c:v>
                </c:pt>
                <c:pt idx="2">
                  <c:v>0.33785224402447006</c:v>
                </c:pt>
                <c:pt idx="3">
                  <c:v>0.38597460000978956</c:v>
                </c:pt>
                <c:pt idx="4">
                  <c:v>0.36647045431729286</c:v>
                </c:pt>
                <c:pt idx="5">
                  <c:v>0.44484677888808211</c:v>
                </c:pt>
              </c:numCache>
            </c:numRef>
          </c:val>
          <c:smooth val="1"/>
        </c:ser>
        <c:dLbls>
          <c:showLegendKey val="0"/>
          <c:showVal val="0"/>
          <c:showCatName val="0"/>
          <c:showSerName val="0"/>
          <c:showPercent val="0"/>
          <c:showBubbleSize val="0"/>
        </c:dLbls>
        <c:marker val="1"/>
        <c:smooth val="0"/>
        <c:axId val="151275008"/>
        <c:axId val="151194432"/>
      </c:lineChart>
      <c:catAx>
        <c:axId val="151273984"/>
        <c:scaling>
          <c:orientation val="minMax"/>
        </c:scaling>
        <c:delete val="0"/>
        <c:axPos val="b"/>
        <c:numFmt formatCode="General" sourceLinked="1"/>
        <c:majorTickMark val="out"/>
        <c:minorTickMark val="none"/>
        <c:tickLblPos val="nextTo"/>
        <c:crossAx val="151193856"/>
        <c:crosses val="autoZero"/>
        <c:auto val="1"/>
        <c:lblAlgn val="ctr"/>
        <c:lblOffset val="100"/>
        <c:noMultiLvlLbl val="0"/>
      </c:catAx>
      <c:valAx>
        <c:axId val="151193856"/>
        <c:scaling>
          <c:orientation val="minMax"/>
        </c:scaling>
        <c:delete val="0"/>
        <c:axPos val="l"/>
        <c:majorGridlines/>
        <c:numFmt formatCode="_(* #,##0.0_);_(* \(#,##0.0\);_(* &quot;-&quot;??_);_(@_)" sourceLinked="1"/>
        <c:majorTickMark val="out"/>
        <c:minorTickMark val="none"/>
        <c:tickLblPos val="nextTo"/>
        <c:crossAx val="151273984"/>
        <c:crosses val="autoZero"/>
        <c:crossBetween val="between"/>
      </c:valAx>
      <c:valAx>
        <c:axId val="151194432"/>
        <c:scaling>
          <c:orientation val="minMax"/>
          <c:min val="0.25"/>
        </c:scaling>
        <c:delete val="0"/>
        <c:axPos val="r"/>
        <c:numFmt formatCode="0%" sourceLinked="1"/>
        <c:majorTickMark val="out"/>
        <c:minorTickMark val="none"/>
        <c:tickLblPos val="nextTo"/>
        <c:crossAx val="151275008"/>
        <c:crosses val="max"/>
        <c:crossBetween val="between"/>
      </c:valAx>
      <c:catAx>
        <c:axId val="151275008"/>
        <c:scaling>
          <c:orientation val="minMax"/>
        </c:scaling>
        <c:delete val="1"/>
        <c:axPos val="b"/>
        <c:numFmt formatCode="General" sourceLinked="1"/>
        <c:majorTickMark val="out"/>
        <c:minorTickMark val="none"/>
        <c:tickLblPos val="nextTo"/>
        <c:crossAx val="151194432"/>
        <c:crosses val="autoZero"/>
        <c:auto val="1"/>
        <c:lblAlgn val="ctr"/>
        <c:lblOffset val="100"/>
        <c:noMultiLvlLbl val="0"/>
      </c:catAx>
    </c:plotArea>
    <c:legend>
      <c:legendPos val="r"/>
      <c:layout>
        <c:manualLayout>
          <c:xMode val="edge"/>
          <c:yMode val="edge"/>
          <c:x val="0.10446403391076205"/>
          <c:y val="0.17323262270644108"/>
          <c:w val="0.53310785981044828"/>
          <c:h val="0.19058253135024786"/>
        </c:manualLayout>
      </c:layout>
      <c:overlay val="0"/>
    </c:legend>
    <c:plotVisOnly val="1"/>
    <c:dispBlanksAs val="gap"/>
    <c:showDLblsOverMax val="0"/>
  </c:chart>
  <c:externalData r:id="rId1">
    <c:autoUpdate val="0"/>
  </c:externalData>
  <c:userShapes r:id="rId2"/>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144672761906247"/>
          <c:y val="0.16278633854800886"/>
          <c:w val="0.72313626050980917"/>
          <c:h val="0.634533998776455"/>
        </c:manualLayout>
      </c:layout>
      <c:barChart>
        <c:barDir val="col"/>
        <c:grouping val="clustered"/>
        <c:varyColors val="0"/>
        <c:ser>
          <c:idx val="0"/>
          <c:order val="0"/>
          <c:tx>
            <c:strRef>
              <c:f>asignebebi!$B$4</c:f>
              <c:strCache>
                <c:ptCount val="1"/>
                <c:pt idx="0">
                  <c:v>სახელმწიფო ბიუჯეტის ასიგნებები</c:v>
                </c:pt>
              </c:strCache>
            </c:strRef>
          </c:tx>
          <c:invertIfNegative val="0"/>
          <c:dLbls>
            <c:txPr>
              <a:bodyPr/>
              <a:lstStyle/>
              <a:p>
                <a:pPr>
                  <a:defRPr b="1">
                    <a:solidFill>
                      <a:schemeClr val="tx2">
                        <a:lumMod val="75000"/>
                      </a:schemeClr>
                    </a:solidFill>
                  </a:defRPr>
                </a:pPr>
                <a:endParaRPr lang="en-US"/>
              </a:p>
            </c:txPr>
            <c:showLegendKey val="0"/>
            <c:showVal val="1"/>
            <c:showCatName val="0"/>
            <c:showSerName val="0"/>
            <c:showPercent val="0"/>
            <c:showBubbleSize val="0"/>
            <c:showLeaderLines val="0"/>
          </c:dLbls>
          <c:cat>
            <c:strRef>
              <c:f>asignebebi!$C$3:$J$3</c:f>
              <c:strCache>
                <c:ptCount val="6"/>
                <c:pt idx="0">
                  <c:v>2010 ფ</c:v>
                </c:pt>
                <c:pt idx="1">
                  <c:v>2011 ფ</c:v>
                </c:pt>
                <c:pt idx="2">
                  <c:v>2012 ფ</c:v>
                </c:pt>
                <c:pt idx="3">
                  <c:v>2013 ფ</c:v>
                </c:pt>
                <c:pt idx="4">
                  <c:v>2014 გეგმა</c:v>
                </c:pt>
                <c:pt idx="5">
                  <c:v>2015 პროექტი</c:v>
                </c:pt>
              </c:strCache>
            </c:strRef>
          </c:cat>
          <c:val>
            <c:numRef>
              <c:f>asignebebi!$C$4:$J$4</c:f>
              <c:numCache>
                <c:formatCode>#,##0.0</c:formatCode>
                <c:ptCount val="6"/>
                <c:pt idx="0">
                  <c:v>6972.3</c:v>
                </c:pt>
                <c:pt idx="1">
                  <c:v>7459.3</c:v>
                </c:pt>
                <c:pt idx="2">
                  <c:v>7806.8</c:v>
                </c:pt>
                <c:pt idx="3">
                  <c:v>8104.2</c:v>
                </c:pt>
                <c:pt idx="4">
                  <c:v>9080</c:v>
                </c:pt>
                <c:pt idx="5">
                  <c:v>9575</c:v>
                </c:pt>
              </c:numCache>
            </c:numRef>
          </c:val>
        </c:ser>
        <c:dLbls>
          <c:showLegendKey val="0"/>
          <c:showVal val="0"/>
          <c:showCatName val="0"/>
          <c:showSerName val="0"/>
          <c:showPercent val="0"/>
          <c:showBubbleSize val="0"/>
        </c:dLbls>
        <c:gapWidth val="150"/>
        <c:axId val="151373312"/>
        <c:axId val="151196736"/>
      </c:barChart>
      <c:lineChart>
        <c:grouping val="standard"/>
        <c:varyColors val="0"/>
        <c:ser>
          <c:idx val="1"/>
          <c:order val="1"/>
          <c:tx>
            <c:strRef>
              <c:f>asignebebi!$B$5</c:f>
              <c:strCache>
                <c:ptCount val="1"/>
                <c:pt idx="0">
                  <c:v>%-ულად მშპ-სთან</c:v>
                </c:pt>
              </c:strCache>
            </c:strRef>
          </c:tx>
          <c:spPr>
            <a:ln w="41275"/>
          </c:spPr>
          <c:marker>
            <c:symbol val="none"/>
          </c:marker>
          <c:dLbls>
            <c:txPr>
              <a:bodyPr/>
              <a:lstStyle/>
              <a:p>
                <a:pPr>
                  <a:defRPr b="1">
                    <a:solidFill>
                      <a:srgbClr val="C00000"/>
                    </a:solidFill>
                  </a:defRPr>
                </a:pPr>
                <a:endParaRPr lang="en-US"/>
              </a:p>
            </c:txPr>
            <c:showLegendKey val="0"/>
            <c:showVal val="1"/>
            <c:showCatName val="0"/>
            <c:showSerName val="0"/>
            <c:showPercent val="0"/>
            <c:showBubbleSize val="0"/>
            <c:showLeaderLines val="0"/>
          </c:dLbls>
          <c:cat>
            <c:strRef>
              <c:f>asignebebi!$C$3:$J$3</c:f>
              <c:strCache>
                <c:ptCount val="6"/>
                <c:pt idx="0">
                  <c:v>2010 ფ</c:v>
                </c:pt>
                <c:pt idx="1">
                  <c:v>2011 ფ</c:v>
                </c:pt>
                <c:pt idx="2">
                  <c:v>2012 ფ</c:v>
                </c:pt>
                <c:pt idx="3">
                  <c:v>2013 ფ</c:v>
                </c:pt>
                <c:pt idx="4">
                  <c:v>2014 გეგმა</c:v>
                </c:pt>
                <c:pt idx="5">
                  <c:v>2015 პროექტი</c:v>
                </c:pt>
              </c:strCache>
            </c:strRef>
          </c:cat>
          <c:val>
            <c:numRef>
              <c:f>asignebebi!$C$5:$J$5</c:f>
              <c:numCache>
                <c:formatCode>0%</c:formatCode>
                <c:ptCount val="6"/>
                <c:pt idx="0">
                  <c:v>0.33534754106290515</c:v>
                </c:pt>
                <c:pt idx="1">
                  <c:v>0.30641225764048635</c:v>
                </c:pt>
                <c:pt idx="2">
                  <c:v>0.29834182357369698</c:v>
                </c:pt>
                <c:pt idx="3">
                  <c:v>0.30211482615033047</c:v>
                </c:pt>
                <c:pt idx="4">
                  <c:v>0.31121043034781531</c:v>
                </c:pt>
                <c:pt idx="5">
                  <c:v>0.30052792477228929</c:v>
                </c:pt>
              </c:numCache>
            </c:numRef>
          </c:val>
          <c:smooth val="1"/>
        </c:ser>
        <c:dLbls>
          <c:showLegendKey val="0"/>
          <c:showVal val="0"/>
          <c:showCatName val="0"/>
          <c:showSerName val="0"/>
          <c:showPercent val="0"/>
          <c:showBubbleSize val="0"/>
        </c:dLbls>
        <c:marker val="1"/>
        <c:smooth val="0"/>
        <c:axId val="151374848"/>
        <c:axId val="151197312"/>
      </c:lineChart>
      <c:catAx>
        <c:axId val="151373312"/>
        <c:scaling>
          <c:orientation val="minMax"/>
        </c:scaling>
        <c:delete val="0"/>
        <c:axPos val="b"/>
        <c:majorTickMark val="out"/>
        <c:minorTickMark val="none"/>
        <c:tickLblPos val="nextTo"/>
        <c:crossAx val="151196736"/>
        <c:crosses val="autoZero"/>
        <c:auto val="1"/>
        <c:lblAlgn val="ctr"/>
        <c:lblOffset val="100"/>
        <c:noMultiLvlLbl val="0"/>
      </c:catAx>
      <c:valAx>
        <c:axId val="151196736"/>
        <c:scaling>
          <c:orientation val="minMax"/>
        </c:scaling>
        <c:delete val="0"/>
        <c:axPos val="l"/>
        <c:majorGridlines/>
        <c:numFmt formatCode="#,##0.0" sourceLinked="1"/>
        <c:majorTickMark val="out"/>
        <c:minorTickMark val="none"/>
        <c:tickLblPos val="nextTo"/>
        <c:crossAx val="151373312"/>
        <c:crosses val="autoZero"/>
        <c:crossBetween val="between"/>
      </c:valAx>
      <c:valAx>
        <c:axId val="151197312"/>
        <c:scaling>
          <c:orientation val="minMax"/>
        </c:scaling>
        <c:delete val="0"/>
        <c:axPos val="r"/>
        <c:numFmt formatCode="0%" sourceLinked="1"/>
        <c:majorTickMark val="out"/>
        <c:minorTickMark val="none"/>
        <c:tickLblPos val="nextTo"/>
        <c:crossAx val="151374848"/>
        <c:crosses val="max"/>
        <c:crossBetween val="between"/>
      </c:valAx>
      <c:catAx>
        <c:axId val="151374848"/>
        <c:scaling>
          <c:orientation val="minMax"/>
        </c:scaling>
        <c:delete val="1"/>
        <c:axPos val="b"/>
        <c:majorTickMark val="out"/>
        <c:minorTickMark val="none"/>
        <c:tickLblPos val="nextTo"/>
        <c:crossAx val="151197312"/>
        <c:crosses val="autoZero"/>
        <c:auto val="1"/>
        <c:lblAlgn val="ctr"/>
        <c:lblOffset val="100"/>
        <c:noMultiLvlLbl val="0"/>
      </c:catAx>
    </c:plotArea>
    <c:legend>
      <c:legendPos val="r"/>
      <c:layout>
        <c:manualLayout>
          <c:xMode val="edge"/>
          <c:yMode val="edge"/>
          <c:x val="0.10287049728541901"/>
          <c:y val="3.7263286499694542E-2"/>
          <c:w val="0.83718387997864918"/>
          <c:h val="7.3645758004566159E-2"/>
        </c:manualLayout>
      </c:layout>
      <c:overlay val="0"/>
      <c:txPr>
        <a:bodyPr/>
        <a:lstStyle/>
        <a:p>
          <a:pPr>
            <a:defRPr b="1"/>
          </a:pPr>
          <a:endParaRPr lang="en-US"/>
        </a:p>
      </c:txPr>
    </c:legend>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800"/>
            </a:pPr>
            <a:r>
              <a:rPr lang="ka-GE" sz="1200"/>
              <a:t>დღგ-ს ბრუნვები</a:t>
            </a:r>
            <a:r>
              <a:rPr lang="ka-GE" sz="1200" baseline="0"/>
              <a:t> მშენებლობის დარგში</a:t>
            </a:r>
          </a:p>
          <a:p>
            <a:pPr>
              <a:defRPr sz="800"/>
            </a:pPr>
            <a:r>
              <a:rPr lang="ka-GE" sz="800" baseline="0"/>
              <a:t> (ათასი ლარი)</a:t>
            </a:r>
            <a:endParaRPr lang="ka-GE" sz="800"/>
          </a:p>
        </c:rich>
      </c:tx>
      <c:layout>
        <c:manualLayout>
          <c:xMode val="edge"/>
          <c:yMode val="edge"/>
          <c:x val="0.21086897657345904"/>
          <c:y val="2.8751123090745734E-2"/>
        </c:manualLayout>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'გადასახადები-დღგ'!$B$5</c:f>
              <c:strCache>
                <c:ptCount val="1"/>
                <c:pt idx="0">
                  <c:v>მშენებლობა </c:v>
                </c:pt>
              </c:strCache>
            </c:strRef>
          </c:tx>
          <c:invertIfNegative val="0"/>
          <c:dPt>
            <c:idx val="0"/>
            <c:invertIfNegative val="0"/>
            <c:bubble3D val="0"/>
            <c:spPr>
              <a:solidFill>
                <a:srgbClr val="008000"/>
              </a:solidFill>
            </c:spPr>
          </c:dPt>
          <c:dLbls>
            <c:dLbl>
              <c:idx val="0"/>
              <c:layout>
                <c:manualLayout>
                  <c:x val="3.9331370825248554E-2"/>
                  <c:y val="-5.0096339113680152E-2"/>
                </c:manualLayout>
              </c:layout>
              <c:showLegendKey val="0"/>
              <c:showVal val="1"/>
              <c:showCatName val="0"/>
              <c:showSerName val="0"/>
              <c:showPercent val="0"/>
              <c:showBubbleSize val="0"/>
            </c:dLbl>
            <c:dLbl>
              <c:idx val="1"/>
              <c:layout>
                <c:manualLayout>
                  <c:x val="3.1465096660198838E-2"/>
                  <c:y val="-4.6242774566473986E-2"/>
                </c:manualLayout>
              </c:layout>
              <c:showLegendKey val="0"/>
              <c:showVal val="1"/>
              <c:showCatName val="0"/>
              <c:showSerName val="0"/>
              <c:showPercent val="0"/>
              <c:showBubbleSize val="0"/>
            </c:dLbl>
            <c:txPr>
              <a:bodyPr/>
              <a:lstStyle/>
              <a:p>
                <a:pPr>
                  <a:defRPr sz="900" b="1"/>
                </a:pPr>
                <a:endParaRPr lang="en-US"/>
              </a:p>
            </c:txPr>
            <c:showLegendKey val="0"/>
            <c:showVal val="1"/>
            <c:showCatName val="0"/>
            <c:showSerName val="0"/>
            <c:showPercent val="0"/>
            <c:showBubbleSize val="0"/>
            <c:showLeaderLines val="0"/>
          </c:dLbls>
          <c:cat>
            <c:strRef>
              <c:f>'გადასახადები-დღგ'!$C$6:$D$6</c:f>
              <c:strCache>
                <c:ptCount val="2"/>
                <c:pt idx="0">
                  <c:v>2013 წელი
10 თვე</c:v>
                </c:pt>
                <c:pt idx="1">
                  <c:v>2014 წელი
10 თვე</c:v>
                </c:pt>
              </c:strCache>
            </c:strRef>
          </c:cat>
          <c:val>
            <c:numRef>
              <c:f>'გადასახადები-დღგ'!$C$7:$D$7</c:f>
              <c:numCache>
                <c:formatCode>#,##0</c:formatCode>
                <c:ptCount val="2"/>
                <c:pt idx="0">
                  <c:v>2348692.1272800001</c:v>
                </c:pt>
                <c:pt idx="1">
                  <c:v>2969961.6494500013</c:v>
                </c:pt>
              </c:numCache>
            </c:numRef>
          </c:val>
        </c:ser>
        <c:dLbls>
          <c:showLegendKey val="0"/>
          <c:showVal val="1"/>
          <c:showCatName val="0"/>
          <c:showSerName val="0"/>
          <c:showPercent val="0"/>
          <c:showBubbleSize val="0"/>
        </c:dLbls>
        <c:gapWidth val="150"/>
        <c:shape val="box"/>
        <c:axId val="105844224"/>
        <c:axId val="82784192"/>
        <c:axId val="0"/>
      </c:bar3DChart>
      <c:catAx>
        <c:axId val="105844224"/>
        <c:scaling>
          <c:orientation val="minMax"/>
        </c:scaling>
        <c:delete val="0"/>
        <c:axPos val="b"/>
        <c:majorTickMark val="none"/>
        <c:minorTickMark val="none"/>
        <c:tickLblPos val="nextTo"/>
        <c:txPr>
          <a:bodyPr/>
          <a:lstStyle/>
          <a:p>
            <a:pPr>
              <a:defRPr sz="900" b="1"/>
            </a:pPr>
            <a:endParaRPr lang="en-US"/>
          </a:p>
        </c:txPr>
        <c:crossAx val="82784192"/>
        <c:crosses val="autoZero"/>
        <c:auto val="1"/>
        <c:lblAlgn val="ctr"/>
        <c:lblOffset val="100"/>
        <c:noMultiLvlLbl val="0"/>
      </c:catAx>
      <c:valAx>
        <c:axId val="82784192"/>
        <c:scaling>
          <c:orientation val="minMax"/>
        </c:scaling>
        <c:delete val="1"/>
        <c:axPos val="l"/>
        <c:numFmt formatCode="#,##0" sourceLinked="1"/>
        <c:majorTickMark val="out"/>
        <c:minorTickMark val="none"/>
        <c:tickLblPos val="nextTo"/>
        <c:crossAx val="105844224"/>
        <c:crosses val="autoZero"/>
        <c:crossBetween val="between"/>
      </c:valAx>
    </c:plotArea>
    <c:plotVisOnly val="1"/>
    <c:dispBlanksAs val="gap"/>
    <c:showDLblsOverMax val="0"/>
  </c:chart>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70"/>
      <c:rotY val="40"/>
      <c:rAngAx val="1"/>
    </c:view3D>
    <c:floor>
      <c:thickness val="0"/>
    </c:floor>
    <c:sideWall>
      <c:thickness val="0"/>
    </c:sideWall>
    <c:backWall>
      <c:thickness val="0"/>
    </c:backWall>
    <c:plotArea>
      <c:layout>
        <c:manualLayout>
          <c:layoutTarget val="inner"/>
          <c:xMode val="edge"/>
          <c:yMode val="edge"/>
          <c:x val="0.30334644401333893"/>
          <c:y val="9.1906841945837078E-2"/>
          <c:w val="0.35723625851116442"/>
          <c:h val="0.74133250312118937"/>
        </c:manualLayout>
      </c:layout>
      <c:pie3DChart>
        <c:varyColors val="1"/>
        <c:ser>
          <c:idx val="0"/>
          <c:order val="0"/>
          <c:explosion val="25"/>
          <c:dLbls>
            <c:dLbl>
              <c:idx val="0"/>
              <c:layout>
                <c:manualLayout>
                  <c:x val="7.4718196457326885E-2"/>
                  <c:y val="-5.6140359740352412E-2"/>
                </c:manualLayout>
              </c:layout>
              <c:dLblPos val="bestFit"/>
              <c:showLegendKey val="0"/>
              <c:showVal val="1"/>
              <c:showCatName val="1"/>
              <c:showSerName val="0"/>
              <c:showPercent val="1"/>
              <c:showBubbleSize val="0"/>
            </c:dLbl>
            <c:dLbl>
              <c:idx val="1"/>
              <c:layout>
                <c:manualLayout>
                  <c:x val="0.22286082193116219"/>
                  <c:y val="-6.8999182876487E-2"/>
                </c:manualLayout>
              </c:layout>
              <c:dLblPos val="bestFit"/>
              <c:showLegendKey val="0"/>
              <c:showVal val="1"/>
              <c:showCatName val="1"/>
              <c:showSerName val="0"/>
              <c:showPercent val="1"/>
              <c:showBubbleSize val="0"/>
            </c:dLbl>
            <c:dLbl>
              <c:idx val="2"/>
              <c:layout>
                <c:manualLayout>
                  <c:x val="0.20616817934292972"/>
                  <c:y val="2.2663681159112697E-2"/>
                </c:manualLayout>
              </c:layout>
              <c:dLblPos val="bestFit"/>
              <c:showLegendKey val="0"/>
              <c:showVal val="1"/>
              <c:showCatName val="1"/>
              <c:showSerName val="0"/>
              <c:showPercent val="1"/>
              <c:showBubbleSize val="0"/>
            </c:dLbl>
            <c:dLbl>
              <c:idx val="3"/>
              <c:layout>
                <c:manualLayout>
                  <c:x val="6.5961527935535502E-2"/>
                  <c:y val="0.20635640734491456"/>
                </c:manualLayout>
              </c:layout>
              <c:dLblPos val="bestFit"/>
              <c:showLegendKey val="0"/>
              <c:showVal val="1"/>
              <c:showCatName val="1"/>
              <c:showSerName val="0"/>
              <c:showPercent val="1"/>
              <c:showBubbleSize val="0"/>
            </c:dLbl>
            <c:dLbl>
              <c:idx val="4"/>
              <c:layout>
                <c:manualLayout>
                  <c:x val="-7.3572919092961556E-2"/>
                  <c:y val="0.37062343694176503"/>
                </c:manualLayout>
              </c:layout>
              <c:dLblPos val="bestFit"/>
              <c:showLegendKey val="0"/>
              <c:showVal val="1"/>
              <c:showCatName val="1"/>
              <c:showSerName val="0"/>
              <c:showPercent val="1"/>
              <c:showBubbleSize val="0"/>
            </c:dLbl>
            <c:dLbl>
              <c:idx val="5"/>
              <c:layout>
                <c:manualLayout>
                  <c:x val="-0.10304483613195421"/>
                  <c:y val="0.34816182582888516"/>
                </c:manualLayout>
              </c:layout>
              <c:dLblPos val="bestFit"/>
              <c:showLegendKey val="0"/>
              <c:showVal val="1"/>
              <c:showCatName val="1"/>
              <c:showSerName val="0"/>
              <c:showPercent val="1"/>
              <c:showBubbleSize val="0"/>
            </c:dLbl>
            <c:dLbl>
              <c:idx val="6"/>
              <c:layout>
                <c:manualLayout>
                  <c:x val="-0.10672687806711975"/>
                  <c:y val="0.29414235635782227"/>
                </c:manualLayout>
              </c:layout>
              <c:dLblPos val="bestFit"/>
              <c:showLegendKey val="0"/>
              <c:showVal val="1"/>
              <c:showCatName val="1"/>
              <c:showSerName val="0"/>
              <c:showPercent val="1"/>
              <c:showBubbleSize val="0"/>
            </c:dLbl>
            <c:dLbl>
              <c:idx val="7"/>
              <c:layout>
                <c:manualLayout>
                  <c:x val="-0.11039413749885635"/>
                  <c:y val="0.21686935574586397"/>
                </c:manualLayout>
              </c:layout>
              <c:dLblPos val="bestFit"/>
              <c:showLegendKey val="0"/>
              <c:showVal val="1"/>
              <c:showCatName val="1"/>
              <c:showSerName val="0"/>
              <c:showPercent val="1"/>
              <c:showBubbleSize val="0"/>
            </c:dLbl>
            <c:dLbl>
              <c:idx val="8"/>
              <c:layout>
                <c:manualLayout>
                  <c:x val="-0.13844413751883272"/>
                  <c:y val="-2.6591887484568393E-3"/>
                </c:manualLayout>
              </c:layout>
              <c:dLblPos val="bestFit"/>
              <c:showLegendKey val="0"/>
              <c:showVal val="1"/>
              <c:showCatName val="1"/>
              <c:showSerName val="0"/>
              <c:showPercent val="1"/>
              <c:showBubbleSize val="0"/>
            </c:dLbl>
            <c:dLbl>
              <c:idx val="9"/>
              <c:layout>
                <c:manualLayout>
                  <c:x val="0.1555071417470282"/>
                  <c:y val="5.615513319820728E-2"/>
                </c:manualLayout>
              </c:layout>
              <c:spPr/>
              <c:txPr>
                <a:bodyPr/>
                <a:lstStyle/>
                <a:p>
                  <a:pPr>
                    <a:defRPr b="1">
                      <a:solidFill>
                        <a:srgbClr val="FF0000"/>
                      </a:solidFill>
                    </a:defRPr>
                  </a:pPr>
                  <a:endParaRPr lang="en-US"/>
                </a:p>
              </c:txPr>
              <c:dLblPos val="bestFit"/>
              <c:showLegendKey val="0"/>
              <c:showVal val="1"/>
              <c:showCatName val="1"/>
              <c:showSerName val="0"/>
              <c:showPercent val="1"/>
              <c:showBubbleSize val="0"/>
            </c:dLbl>
            <c:txPr>
              <a:bodyPr/>
              <a:lstStyle/>
              <a:p>
                <a:pPr>
                  <a:defRPr b="1"/>
                </a:pPr>
                <a:endParaRPr lang="en-US"/>
              </a:p>
            </c:txPr>
            <c:dLblPos val="outEnd"/>
            <c:showLegendKey val="0"/>
            <c:showVal val="1"/>
            <c:showCatName val="1"/>
            <c:showSerName val="0"/>
            <c:showPercent val="1"/>
            <c:showBubbleSize val="0"/>
            <c:showLeaderLines val="1"/>
          </c:dLbls>
          <c:cat>
            <c:strRef>
              <c:f>'saministroebi pie'!$B$54:$B$63</c:f>
              <c:strCache>
                <c:ptCount val="10"/>
                <c:pt idx="0">
                  <c:v>ჯანდაცვის სამინისტრო</c:v>
                </c:pt>
                <c:pt idx="1">
                  <c:v>მუნიციპალიტეტების დაფინანსება</c:v>
                </c:pt>
                <c:pt idx="2">
                  <c:v>ინფრასტრუქტურის სამინისტრო</c:v>
                </c:pt>
                <c:pt idx="3">
                  <c:v>სახ. ვალების მომსახურება</c:v>
                </c:pt>
                <c:pt idx="4">
                  <c:v>განათლებისა და მეცნიერების სამინისტრო</c:v>
                </c:pt>
                <c:pt idx="5">
                  <c:v>თავდაცვის სამინისტრო</c:v>
                </c:pt>
                <c:pt idx="6">
                  <c:v>შსს</c:v>
                </c:pt>
                <c:pt idx="7">
                  <c:v>სოფლის მეურნეობის სამინისტრო</c:v>
                </c:pt>
                <c:pt idx="8">
                  <c:v>სასჯელაღსრულების სამინისტრო</c:v>
                </c:pt>
                <c:pt idx="9">
                  <c:v>სხვა დანარჩენი ხარჯები</c:v>
                </c:pt>
              </c:strCache>
            </c:strRef>
          </c:cat>
          <c:val>
            <c:numRef>
              <c:f>'saministroebi pie'!$C$54:$C$63</c:f>
              <c:numCache>
                <c:formatCode>_(* #,##0.0_);_(* \(#,##0.0\);_(* "-"??_);_(@_)</c:formatCode>
                <c:ptCount val="10"/>
                <c:pt idx="0">
                  <c:v>2785</c:v>
                </c:pt>
                <c:pt idx="1">
                  <c:v>1154.8</c:v>
                </c:pt>
                <c:pt idx="2">
                  <c:v>1000</c:v>
                </c:pt>
                <c:pt idx="3">
                  <c:v>754</c:v>
                </c:pt>
                <c:pt idx="4">
                  <c:v>853.9</c:v>
                </c:pt>
                <c:pt idx="5">
                  <c:v>640</c:v>
                </c:pt>
                <c:pt idx="6">
                  <c:v>638.70000000000005</c:v>
                </c:pt>
                <c:pt idx="7">
                  <c:v>292.89999999999998</c:v>
                </c:pt>
                <c:pt idx="8">
                  <c:v>155</c:v>
                </c:pt>
                <c:pt idx="9">
                  <c:v>1300.6999999999998</c:v>
                </c:pt>
              </c:numCache>
            </c:numRef>
          </c:val>
        </c:ser>
        <c:dLbls>
          <c:showLegendKey val="0"/>
          <c:showVal val="0"/>
          <c:showCatName val="0"/>
          <c:showSerName val="0"/>
          <c:showPercent val="0"/>
          <c:showBubbleSize val="0"/>
          <c:showLeaderLines val="1"/>
        </c:dLbls>
      </c:pie3DChart>
    </c:plotArea>
    <c:plotVisOnly val="1"/>
    <c:dispBlanksAs val="gap"/>
    <c:showDLblsOverMax val="0"/>
  </c:chart>
  <c:spPr>
    <a:ln>
      <a:noFill/>
    </a:ln>
    <a:scene3d>
      <a:camera prst="orthographicFront"/>
      <a:lightRig rig="threePt" dir="t">
        <a:rot lat="0" lon="0" rev="0"/>
      </a:lightRig>
    </a:scene3d>
  </c:spPr>
  <c:txPr>
    <a:bodyPr/>
    <a:lstStyle/>
    <a:p>
      <a:pPr>
        <a:defRPr sz="8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70"/>
      <c:rotY val="0"/>
      <c:rAngAx val="1"/>
    </c:view3D>
    <c:floor>
      <c:thickness val="0"/>
    </c:floor>
    <c:sideWall>
      <c:thickness val="0"/>
    </c:sideWall>
    <c:backWall>
      <c:thickness val="0"/>
    </c:backWall>
    <c:plotArea>
      <c:layout>
        <c:manualLayout>
          <c:layoutTarget val="inner"/>
          <c:xMode val="edge"/>
          <c:yMode val="edge"/>
          <c:x val="0.30334644401333893"/>
          <c:y val="9.1906841945837078E-2"/>
          <c:w val="0.35723625851116442"/>
          <c:h val="0.74133250312118937"/>
        </c:manualLayout>
      </c:layout>
      <c:pie3DChart>
        <c:varyColors val="1"/>
        <c:ser>
          <c:idx val="0"/>
          <c:order val="0"/>
          <c:explosion val="25"/>
          <c:dLbls>
            <c:dLbl>
              <c:idx val="0"/>
              <c:layout>
                <c:manualLayout>
                  <c:x val="7.4718196457326885E-2"/>
                  <c:y val="-5.6140359740352412E-2"/>
                </c:manualLayout>
              </c:layout>
              <c:dLblPos val="bestFit"/>
              <c:showLegendKey val="0"/>
              <c:showVal val="1"/>
              <c:showCatName val="1"/>
              <c:showSerName val="0"/>
              <c:showPercent val="1"/>
              <c:showBubbleSize val="0"/>
            </c:dLbl>
            <c:dLbl>
              <c:idx val="1"/>
              <c:layout>
                <c:manualLayout>
                  <c:x val="0.18287451996353726"/>
                  <c:y val="3.3585518559084274E-2"/>
                </c:manualLayout>
              </c:layout>
              <c:dLblPos val="bestFit"/>
              <c:showLegendKey val="0"/>
              <c:showVal val="1"/>
              <c:showCatName val="1"/>
              <c:showSerName val="0"/>
              <c:showPercent val="1"/>
              <c:showBubbleSize val="0"/>
            </c:dLbl>
            <c:dLbl>
              <c:idx val="2"/>
              <c:layout>
                <c:manualLayout>
                  <c:x val="0.17357581555861173"/>
                  <c:y val="4.4780691412112383E-2"/>
                </c:manualLayout>
              </c:layout>
              <c:dLblPos val="bestFit"/>
              <c:showLegendKey val="0"/>
              <c:showVal val="1"/>
              <c:showCatName val="1"/>
              <c:showSerName val="0"/>
              <c:showPercent val="1"/>
              <c:showBubbleSize val="0"/>
            </c:dLbl>
            <c:dLbl>
              <c:idx val="3"/>
              <c:layout>
                <c:manualLayout>
                  <c:x val="0.17977495182856204"/>
                  <c:y val="3.9183104985598335E-2"/>
                </c:manualLayout>
              </c:layout>
              <c:dLblPos val="bestFit"/>
              <c:showLegendKey val="0"/>
              <c:showVal val="1"/>
              <c:showCatName val="1"/>
              <c:showSerName val="0"/>
              <c:showPercent val="1"/>
              <c:showBubbleSize val="0"/>
            </c:dLbl>
            <c:dLbl>
              <c:idx val="4"/>
              <c:layout>
                <c:manualLayout>
                  <c:x val="0.22316890571821499"/>
                  <c:y val="3.3585518559084288E-2"/>
                </c:manualLayout>
              </c:layout>
              <c:dLblPos val="bestFit"/>
              <c:showLegendKey val="0"/>
              <c:showVal val="1"/>
              <c:showCatName val="1"/>
              <c:showSerName val="0"/>
              <c:showPercent val="1"/>
              <c:showBubbleSize val="0"/>
            </c:dLbl>
            <c:dLbl>
              <c:idx val="5"/>
              <c:layout>
                <c:manualLayout>
                  <c:x val="0.11158445285910755"/>
                  <c:y val="5.5975864265140479E-2"/>
                </c:manualLayout>
              </c:layout>
              <c:dLblPos val="bestFit"/>
              <c:showLegendKey val="0"/>
              <c:showVal val="1"/>
              <c:showCatName val="1"/>
              <c:showSerName val="0"/>
              <c:showPercent val="1"/>
              <c:showBubbleSize val="0"/>
            </c:dLbl>
            <c:dLbl>
              <c:idx val="6"/>
              <c:layout>
                <c:manualLayout>
                  <c:x val="2.7896113214776943E-2"/>
                  <c:y val="4.7277126807370305E-2"/>
                </c:manualLayout>
              </c:layout>
              <c:dLblPos val="bestFit"/>
              <c:showLegendKey val="0"/>
              <c:showVal val="1"/>
              <c:showCatName val="1"/>
              <c:showSerName val="0"/>
              <c:showPercent val="1"/>
              <c:showBubbleSize val="0"/>
            </c:dLbl>
            <c:dLbl>
              <c:idx val="7"/>
              <c:layout>
                <c:manualLayout>
                  <c:x val="-2.1696976944826467E-2"/>
                  <c:y val="5.5975864265140375E-2"/>
                </c:manualLayout>
              </c:layout>
              <c:dLblPos val="bestFit"/>
              <c:showLegendKey val="0"/>
              <c:showVal val="1"/>
              <c:showCatName val="1"/>
              <c:showSerName val="0"/>
              <c:showPercent val="1"/>
              <c:showBubbleSize val="0"/>
            </c:dLbl>
            <c:dLbl>
              <c:idx val="8"/>
              <c:layout>
                <c:manualLayout>
                  <c:x val="-0.17977495182856215"/>
                  <c:y val="-4.4780691412112383E-2"/>
                </c:manualLayout>
              </c:layout>
              <c:dLblPos val="bestFit"/>
              <c:showLegendKey val="0"/>
              <c:showVal val="1"/>
              <c:showCatName val="1"/>
              <c:showSerName val="0"/>
              <c:showPercent val="1"/>
              <c:showBubbleSize val="0"/>
            </c:dLbl>
            <c:dLbl>
              <c:idx val="9"/>
              <c:layout>
                <c:manualLayout>
                  <c:x val="-0.14877927047881007"/>
                  <c:y val="-0.33025803991916552"/>
                </c:manualLayout>
              </c:layout>
              <c:dLblPos val="bestFit"/>
              <c:showLegendKey val="0"/>
              <c:showVal val="1"/>
              <c:showCatName val="1"/>
              <c:showSerName val="0"/>
              <c:showPercent val="1"/>
              <c:showBubbleSize val="0"/>
            </c:dLbl>
            <c:dLbl>
              <c:idx val="10"/>
              <c:layout>
                <c:manualLayout>
                  <c:x val="-4.6493522024628156E-2"/>
                  <c:y val="-0.14553724708936525"/>
                </c:manualLayout>
              </c:layout>
              <c:dLblPos val="bestFit"/>
              <c:showLegendKey val="0"/>
              <c:showVal val="1"/>
              <c:showCatName val="1"/>
              <c:showSerName val="0"/>
              <c:showPercent val="1"/>
              <c:showBubbleSize val="0"/>
            </c:dLbl>
            <c:dLblPos val="outEnd"/>
            <c:showLegendKey val="0"/>
            <c:showVal val="1"/>
            <c:showCatName val="1"/>
            <c:showSerName val="0"/>
            <c:showPercent val="1"/>
            <c:showBubbleSize val="0"/>
            <c:showLeaderLines val="1"/>
          </c:dLbls>
          <c:cat>
            <c:strRef>
              <c:f>'saministroebi pie'!$B$64:$B$74</c:f>
              <c:strCache>
                <c:ptCount val="11"/>
                <c:pt idx="0">
                  <c:v>ენერგეტიკის სამინისტრო</c:v>
                </c:pt>
                <c:pt idx="1">
                  <c:v>ფინანსთა სამინისტრო</c:v>
                </c:pt>
                <c:pt idx="2">
                  <c:v>საგარეო საქმეთა სამინისტრო</c:v>
                </c:pt>
                <c:pt idx="3">
                  <c:v>ეკონომიკის სამინისტრო</c:v>
                </c:pt>
                <c:pt idx="4">
                  <c:v>კულტურის სამინისტრო</c:v>
                </c:pt>
                <c:pt idx="5">
                  <c:v>ბიუჯეტის ფონდები</c:v>
                </c:pt>
                <c:pt idx="6">
                  <c:v>იუსტიციის სამინისტრო</c:v>
                </c:pt>
                <c:pt idx="7">
                  <c:v>სპორტის სამინისტრო</c:v>
                </c:pt>
                <c:pt idx="8">
                  <c:v>დევნილთა სამინისტრო</c:v>
                </c:pt>
                <c:pt idx="9">
                  <c:v>გარემოს დაცვის სამინისტრო</c:v>
                </c:pt>
                <c:pt idx="10">
                  <c:v>სხვა დანარჩენი ხარჯები</c:v>
                </c:pt>
              </c:strCache>
            </c:strRef>
          </c:cat>
          <c:val>
            <c:numRef>
              <c:f>'saministroebi pie'!$C$64:$C$74</c:f>
              <c:numCache>
                <c:formatCode>_(* #,##0.0_);_(* \(#,##0.0\);_(* "-"??_);_(@_)</c:formatCode>
                <c:ptCount val="11"/>
                <c:pt idx="0">
                  <c:v>125</c:v>
                </c:pt>
                <c:pt idx="1">
                  <c:v>100</c:v>
                </c:pt>
                <c:pt idx="2">
                  <c:v>100</c:v>
                </c:pt>
                <c:pt idx="3">
                  <c:v>120</c:v>
                </c:pt>
                <c:pt idx="4">
                  <c:v>95</c:v>
                </c:pt>
                <c:pt idx="5">
                  <c:v>75</c:v>
                </c:pt>
                <c:pt idx="6">
                  <c:v>68.5</c:v>
                </c:pt>
                <c:pt idx="7">
                  <c:v>70</c:v>
                </c:pt>
                <c:pt idx="8">
                  <c:v>70</c:v>
                </c:pt>
                <c:pt idx="9">
                  <c:v>39</c:v>
                </c:pt>
                <c:pt idx="10">
                  <c:v>438.20000000000005</c:v>
                </c:pt>
              </c:numCache>
            </c:numRef>
          </c:val>
        </c:ser>
        <c:dLbls>
          <c:showLegendKey val="0"/>
          <c:showVal val="0"/>
          <c:showCatName val="0"/>
          <c:showSerName val="0"/>
          <c:showPercent val="0"/>
          <c:showBubbleSize val="0"/>
          <c:showLeaderLines val="1"/>
        </c:dLbls>
      </c:pie3DChart>
    </c:plotArea>
    <c:plotVisOnly val="1"/>
    <c:dispBlanksAs val="gap"/>
    <c:showDLblsOverMax val="0"/>
  </c:chart>
  <c:spPr>
    <a:ln>
      <a:noFill/>
    </a:ln>
    <a:scene3d>
      <a:camera prst="orthographicFront"/>
      <a:lightRig rig="threePt" dir="t">
        <a:rot lat="0" lon="0" rev="0"/>
      </a:lightRig>
    </a:scene3d>
    <a:sp3d>
      <a:bevelT w="38100"/>
      <a:bevelB w="38100"/>
    </a:sp3d>
  </c:spPr>
  <c:txPr>
    <a:bodyPr/>
    <a:lstStyle/>
    <a:p>
      <a:pPr>
        <a:defRPr sz="8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manualLayout>
          <c:layoutTarget val="inner"/>
          <c:xMode val="edge"/>
          <c:yMode val="edge"/>
          <c:x val="0.11641937043794949"/>
          <c:y val="3.68989277800129E-2"/>
          <c:w val="0.85451672902128395"/>
          <c:h val="0.53216745758407791"/>
        </c:manualLayout>
      </c:layout>
      <c:barChart>
        <c:barDir val="col"/>
        <c:grouping val="clustered"/>
        <c:varyColors val="0"/>
        <c:ser>
          <c:idx val="0"/>
          <c:order val="0"/>
          <c:tx>
            <c:strRef>
              <c:f>'saministroebi bar'!$D$2</c:f>
              <c:strCache>
                <c:ptCount val="1"/>
                <c:pt idx="0">
                  <c:v>2014 წლის დამტკიცებული გეგმა</c:v>
                </c:pt>
              </c:strCache>
            </c:strRef>
          </c:tx>
          <c:spPr>
            <a:solidFill>
              <a:srgbClr val="FF0000"/>
            </a:solidFill>
          </c:spPr>
          <c:invertIfNegative val="0"/>
          <c:cat>
            <c:strRef>
              <c:f>'saministroebi bar'!$C$3:$C$22</c:f>
              <c:strCache>
                <c:ptCount val="20"/>
                <c:pt idx="0">
                  <c:v>ჯანდაცვა</c:v>
                </c:pt>
                <c:pt idx="1">
                  <c:v>ინფრასტრუქტურა</c:v>
                </c:pt>
                <c:pt idx="2">
                  <c:v>განათლება</c:v>
                </c:pt>
                <c:pt idx="3">
                  <c:v>თავდაცვა</c:v>
                </c:pt>
                <c:pt idx="4">
                  <c:v>შსს</c:v>
                </c:pt>
                <c:pt idx="5">
                  <c:v>სოფლის მეურნეობა</c:v>
                </c:pt>
                <c:pt idx="6">
                  <c:v>სასჯელაღსრულება </c:v>
                </c:pt>
                <c:pt idx="7">
                  <c:v>ენერგეტიკა</c:v>
                </c:pt>
                <c:pt idx="8">
                  <c:v>ფინანსთა</c:v>
                </c:pt>
                <c:pt idx="9">
                  <c:v>საგარეო საქმეთა სამინისტრო</c:v>
                </c:pt>
                <c:pt idx="10">
                  <c:v>ეკონომიკა</c:v>
                </c:pt>
                <c:pt idx="11">
                  <c:v>კულტურა</c:v>
                </c:pt>
                <c:pt idx="12">
                  <c:v>იუსტიცია</c:v>
                </c:pt>
                <c:pt idx="13">
                  <c:v>სპორტი</c:v>
                </c:pt>
                <c:pt idx="14">
                  <c:v>დევნილთა სამინისტრო</c:v>
                </c:pt>
                <c:pt idx="15">
                  <c:v>გარემოს დაცვა </c:v>
                </c:pt>
                <c:pt idx="16">
                  <c:v>მუნიციპალიტეტების
დაფინანსება</c:v>
                </c:pt>
                <c:pt idx="17">
                  <c:v>სახ. ვალების მომსახურება</c:v>
                </c:pt>
                <c:pt idx="18">
                  <c:v>ბიუჯეტის ფონდები</c:v>
                </c:pt>
                <c:pt idx="19">
                  <c:v>სხვა დანარჩენი</c:v>
                </c:pt>
              </c:strCache>
            </c:strRef>
          </c:cat>
          <c:val>
            <c:numRef>
              <c:f>'saministroebi bar'!$D$3:$D$22</c:f>
              <c:numCache>
                <c:formatCode>#,##0.0</c:formatCode>
                <c:ptCount val="20"/>
                <c:pt idx="0">
                  <c:v>2658</c:v>
                </c:pt>
                <c:pt idx="1">
                  <c:v>875</c:v>
                </c:pt>
                <c:pt idx="2">
                  <c:v>754.3</c:v>
                </c:pt>
                <c:pt idx="3">
                  <c:v>615.90899999999999</c:v>
                </c:pt>
                <c:pt idx="4">
                  <c:v>600</c:v>
                </c:pt>
                <c:pt idx="5">
                  <c:v>263.5</c:v>
                </c:pt>
                <c:pt idx="6">
                  <c:v>154.035</c:v>
                </c:pt>
                <c:pt idx="7">
                  <c:v>114.6</c:v>
                </c:pt>
                <c:pt idx="8">
                  <c:v>96</c:v>
                </c:pt>
                <c:pt idx="9">
                  <c:v>90</c:v>
                </c:pt>
                <c:pt idx="10">
                  <c:v>131.09100000000001</c:v>
                </c:pt>
                <c:pt idx="11">
                  <c:v>80</c:v>
                </c:pt>
                <c:pt idx="12">
                  <c:v>60.5</c:v>
                </c:pt>
                <c:pt idx="13">
                  <c:v>53.9</c:v>
                </c:pt>
                <c:pt idx="14">
                  <c:v>48</c:v>
                </c:pt>
                <c:pt idx="15">
                  <c:v>31</c:v>
                </c:pt>
                <c:pt idx="16">
                  <c:v>1095.9000000000001</c:v>
                </c:pt>
                <c:pt idx="17">
                  <c:v>869</c:v>
                </c:pt>
                <c:pt idx="18">
                  <c:v>55</c:v>
                </c:pt>
                <c:pt idx="19">
                  <c:v>434.3</c:v>
                </c:pt>
              </c:numCache>
            </c:numRef>
          </c:val>
        </c:ser>
        <c:ser>
          <c:idx val="1"/>
          <c:order val="1"/>
          <c:tx>
            <c:strRef>
              <c:f>'saministroebi bar'!$E$2</c:f>
              <c:strCache>
                <c:ptCount val="1"/>
                <c:pt idx="0">
                  <c:v>2015 წლის ბიუჯეტის პროექტი</c:v>
                </c:pt>
              </c:strCache>
            </c:strRef>
          </c:tx>
          <c:spPr>
            <a:solidFill>
              <a:srgbClr val="0070C0"/>
            </a:solidFill>
          </c:spPr>
          <c:invertIfNegative val="0"/>
          <c:dLbls>
            <c:dLbl>
              <c:idx val="0"/>
              <c:layout>
                <c:manualLayout>
                  <c:x val="4.7188236899649967E-2"/>
                  <c:y val="2.5317965689071475E-2"/>
                </c:manualLayout>
              </c:layout>
              <c:dLblPos val="outEnd"/>
              <c:showLegendKey val="0"/>
              <c:showVal val="1"/>
              <c:showCatName val="0"/>
              <c:showSerName val="0"/>
              <c:showPercent val="0"/>
              <c:showBubbleSize val="0"/>
              <c:separator>
</c:separator>
            </c:dLbl>
            <c:dLbl>
              <c:idx val="1"/>
              <c:layout>
                <c:manualLayout>
                  <c:x val="1.0300477558658152E-2"/>
                  <c:y val="1.3917785824217228E-3"/>
                </c:manualLayout>
              </c:layout>
              <c:dLblPos val="outEnd"/>
              <c:showLegendKey val="0"/>
              <c:showVal val="1"/>
              <c:showCatName val="0"/>
              <c:showSerName val="0"/>
              <c:showPercent val="0"/>
              <c:showBubbleSize val="0"/>
              <c:separator>
</c:separator>
            </c:dLbl>
            <c:dLbl>
              <c:idx val="2"/>
              <c:layout>
                <c:manualLayout>
                  <c:x val="5.0066394692629386E-3"/>
                  <c:y val="-4.9345853672799036E-3"/>
                </c:manualLayout>
              </c:layout>
              <c:dLblPos val="outEnd"/>
              <c:showLegendKey val="0"/>
              <c:showVal val="1"/>
              <c:showCatName val="0"/>
              <c:showSerName val="0"/>
              <c:showPercent val="0"/>
              <c:showBubbleSize val="0"/>
              <c:separator>
</c:separator>
            </c:dLbl>
            <c:dLbl>
              <c:idx val="3"/>
              <c:layout>
                <c:manualLayout>
                  <c:x val="1.001341034811056E-2"/>
                  <c:y val="-1.4823290670940949E-3"/>
                </c:manualLayout>
              </c:layout>
              <c:dLblPos val="outEnd"/>
              <c:showLegendKey val="0"/>
              <c:showVal val="1"/>
              <c:showCatName val="0"/>
              <c:showSerName val="0"/>
              <c:showPercent val="0"/>
              <c:showBubbleSize val="0"/>
              <c:separator>
</c:separator>
            </c:dLbl>
            <c:dLbl>
              <c:idx val="4"/>
              <c:layout>
                <c:manualLayout>
                  <c:x val="1.7530176487695334E-2"/>
                  <c:y val="1.3102924178273931E-3"/>
                </c:manualLayout>
              </c:layout>
              <c:dLblPos val="outEnd"/>
              <c:showLegendKey val="0"/>
              <c:showVal val="1"/>
              <c:showCatName val="0"/>
              <c:showSerName val="0"/>
              <c:showPercent val="0"/>
              <c:showBubbleSize val="0"/>
              <c:separator>
</c:separator>
            </c:dLbl>
            <c:dLbl>
              <c:idx val="5"/>
              <c:layout>
                <c:manualLayout>
                  <c:x val="3.3378034493701868E-3"/>
                  <c:y val="-1.3649939755644245E-2"/>
                </c:manualLayout>
              </c:layout>
              <c:dLblPos val="outEnd"/>
              <c:showLegendKey val="0"/>
              <c:showVal val="1"/>
              <c:showCatName val="0"/>
              <c:showSerName val="0"/>
              <c:showPercent val="0"/>
              <c:showBubbleSize val="0"/>
              <c:separator>
</c:separator>
            </c:dLbl>
            <c:dLbl>
              <c:idx val="6"/>
              <c:layout>
                <c:manualLayout>
                  <c:x val="-8.3445086234254669E-4"/>
                  <c:y val="7.0388287225573256E-4"/>
                </c:manualLayout>
              </c:layout>
              <c:dLblPos val="outEnd"/>
              <c:showLegendKey val="0"/>
              <c:showVal val="1"/>
              <c:showCatName val="0"/>
              <c:showSerName val="0"/>
              <c:showPercent val="0"/>
              <c:showBubbleSize val="0"/>
              <c:separator>
</c:separator>
            </c:dLbl>
            <c:dLbl>
              <c:idx val="7"/>
              <c:layout>
                <c:manualLayout>
                  <c:x val="8.3445086234254662E-3"/>
                  <c:y val="3.2362269477720952E-3"/>
                </c:manualLayout>
              </c:layout>
              <c:dLblPos val="outEnd"/>
              <c:showLegendKey val="0"/>
              <c:showVal val="1"/>
              <c:showCatName val="0"/>
              <c:showSerName val="0"/>
              <c:showPercent val="0"/>
              <c:showBubbleSize val="0"/>
              <c:separator>
</c:separator>
            </c:dLbl>
            <c:dLbl>
              <c:idx val="8"/>
              <c:layout>
                <c:manualLayout>
                  <c:x val="8.3445086234254669E-4"/>
                  <c:y val="-9.0522937861361202E-5"/>
                </c:manualLayout>
              </c:layout>
              <c:dLblPos val="outEnd"/>
              <c:showLegendKey val="0"/>
              <c:showVal val="1"/>
              <c:showCatName val="0"/>
              <c:showSerName val="0"/>
              <c:showPercent val="0"/>
              <c:showBubbleSize val="0"/>
              <c:separator>
</c:separator>
            </c:dLbl>
            <c:dLbl>
              <c:idx val="9"/>
              <c:layout>
                <c:manualLayout>
                  <c:x val="5.8478397675400737E-3"/>
                  <c:y val="-2.5573628114002808E-3"/>
                </c:manualLayout>
              </c:layout>
              <c:dLblPos val="outEnd"/>
              <c:showLegendKey val="0"/>
              <c:showVal val="1"/>
              <c:showCatName val="0"/>
              <c:showSerName val="0"/>
              <c:showPercent val="0"/>
              <c:showBubbleSize val="0"/>
              <c:separator>
</c:separator>
            </c:dLbl>
            <c:dLbl>
              <c:idx val="10"/>
              <c:layout>
                <c:manualLayout>
                  <c:x val="8.3445086234254669E-4"/>
                  <c:y val="-1.6041839216707189E-2"/>
                </c:manualLayout>
              </c:layout>
              <c:dLblPos val="outEnd"/>
              <c:showLegendKey val="0"/>
              <c:showVal val="1"/>
              <c:showCatName val="0"/>
              <c:showSerName val="0"/>
              <c:showPercent val="0"/>
              <c:showBubbleSize val="0"/>
              <c:separator>
</c:separator>
            </c:dLbl>
            <c:dLbl>
              <c:idx val="11"/>
              <c:layout>
                <c:manualLayout>
                  <c:x val="5.8411560363978267E-3"/>
                  <c:y val="3.8494592052442955E-3"/>
                </c:manualLayout>
              </c:layout>
              <c:dLblPos val="outEnd"/>
              <c:showLegendKey val="0"/>
              <c:showVal val="1"/>
              <c:showCatName val="0"/>
              <c:showSerName val="0"/>
              <c:showPercent val="0"/>
              <c:showBubbleSize val="0"/>
              <c:separator>
</c:separator>
            </c:dLbl>
            <c:dLbl>
              <c:idx val="12"/>
              <c:layout>
                <c:manualLayout>
                  <c:x val="8.3445086234254669E-4"/>
                  <c:y val="5.4041810872429864E-3"/>
                </c:manualLayout>
              </c:layout>
              <c:dLblPos val="outEnd"/>
              <c:showLegendKey val="0"/>
              <c:showVal val="1"/>
              <c:showCatName val="0"/>
              <c:showSerName val="0"/>
              <c:showPercent val="0"/>
              <c:showBubbleSize val="0"/>
              <c:separator>
</c:separator>
            </c:dLbl>
            <c:dLbl>
              <c:idx val="13"/>
              <c:layout>
                <c:manualLayout>
                  <c:x val="5.8478397675400737E-3"/>
                  <c:y val="2.6675862597467289E-3"/>
                </c:manualLayout>
              </c:layout>
              <c:dLblPos val="outEnd"/>
              <c:showLegendKey val="0"/>
              <c:showVal val="1"/>
              <c:showCatName val="0"/>
              <c:showSerName val="0"/>
              <c:showPercent val="0"/>
              <c:showBubbleSize val="0"/>
              <c:separator>
</c:separator>
            </c:dLbl>
            <c:dLbl>
              <c:idx val="14"/>
              <c:layout>
                <c:manualLayout>
                  <c:x val="6.1215430368544406E-3"/>
                  <c:y val="1.6626753772567939E-3"/>
                </c:manualLayout>
              </c:layout>
              <c:dLblPos val="outEnd"/>
              <c:showLegendKey val="0"/>
              <c:showVal val="1"/>
              <c:showCatName val="0"/>
              <c:showSerName val="0"/>
              <c:showPercent val="0"/>
              <c:showBubbleSize val="0"/>
              <c:separator>
</c:separator>
            </c:dLbl>
            <c:dLbl>
              <c:idx val="15"/>
              <c:layout>
                <c:manualLayout>
                  <c:x val="6.6755332012687265E-3"/>
                  <c:y val="-2.8437138788308396E-3"/>
                </c:manualLayout>
              </c:layout>
              <c:dLblPos val="outEnd"/>
              <c:showLegendKey val="0"/>
              <c:showVal val="1"/>
              <c:showCatName val="0"/>
              <c:showSerName val="0"/>
              <c:showPercent val="0"/>
              <c:showBubbleSize val="0"/>
              <c:separator>
</c:separator>
            </c:dLbl>
            <c:dLbl>
              <c:idx val="16"/>
              <c:layout>
                <c:manualLayout>
                  <c:x val="2.1168375878332327E-2"/>
                  <c:y val="-3.9768569074851044E-3"/>
                </c:manualLayout>
              </c:layout>
              <c:dLblPos val="outEnd"/>
              <c:showLegendKey val="0"/>
              <c:showVal val="1"/>
              <c:showCatName val="0"/>
              <c:showSerName val="0"/>
              <c:showPercent val="0"/>
              <c:showBubbleSize val="0"/>
              <c:separator>
</c:separator>
            </c:dLbl>
            <c:dLbl>
              <c:idx val="17"/>
              <c:layout>
                <c:manualLayout>
                  <c:x val="9.1789594857678916E-3"/>
                  <c:y val="6.2088010511385057E-3"/>
                </c:manualLayout>
              </c:layout>
              <c:dLblPos val="outEnd"/>
              <c:showLegendKey val="0"/>
              <c:showVal val="1"/>
              <c:showCatName val="0"/>
              <c:showSerName val="0"/>
              <c:showPercent val="0"/>
              <c:showBubbleSize val="0"/>
              <c:separator>
</c:separator>
            </c:dLbl>
            <c:dLbl>
              <c:idx val="18"/>
              <c:layout>
                <c:manualLayout>
                  <c:x val="6.6756068987403735E-3"/>
                  <c:y val="7.8652814401547668E-3"/>
                </c:manualLayout>
              </c:layout>
              <c:dLblPos val="outEnd"/>
              <c:showLegendKey val="0"/>
              <c:showVal val="1"/>
              <c:showCatName val="0"/>
              <c:showSerName val="0"/>
              <c:showPercent val="0"/>
              <c:showBubbleSize val="0"/>
              <c:separator>
</c:separator>
            </c:dLbl>
            <c:dLbl>
              <c:idx val="19"/>
              <c:layout>
                <c:manualLayout>
                  <c:x val="2.5033525870273954E-3"/>
                  <c:y val="-2.1555694780146682E-3"/>
                </c:manualLayout>
              </c:layout>
              <c:dLblPos val="outEnd"/>
              <c:showLegendKey val="0"/>
              <c:showVal val="1"/>
              <c:showCatName val="0"/>
              <c:showSerName val="0"/>
              <c:showPercent val="0"/>
              <c:showBubbleSize val="0"/>
              <c:separator>
</c:separator>
            </c:dLbl>
            <c:spPr>
              <a:noFill/>
              <a:ln>
                <a:noFill/>
              </a:ln>
            </c:spPr>
            <c:dLblPos val="inBase"/>
            <c:showLegendKey val="0"/>
            <c:showVal val="1"/>
            <c:showCatName val="0"/>
            <c:showSerName val="0"/>
            <c:showPercent val="0"/>
            <c:showBubbleSize val="0"/>
            <c:separator>
</c:separator>
            <c:showLeaderLines val="0"/>
          </c:dLbls>
          <c:cat>
            <c:strRef>
              <c:f>'saministroebi bar'!$C$3:$C$22</c:f>
              <c:strCache>
                <c:ptCount val="20"/>
                <c:pt idx="0">
                  <c:v>ჯანდაცვა</c:v>
                </c:pt>
                <c:pt idx="1">
                  <c:v>ინფრასტრუქტურა</c:v>
                </c:pt>
                <c:pt idx="2">
                  <c:v>განათლება</c:v>
                </c:pt>
                <c:pt idx="3">
                  <c:v>თავდაცვა</c:v>
                </c:pt>
                <c:pt idx="4">
                  <c:v>შსს</c:v>
                </c:pt>
                <c:pt idx="5">
                  <c:v>სოფლის მეურნეობა</c:v>
                </c:pt>
                <c:pt idx="6">
                  <c:v>სასჯელაღსრულება </c:v>
                </c:pt>
                <c:pt idx="7">
                  <c:v>ენერგეტიკა</c:v>
                </c:pt>
                <c:pt idx="8">
                  <c:v>ფინანსთა</c:v>
                </c:pt>
                <c:pt idx="9">
                  <c:v>საგარეო საქმეთა სამინისტრო</c:v>
                </c:pt>
                <c:pt idx="10">
                  <c:v>ეკონომიკა</c:v>
                </c:pt>
                <c:pt idx="11">
                  <c:v>კულტურა</c:v>
                </c:pt>
                <c:pt idx="12">
                  <c:v>იუსტიცია</c:v>
                </c:pt>
                <c:pt idx="13">
                  <c:v>სპორტი</c:v>
                </c:pt>
                <c:pt idx="14">
                  <c:v>დევნილთა სამინისტრო</c:v>
                </c:pt>
                <c:pt idx="15">
                  <c:v>გარემოს დაცვა </c:v>
                </c:pt>
                <c:pt idx="16">
                  <c:v>მუნიციპალიტეტების
დაფინანსება</c:v>
                </c:pt>
                <c:pt idx="17">
                  <c:v>სახ. ვალების მომსახურება</c:v>
                </c:pt>
                <c:pt idx="18">
                  <c:v>ბიუჯეტის ფონდები</c:v>
                </c:pt>
                <c:pt idx="19">
                  <c:v>სხვა დანარჩენი</c:v>
                </c:pt>
              </c:strCache>
            </c:strRef>
          </c:cat>
          <c:val>
            <c:numRef>
              <c:f>'saministroebi bar'!$E$3:$E$22</c:f>
              <c:numCache>
                <c:formatCode>#,##0.0</c:formatCode>
                <c:ptCount val="20"/>
                <c:pt idx="0">
                  <c:v>2785</c:v>
                </c:pt>
                <c:pt idx="1">
                  <c:v>1000</c:v>
                </c:pt>
                <c:pt idx="2">
                  <c:v>853.9</c:v>
                </c:pt>
                <c:pt idx="3">
                  <c:v>640</c:v>
                </c:pt>
                <c:pt idx="4">
                  <c:v>638.70000000000005</c:v>
                </c:pt>
                <c:pt idx="5">
                  <c:v>292.89999999999998</c:v>
                </c:pt>
                <c:pt idx="6">
                  <c:v>155</c:v>
                </c:pt>
                <c:pt idx="7">
                  <c:v>125</c:v>
                </c:pt>
                <c:pt idx="8">
                  <c:v>100</c:v>
                </c:pt>
                <c:pt idx="9">
                  <c:v>100</c:v>
                </c:pt>
                <c:pt idx="10">
                  <c:v>120</c:v>
                </c:pt>
                <c:pt idx="11">
                  <c:v>95</c:v>
                </c:pt>
                <c:pt idx="12">
                  <c:v>68.5</c:v>
                </c:pt>
                <c:pt idx="13">
                  <c:v>70</c:v>
                </c:pt>
                <c:pt idx="14">
                  <c:v>70</c:v>
                </c:pt>
                <c:pt idx="15">
                  <c:v>39</c:v>
                </c:pt>
                <c:pt idx="16">
                  <c:v>1154.8</c:v>
                </c:pt>
                <c:pt idx="17">
                  <c:v>754</c:v>
                </c:pt>
                <c:pt idx="18">
                  <c:v>75</c:v>
                </c:pt>
                <c:pt idx="19">
                  <c:v>438.2000000000005</c:v>
                </c:pt>
              </c:numCache>
            </c:numRef>
          </c:val>
        </c:ser>
        <c:dLbls>
          <c:showLegendKey val="0"/>
          <c:showVal val="0"/>
          <c:showCatName val="0"/>
          <c:showSerName val="0"/>
          <c:showPercent val="0"/>
          <c:showBubbleSize val="0"/>
        </c:dLbls>
        <c:gapWidth val="150"/>
        <c:axId val="149806592"/>
        <c:axId val="151251200"/>
      </c:barChart>
      <c:catAx>
        <c:axId val="149806592"/>
        <c:scaling>
          <c:orientation val="minMax"/>
        </c:scaling>
        <c:delete val="0"/>
        <c:axPos val="b"/>
        <c:numFmt formatCode="#,##0.00" sourceLinked="0"/>
        <c:majorTickMark val="out"/>
        <c:minorTickMark val="none"/>
        <c:tickLblPos val="nextTo"/>
        <c:txPr>
          <a:bodyPr rot="-2700000" vert="horz"/>
          <a:lstStyle/>
          <a:p>
            <a:pPr>
              <a:defRPr/>
            </a:pPr>
            <a:endParaRPr lang="en-US"/>
          </a:p>
        </c:txPr>
        <c:crossAx val="151251200"/>
        <c:crossesAt val="0"/>
        <c:auto val="1"/>
        <c:lblAlgn val="ctr"/>
        <c:lblOffset val="100"/>
        <c:tickLblSkip val="1"/>
        <c:noMultiLvlLbl val="0"/>
      </c:catAx>
      <c:valAx>
        <c:axId val="151251200"/>
        <c:scaling>
          <c:orientation val="minMax"/>
          <c:max val="2800"/>
          <c:min val="0"/>
        </c:scaling>
        <c:delete val="0"/>
        <c:axPos val="l"/>
        <c:title>
          <c:tx>
            <c:rich>
              <a:bodyPr rot="-5400000" vert="horz"/>
              <a:lstStyle/>
              <a:p>
                <a:pPr>
                  <a:defRPr/>
                </a:pPr>
                <a:r>
                  <a:rPr lang="ka-GE"/>
                  <a:t>მლნ ლარი</a:t>
                </a:r>
                <a:endParaRPr lang="en-US"/>
              </a:p>
            </c:rich>
          </c:tx>
          <c:layout>
            <c:manualLayout>
              <c:xMode val="edge"/>
              <c:yMode val="edge"/>
              <c:x val="1.5518571574414417E-2"/>
              <c:y val="0.32264510731778967"/>
            </c:manualLayout>
          </c:layout>
          <c:overlay val="0"/>
        </c:title>
        <c:numFmt formatCode="#,##0.0" sourceLinked="1"/>
        <c:majorTickMark val="out"/>
        <c:minorTickMark val="none"/>
        <c:tickLblPos val="nextTo"/>
        <c:crossAx val="149806592"/>
        <c:crosses val="autoZero"/>
        <c:crossBetween val="between"/>
        <c:majorUnit val="200"/>
      </c:valAx>
      <c:spPr>
        <a:ln>
          <a:solidFill>
            <a:schemeClr val="bg1"/>
          </a:solidFill>
        </a:ln>
      </c:spPr>
    </c:plotArea>
    <c:legend>
      <c:legendPos val="t"/>
      <c:overlay val="0"/>
    </c:legend>
    <c:plotVisOnly val="1"/>
    <c:dispBlanksAs val="gap"/>
    <c:showDLblsOverMax val="0"/>
  </c:chart>
  <c:txPr>
    <a:bodyPr/>
    <a:lstStyle/>
    <a:p>
      <a:pPr>
        <a:defRPr sz="8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17311932867030391"/>
          <c:y val="9.2127213195340549E-2"/>
          <c:w val="0.58255489888902467"/>
          <c:h val="0.69377064097405083"/>
        </c:manualLayout>
      </c:layout>
      <c:barChart>
        <c:barDir val="col"/>
        <c:grouping val="stacked"/>
        <c:varyColors val="0"/>
        <c:ser>
          <c:idx val="0"/>
          <c:order val="0"/>
          <c:tx>
            <c:strRef>
              <c:f>ჯანდაცვა!$B$3</c:f>
              <c:strCache>
                <c:ptCount val="1"/>
                <c:pt idx="0">
                  <c:v>სამინისტროს დაფინანსება</c:v>
                </c:pt>
              </c:strCache>
            </c:strRef>
          </c:tx>
          <c:spPr>
            <a:solidFill>
              <a:srgbClr val="00B050"/>
            </a:solidFill>
          </c:spPr>
          <c:invertIfNegative val="0"/>
          <c:dPt>
            <c:idx val="3"/>
            <c:invertIfNegative val="0"/>
            <c:bubble3D val="0"/>
            <c:spPr>
              <a:solidFill>
                <a:srgbClr val="FFC000"/>
              </a:solidFill>
            </c:spPr>
          </c:dPt>
          <c:dLbls>
            <c:dLbl>
              <c:idx val="0"/>
              <c:layout>
                <c:manualLayout>
                  <c:x val="4.8517110777286003E-3"/>
                  <c:y val="-0.23247016803311957"/>
                </c:manualLayout>
              </c:layout>
              <c:showLegendKey val="0"/>
              <c:showVal val="1"/>
              <c:showCatName val="0"/>
              <c:showSerName val="0"/>
              <c:showPercent val="0"/>
              <c:showBubbleSize val="0"/>
            </c:dLbl>
            <c:dLbl>
              <c:idx val="1"/>
              <c:layout>
                <c:manualLayout>
                  <c:x val="5.0720356498331438E-3"/>
                  <c:y val="-0.2536193413967584"/>
                </c:manualLayout>
              </c:layout>
              <c:showLegendKey val="0"/>
              <c:showVal val="1"/>
              <c:showCatName val="0"/>
              <c:showSerName val="0"/>
              <c:showPercent val="0"/>
              <c:showBubbleSize val="0"/>
            </c:dLbl>
            <c:dLbl>
              <c:idx val="2"/>
              <c:layout>
                <c:manualLayout>
                  <c:x val="1.950658856503375E-3"/>
                  <c:y val="-0.31635549422301612"/>
                </c:manualLayout>
              </c:layout>
              <c:showLegendKey val="0"/>
              <c:showVal val="1"/>
              <c:showCatName val="0"/>
              <c:showSerName val="0"/>
              <c:showPercent val="0"/>
              <c:showBubbleSize val="0"/>
            </c:dLbl>
            <c:dLbl>
              <c:idx val="3"/>
              <c:layout>
                <c:manualLayout>
                  <c:x val="4.3485537419218302E-3"/>
                  <c:y val="-0.34717969532159021"/>
                </c:manualLayout>
              </c:layout>
              <c:showLegendKey val="0"/>
              <c:showVal val="1"/>
              <c:showCatName val="0"/>
              <c:showSerName val="0"/>
              <c:showPercent val="0"/>
              <c:showBubbleSize val="0"/>
            </c:dLbl>
            <c:numFmt formatCode="#,##0.0" sourceLinked="0"/>
            <c:showLegendKey val="0"/>
            <c:showVal val="1"/>
            <c:showCatName val="0"/>
            <c:showSerName val="0"/>
            <c:showPercent val="0"/>
            <c:showBubbleSize val="0"/>
            <c:showLeaderLines val="0"/>
          </c:dLbls>
          <c:cat>
            <c:strRef>
              <c:f>ჯანდაცვა!$C$2:$F$2</c:f>
              <c:strCache>
                <c:ptCount val="4"/>
                <c:pt idx="0">
                  <c:v>2012
ფაქტი</c:v>
                </c:pt>
                <c:pt idx="1">
                  <c:v>2013
ფაქტი</c:v>
                </c:pt>
                <c:pt idx="2">
                  <c:v>2014
გეგმა</c:v>
                </c:pt>
                <c:pt idx="3">
                  <c:v>2015 პროექტი</c:v>
                </c:pt>
              </c:strCache>
            </c:strRef>
          </c:cat>
          <c:val>
            <c:numRef>
              <c:f>ჯანდაცვა!$C$3:$F$3</c:f>
              <c:numCache>
                <c:formatCode>0.0</c:formatCode>
                <c:ptCount val="4"/>
                <c:pt idx="0">
                  <c:v>1793.9</c:v>
                </c:pt>
                <c:pt idx="1">
                  <c:v>2126.5</c:v>
                </c:pt>
                <c:pt idx="2">
                  <c:v>2658</c:v>
                </c:pt>
                <c:pt idx="3">
                  <c:v>2785</c:v>
                </c:pt>
              </c:numCache>
            </c:numRef>
          </c:val>
        </c:ser>
        <c:dLbls>
          <c:showLegendKey val="0"/>
          <c:showVal val="0"/>
          <c:showCatName val="0"/>
          <c:showSerName val="0"/>
          <c:showPercent val="0"/>
          <c:showBubbleSize val="0"/>
        </c:dLbls>
        <c:gapWidth val="251"/>
        <c:overlap val="-100"/>
        <c:axId val="152692224"/>
        <c:axId val="151254656"/>
      </c:barChart>
      <c:lineChart>
        <c:grouping val="stacked"/>
        <c:varyColors val="0"/>
        <c:ser>
          <c:idx val="1"/>
          <c:order val="1"/>
          <c:tx>
            <c:strRef>
              <c:f>ჯანდაცვა!$B$4</c:f>
              <c:strCache>
                <c:ptCount val="1"/>
                <c:pt idx="0">
                  <c:v>% ბიუჯეტის მთლიან გადასახდელებთან</c:v>
                </c:pt>
              </c:strCache>
            </c:strRef>
          </c:tx>
          <c:spPr>
            <a:ln w="41275">
              <a:solidFill>
                <a:srgbClr val="FF0000"/>
              </a:solidFill>
            </a:ln>
          </c:spPr>
          <c:marker>
            <c:symbol val="none"/>
          </c:marker>
          <c:dLbls>
            <c:dLbl>
              <c:idx val="0"/>
              <c:layout>
                <c:manualLayout>
                  <c:x val="-2.4778407305023412E-2"/>
                  <c:y val="6.9375610559890777E-2"/>
                </c:manualLayout>
              </c:layout>
              <c:showLegendKey val="0"/>
              <c:showVal val="1"/>
              <c:showCatName val="0"/>
              <c:showSerName val="0"/>
              <c:showPercent val="0"/>
              <c:showBubbleSize val="0"/>
            </c:dLbl>
            <c:dLbl>
              <c:idx val="1"/>
              <c:layout>
                <c:manualLayout>
                  <c:x val="-2.2785268525159996E-2"/>
                  <c:y val="8.2227557878135182E-2"/>
                </c:manualLayout>
              </c:layout>
              <c:showLegendKey val="0"/>
              <c:showVal val="1"/>
              <c:showCatName val="0"/>
              <c:showSerName val="0"/>
              <c:showPercent val="0"/>
              <c:showBubbleSize val="0"/>
            </c:dLbl>
            <c:dLbl>
              <c:idx val="2"/>
              <c:layout>
                <c:manualLayout>
                  <c:x val="-9.5373646359711694E-3"/>
                  <c:y val="0.12480538587385102"/>
                </c:manualLayout>
              </c:layout>
              <c:showLegendKey val="0"/>
              <c:showVal val="1"/>
              <c:showCatName val="0"/>
              <c:showSerName val="0"/>
              <c:showPercent val="0"/>
              <c:showBubbleSize val="0"/>
            </c:dLbl>
            <c:dLbl>
              <c:idx val="3"/>
              <c:layout>
                <c:manualLayout>
                  <c:x val="9.9502468072536765E-3"/>
                  <c:y val="6.8728522336769906E-3"/>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ჯანდაცვა!$C$2:$F$2</c:f>
              <c:strCache>
                <c:ptCount val="4"/>
                <c:pt idx="0">
                  <c:v>2012
ფაქტი</c:v>
                </c:pt>
                <c:pt idx="1">
                  <c:v>2013
ფაქტი</c:v>
                </c:pt>
                <c:pt idx="2">
                  <c:v>2014
გეგმა</c:v>
                </c:pt>
                <c:pt idx="3">
                  <c:v>2015 პროექტი</c:v>
                </c:pt>
              </c:strCache>
            </c:strRef>
          </c:cat>
          <c:val>
            <c:numRef>
              <c:f>ჯანდაცვა!$C$4:$F$4</c:f>
              <c:numCache>
                <c:formatCode>0.0%</c:formatCode>
                <c:ptCount val="4"/>
                <c:pt idx="0">
                  <c:v>0.22978685248757494</c:v>
                </c:pt>
                <c:pt idx="1">
                  <c:v>0.26239480763061129</c:v>
                </c:pt>
                <c:pt idx="2">
                  <c:v>0.29273127753303962</c:v>
                </c:pt>
                <c:pt idx="3">
                  <c:v>0.29086161879895561</c:v>
                </c:pt>
              </c:numCache>
            </c:numRef>
          </c:val>
          <c:smooth val="1"/>
        </c:ser>
        <c:dLbls>
          <c:showLegendKey val="0"/>
          <c:showVal val="0"/>
          <c:showCatName val="0"/>
          <c:showSerName val="0"/>
          <c:showPercent val="0"/>
          <c:showBubbleSize val="0"/>
        </c:dLbls>
        <c:marker val="1"/>
        <c:smooth val="0"/>
        <c:axId val="152693760"/>
        <c:axId val="151252352"/>
      </c:lineChart>
      <c:catAx>
        <c:axId val="152692224"/>
        <c:scaling>
          <c:orientation val="minMax"/>
        </c:scaling>
        <c:delete val="0"/>
        <c:axPos val="b"/>
        <c:numFmt formatCode="General" sourceLinked="1"/>
        <c:majorTickMark val="out"/>
        <c:minorTickMark val="none"/>
        <c:tickLblPos val="nextTo"/>
        <c:txPr>
          <a:bodyPr/>
          <a:lstStyle/>
          <a:p>
            <a:pPr>
              <a:defRPr sz="700"/>
            </a:pPr>
            <a:endParaRPr lang="en-US"/>
          </a:p>
        </c:txPr>
        <c:crossAx val="151254656"/>
        <c:crosses val="autoZero"/>
        <c:auto val="1"/>
        <c:lblAlgn val="ctr"/>
        <c:lblOffset val="100"/>
        <c:noMultiLvlLbl val="0"/>
      </c:catAx>
      <c:valAx>
        <c:axId val="151254656"/>
        <c:scaling>
          <c:orientation val="minMax"/>
          <c:max val="2800"/>
          <c:min val="1000"/>
        </c:scaling>
        <c:delete val="0"/>
        <c:axPos val="l"/>
        <c:title>
          <c:tx>
            <c:rich>
              <a:bodyPr rot="-5400000" vert="horz"/>
              <a:lstStyle/>
              <a:p>
                <a:pPr>
                  <a:defRPr/>
                </a:pPr>
                <a:r>
                  <a:rPr lang="ka-GE"/>
                  <a:t>მლნ ლარი</a:t>
                </a:r>
                <a:endParaRPr lang="en-US"/>
              </a:p>
            </c:rich>
          </c:tx>
          <c:layout>
            <c:manualLayout>
              <c:xMode val="edge"/>
              <c:yMode val="edge"/>
              <c:x val="2.5656522516257843E-2"/>
              <c:y val="0.81576412033726609"/>
            </c:manualLayout>
          </c:layout>
          <c:overlay val="0"/>
        </c:title>
        <c:numFmt formatCode="#,##0.0" sourceLinked="0"/>
        <c:majorTickMark val="out"/>
        <c:minorTickMark val="none"/>
        <c:tickLblPos val="nextTo"/>
        <c:crossAx val="152692224"/>
        <c:crosses val="autoZero"/>
        <c:crossBetween val="between"/>
      </c:valAx>
      <c:valAx>
        <c:axId val="151252352"/>
        <c:scaling>
          <c:orientation val="minMax"/>
          <c:max val="0.35000000000000003"/>
          <c:min val="0.15000000000000013"/>
        </c:scaling>
        <c:delete val="0"/>
        <c:axPos val="r"/>
        <c:title>
          <c:tx>
            <c:rich>
              <a:bodyPr rot="-5400000" vert="horz"/>
              <a:lstStyle/>
              <a:p>
                <a:pPr>
                  <a:defRPr/>
                </a:pPr>
                <a:r>
                  <a:rPr lang="ka-GE"/>
                  <a:t>%</a:t>
                </a:r>
                <a:r>
                  <a:rPr lang="en-US"/>
                  <a:t> </a:t>
                </a:r>
                <a:r>
                  <a:rPr lang="ka-GE"/>
                  <a:t> ბიუჯეტის გადასახდელებთან</a:t>
                </a:r>
                <a:endParaRPr lang="en-US"/>
              </a:p>
            </c:rich>
          </c:tx>
          <c:layout>
            <c:manualLayout>
              <c:xMode val="edge"/>
              <c:yMode val="edge"/>
              <c:x val="0.94841214179082634"/>
              <c:y val="0.19984063651236417"/>
            </c:manualLayout>
          </c:layout>
          <c:overlay val="0"/>
        </c:title>
        <c:numFmt formatCode="0.0%" sourceLinked="1"/>
        <c:majorTickMark val="out"/>
        <c:minorTickMark val="none"/>
        <c:tickLblPos val="nextTo"/>
        <c:crossAx val="152693760"/>
        <c:crosses val="max"/>
        <c:crossBetween val="between"/>
        <c:majorUnit val="1.0000000000000005E-2"/>
      </c:valAx>
      <c:catAx>
        <c:axId val="152693760"/>
        <c:scaling>
          <c:orientation val="minMax"/>
        </c:scaling>
        <c:delete val="1"/>
        <c:axPos val="b"/>
        <c:numFmt formatCode="General" sourceLinked="1"/>
        <c:majorTickMark val="out"/>
        <c:minorTickMark val="none"/>
        <c:tickLblPos val="none"/>
        <c:crossAx val="151252352"/>
        <c:crosses val="autoZero"/>
        <c:auto val="1"/>
        <c:lblAlgn val="ctr"/>
        <c:lblOffset val="100"/>
        <c:noMultiLvlLbl val="0"/>
      </c:catAx>
    </c:plotArea>
    <c:legend>
      <c:legendPos val="b"/>
      <c:overlay val="0"/>
    </c:legend>
    <c:plotVisOnly val="1"/>
    <c:dispBlanksAs val="zero"/>
    <c:showDLblsOverMax val="0"/>
  </c:chart>
  <c:txPr>
    <a:bodyPr/>
    <a:lstStyle/>
    <a:p>
      <a:pPr>
        <a:defRPr sz="8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12782113632854694"/>
          <c:y val="9.2127213195340549E-2"/>
          <c:w val="0.74605179867222482"/>
          <c:h val="0.71709312335958186"/>
        </c:manualLayout>
      </c:layout>
      <c:barChart>
        <c:barDir val="col"/>
        <c:grouping val="stacked"/>
        <c:varyColors val="0"/>
        <c:ser>
          <c:idx val="0"/>
          <c:order val="0"/>
          <c:tx>
            <c:strRef>
              <c:f>ganaTleba!$B$3</c:f>
              <c:strCache>
                <c:ptCount val="1"/>
                <c:pt idx="0">
                  <c:v>სამისტროს დაფინანსება</c:v>
                </c:pt>
              </c:strCache>
            </c:strRef>
          </c:tx>
          <c:spPr>
            <a:solidFill>
              <a:schemeClr val="tx2">
                <a:lumMod val="60000"/>
                <a:lumOff val="40000"/>
              </a:schemeClr>
            </a:solidFill>
          </c:spPr>
          <c:invertIfNegative val="0"/>
          <c:dLbls>
            <c:dLbl>
              <c:idx val="0"/>
              <c:layout>
                <c:manualLayout>
                  <c:x val="2.5835649220318064E-3"/>
                  <c:y val="-0.29776226425305108"/>
                </c:manualLayout>
              </c:layout>
              <c:showLegendKey val="0"/>
              <c:showVal val="1"/>
              <c:showCatName val="0"/>
              <c:showSerName val="0"/>
              <c:showPercent val="0"/>
              <c:showBubbleSize val="0"/>
            </c:dLbl>
            <c:dLbl>
              <c:idx val="1"/>
              <c:layout>
                <c:manualLayout>
                  <c:x val="6.925853018372707E-3"/>
                  <c:y val="-0.2948564547988205"/>
                </c:manualLayout>
              </c:layout>
              <c:showLegendKey val="0"/>
              <c:showVal val="1"/>
              <c:showCatName val="0"/>
              <c:showSerName val="0"/>
              <c:showPercent val="0"/>
              <c:showBubbleSize val="0"/>
            </c:dLbl>
            <c:dLbl>
              <c:idx val="2"/>
              <c:layout>
                <c:manualLayout>
                  <c:x val="4.5844912768256895E-3"/>
                  <c:y val="-0.32322834645669291"/>
                </c:manualLayout>
              </c:layout>
              <c:showLegendKey val="0"/>
              <c:showVal val="1"/>
              <c:showCatName val="0"/>
              <c:showSerName val="0"/>
              <c:showPercent val="0"/>
              <c:showBubbleSize val="0"/>
            </c:dLbl>
            <c:dLbl>
              <c:idx val="3"/>
              <c:layout>
                <c:manualLayout>
                  <c:x val="2.7161718135359026E-3"/>
                  <c:y val="-0.35748924425683903"/>
                </c:manualLayout>
              </c:layout>
              <c:showLegendKey val="0"/>
              <c:showVal val="1"/>
              <c:showCatName val="0"/>
              <c:showSerName val="0"/>
              <c:showPercent val="0"/>
              <c:showBubbleSize val="0"/>
            </c:dLbl>
            <c:numFmt formatCode="#,##0.0" sourceLinked="0"/>
            <c:showLegendKey val="0"/>
            <c:showVal val="1"/>
            <c:showCatName val="0"/>
            <c:showSerName val="0"/>
            <c:showPercent val="0"/>
            <c:showBubbleSize val="0"/>
            <c:showLeaderLines val="0"/>
          </c:dLbls>
          <c:cat>
            <c:numRef>
              <c:f>ganaTleba!$C$2:$F$2</c:f>
              <c:numCache>
                <c:formatCode>General</c:formatCode>
                <c:ptCount val="4"/>
                <c:pt idx="0">
                  <c:v>2012</c:v>
                </c:pt>
                <c:pt idx="1">
                  <c:v>2013</c:v>
                </c:pt>
                <c:pt idx="2">
                  <c:v>2014</c:v>
                </c:pt>
                <c:pt idx="3">
                  <c:v>2015</c:v>
                </c:pt>
              </c:numCache>
            </c:numRef>
          </c:cat>
          <c:val>
            <c:numRef>
              <c:f>ganaTleba!$C$3:$F$3</c:f>
              <c:numCache>
                <c:formatCode>0.0</c:formatCode>
                <c:ptCount val="4"/>
                <c:pt idx="0">
                  <c:v>627.29999999999995</c:v>
                </c:pt>
                <c:pt idx="1">
                  <c:v>673.2</c:v>
                </c:pt>
                <c:pt idx="2">
                  <c:v>754.3</c:v>
                </c:pt>
                <c:pt idx="3">
                  <c:v>853.9</c:v>
                </c:pt>
              </c:numCache>
            </c:numRef>
          </c:val>
        </c:ser>
        <c:dLbls>
          <c:showLegendKey val="0"/>
          <c:showVal val="0"/>
          <c:showCatName val="0"/>
          <c:showSerName val="0"/>
          <c:showPercent val="0"/>
          <c:showBubbleSize val="0"/>
        </c:dLbls>
        <c:gapWidth val="251"/>
        <c:overlap val="-100"/>
        <c:axId val="152740864"/>
        <c:axId val="89408064"/>
      </c:barChart>
      <c:lineChart>
        <c:grouping val="stacked"/>
        <c:varyColors val="0"/>
        <c:ser>
          <c:idx val="1"/>
          <c:order val="1"/>
          <c:tx>
            <c:strRef>
              <c:f>ganaTleba!$B$4</c:f>
              <c:strCache>
                <c:ptCount val="1"/>
                <c:pt idx="0">
                  <c:v>% მთლიან ბიუჯეტთან</c:v>
                </c:pt>
              </c:strCache>
            </c:strRef>
          </c:tx>
          <c:spPr>
            <a:ln w="41275">
              <a:solidFill>
                <a:srgbClr val="00B050"/>
              </a:solidFill>
            </a:ln>
          </c:spPr>
          <c:marker>
            <c:symbol val="none"/>
          </c:marker>
          <c:dLbls>
            <c:dLbl>
              <c:idx val="0"/>
              <c:layout>
                <c:manualLayout>
                  <c:x val="1.7156862745098041E-2"/>
                  <c:y val="0"/>
                </c:manualLayout>
              </c:layout>
              <c:showLegendKey val="0"/>
              <c:showVal val="1"/>
              <c:showCatName val="0"/>
              <c:showSerName val="0"/>
              <c:showPercent val="0"/>
              <c:showBubbleSize val="0"/>
            </c:dLbl>
            <c:dLbl>
              <c:idx val="1"/>
              <c:layout>
                <c:manualLayout>
                  <c:x val="-3.4167438628994955E-2"/>
                  <c:y val="-4.1237113402061792E-2"/>
                </c:manualLayout>
              </c:layout>
              <c:showLegendKey val="0"/>
              <c:showVal val="1"/>
              <c:showCatName val="0"/>
              <c:showSerName val="0"/>
              <c:showPercent val="0"/>
              <c:showBubbleSize val="0"/>
            </c:dLbl>
            <c:dLbl>
              <c:idx val="2"/>
              <c:layout>
                <c:manualLayout>
                  <c:x val="1.3002813706458446E-2"/>
                  <c:y val="2.4054982817869438E-2"/>
                </c:manualLayout>
              </c:layout>
              <c:showLegendKey val="0"/>
              <c:showVal val="1"/>
              <c:showCatName val="0"/>
              <c:showSerName val="0"/>
              <c:showPercent val="0"/>
              <c:showBubbleSize val="0"/>
            </c:dLbl>
            <c:dLbl>
              <c:idx val="3"/>
              <c:layout>
                <c:manualLayout>
                  <c:x val="1.4705882352941086E-2"/>
                  <c:y val="1.0309278350515465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numRef>
              <c:f>ganaTleba!$C$2:$F$2</c:f>
              <c:numCache>
                <c:formatCode>General</c:formatCode>
                <c:ptCount val="4"/>
                <c:pt idx="0">
                  <c:v>2012</c:v>
                </c:pt>
                <c:pt idx="1">
                  <c:v>2013</c:v>
                </c:pt>
                <c:pt idx="2">
                  <c:v>2014</c:v>
                </c:pt>
                <c:pt idx="3">
                  <c:v>2015</c:v>
                </c:pt>
              </c:numCache>
            </c:numRef>
          </c:cat>
          <c:val>
            <c:numRef>
              <c:f>ganaTleba!$C$4:$F$4</c:f>
              <c:numCache>
                <c:formatCode>0.0%</c:formatCode>
                <c:ptCount val="4"/>
                <c:pt idx="0">
                  <c:v>8.0353025567454009E-2</c:v>
                </c:pt>
                <c:pt idx="1">
                  <c:v>7.6950334343030238E-2</c:v>
                </c:pt>
                <c:pt idx="2">
                  <c:v>8.3072687224669595E-2</c:v>
                </c:pt>
                <c:pt idx="3">
                  <c:v>8.9695378151260496E-2</c:v>
                </c:pt>
              </c:numCache>
            </c:numRef>
          </c:val>
          <c:smooth val="1"/>
        </c:ser>
        <c:dLbls>
          <c:showLegendKey val="0"/>
          <c:showVal val="0"/>
          <c:showCatName val="0"/>
          <c:showSerName val="0"/>
          <c:showPercent val="0"/>
          <c:showBubbleSize val="0"/>
        </c:dLbls>
        <c:marker val="1"/>
        <c:smooth val="0"/>
        <c:axId val="152741888"/>
        <c:axId val="89408640"/>
      </c:lineChart>
      <c:catAx>
        <c:axId val="152740864"/>
        <c:scaling>
          <c:orientation val="minMax"/>
        </c:scaling>
        <c:delete val="0"/>
        <c:axPos val="b"/>
        <c:numFmt formatCode="General" sourceLinked="1"/>
        <c:majorTickMark val="out"/>
        <c:minorTickMark val="none"/>
        <c:tickLblPos val="nextTo"/>
        <c:crossAx val="89408064"/>
        <c:crosses val="autoZero"/>
        <c:auto val="1"/>
        <c:lblAlgn val="ctr"/>
        <c:lblOffset val="100"/>
        <c:noMultiLvlLbl val="0"/>
      </c:catAx>
      <c:valAx>
        <c:axId val="89408064"/>
        <c:scaling>
          <c:orientation val="minMax"/>
        </c:scaling>
        <c:delete val="0"/>
        <c:axPos val="l"/>
        <c:title>
          <c:tx>
            <c:rich>
              <a:bodyPr rot="-5400000" vert="horz"/>
              <a:lstStyle/>
              <a:p>
                <a:pPr>
                  <a:defRPr/>
                </a:pPr>
                <a:r>
                  <a:rPr lang="ka-GE"/>
                  <a:t>მლნ ლარი</a:t>
                </a:r>
                <a:endParaRPr lang="en-US"/>
              </a:p>
            </c:rich>
          </c:tx>
          <c:overlay val="0"/>
        </c:title>
        <c:numFmt formatCode="#,##0.0" sourceLinked="0"/>
        <c:majorTickMark val="out"/>
        <c:minorTickMark val="none"/>
        <c:tickLblPos val="nextTo"/>
        <c:crossAx val="152740864"/>
        <c:crosses val="autoZero"/>
        <c:crossBetween val="between"/>
      </c:valAx>
      <c:valAx>
        <c:axId val="89408640"/>
        <c:scaling>
          <c:orientation val="minMax"/>
          <c:max val="0.1"/>
          <c:min val="0.05"/>
        </c:scaling>
        <c:delete val="0"/>
        <c:axPos val="r"/>
        <c:title>
          <c:tx>
            <c:rich>
              <a:bodyPr rot="-5400000" vert="horz"/>
              <a:lstStyle/>
              <a:p>
                <a:pPr>
                  <a:defRPr/>
                </a:pPr>
                <a:r>
                  <a:rPr lang="ka-GE"/>
                  <a:t>%</a:t>
                </a:r>
                <a:r>
                  <a:rPr lang="en-US"/>
                  <a:t> </a:t>
                </a:r>
                <a:r>
                  <a:rPr lang="ka-GE"/>
                  <a:t>მთლიან ბიუჯეტთან</a:t>
                </a:r>
                <a:endParaRPr lang="en-US"/>
              </a:p>
            </c:rich>
          </c:tx>
          <c:overlay val="0"/>
        </c:title>
        <c:numFmt formatCode="0.0%" sourceLinked="1"/>
        <c:majorTickMark val="out"/>
        <c:minorTickMark val="none"/>
        <c:tickLblPos val="nextTo"/>
        <c:crossAx val="152741888"/>
        <c:crosses val="max"/>
        <c:crossBetween val="between"/>
      </c:valAx>
      <c:catAx>
        <c:axId val="152741888"/>
        <c:scaling>
          <c:orientation val="minMax"/>
        </c:scaling>
        <c:delete val="1"/>
        <c:axPos val="b"/>
        <c:numFmt formatCode="General" sourceLinked="1"/>
        <c:majorTickMark val="out"/>
        <c:minorTickMark val="none"/>
        <c:tickLblPos val="none"/>
        <c:crossAx val="89408640"/>
        <c:crosses val="autoZero"/>
        <c:auto val="1"/>
        <c:lblAlgn val="ctr"/>
        <c:lblOffset val="100"/>
        <c:noMultiLvlLbl val="0"/>
      </c:catAx>
    </c:plotArea>
    <c:legend>
      <c:legendPos val="b"/>
      <c:layout>
        <c:manualLayout>
          <c:xMode val="edge"/>
          <c:yMode val="edge"/>
          <c:x val="5.0814806237455622E-2"/>
          <c:y val="0.86025489081906004"/>
          <c:w val="0.86160548865215492"/>
          <c:h val="0.11912655247990936"/>
        </c:manualLayout>
      </c:layout>
      <c:overlay val="0"/>
      <c:txPr>
        <a:bodyPr/>
        <a:lstStyle/>
        <a:p>
          <a:pPr>
            <a:defRPr sz="700"/>
          </a:pPr>
          <a:endParaRPr lang="en-US"/>
        </a:p>
      </c:txPr>
    </c:legend>
    <c:plotVisOnly val="1"/>
    <c:dispBlanksAs val="zero"/>
    <c:showDLblsOverMax val="0"/>
  </c:chart>
  <c:txPr>
    <a:bodyPr/>
    <a:lstStyle/>
    <a:p>
      <a:pPr>
        <a:defRPr sz="600"/>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3263360601258729"/>
          <c:y val="3.6423332040830841E-2"/>
        </c:manualLayout>
      </c:layout>
      <c:overlay val="0"/>
    </c:title>
    <c:autoTitleDeleted val="0"/>
    <c:plotArea>
      <c:layout>
        <c:manualLayout>
          <c:layoutTarget val="inner"/>
          <c:xMode val="edge"/>
          <c:yMode val="edge"/>
          <c:x val="5.2261090308816135E-2"/>
          <c:y val="0.1597776408313891"/>
          <c:w val="0.92918616950989297"/>
          <c:h val="0.6281019945152293"/>
        </c:manualLayout>
      </c:layout>
      <c:barChart>
        <c:barDir val="col"/>
        <c:grouping val="clustered"/>
        <c:varyColors val="0"/>
        <c:ser>
          <c:idx val="0"/>
          <c:order val="0"/>
          <c:tx>
            <c:strRef>
              <c:f>zogadi!$C$158</c:f>
              <c:strCache>
                <c:ptCount val="1"/>
                <c:pt idx="0">
                  <c:v>გასარწყავებული ფართობები (ათასი ჰექტარი)</c:v>
                </c:pt>
              </c:strCache>
            </c:strRef>
          </c:tx>
          <c:spPr>
            <a:solidFill>
              <a:srgbClr val="00B050"/>
            </a:solidFill>
          </c:spPr>
          <c:invertIfNegative val="0"/>
          <c:dLbls>
            <c:showLegendKey val="0"/>
            <c:showVal val="1"/>
            <c:showCatName val="0"/>
            <c:showSerName val="0"/>
            <c:showPercent val="0"/>
            <c:showBubbleSize val="0"/>
            <c:showLeaderLines val="0"/>
          </c:dLbls>
          <c:cat>
            <c:strRef>
              <c:f>zogadi!$D$157:$G$157</c:f>
              <c:strCache>
                <c:ptCount val="4"/>
                <c:pt idx="0">
                  <c:v>90-იანი წლების დასაწყისი</c:v>
                </c:pt>
                <c:pt idx="1">
                  <c:v>2005 წელი</c:v>
                </c:pt>
                <c:pt idx="2">
                  <c:v>2012 წელი</c:v>
                </c:pt>
                <c:pt idx="3">
                  <c:v>2014 წელი</c:v>
                </c:pt>
              </c:strCache>
            </c:strRef>
          </c:cat>
          <c:val>
            <c:numRef>
              <c:f>zogadi!$D$158:$G$158</c:f>
              <c:numCache>
                <c:formatCode>General</c:formatCode>
                <c:ptCount val="4"/>
                <c:pt idx="0">
                  <c:v>380</c:v>
                </c:pt>
                <c:pt idx="1">
                  <c:v>105</c:v>
                </c:pt>
                <c:pt idx="2">
                  <c:v>40</c:v>
                </c:pt>
                <c:pt idx="3">
                  <c:v>90</c:v>
                </c:pt>
              </c:numCache>
            </c:numRef>
          </c:val>
        </c:ser>
        <c:dLbls>
          <c:showLegendKey val="0"/>
          <c:showVal val="0"/>
          <c:showCatName val="0"/>
          <c:showSerName val="0"/>
          <c:showPercent val="0"/>
          <c:showBubbleSize val="0"/>
        </c:dLbls>
        <c:gapWidth val="150"/>
        <c:axId val="153417216"/>
        <c:axId val="89411520"/>
      </c:barChart>
      <c:catAx>
        <c:axId val="153417216"/>
        <c:scaling>
          <c:orientation val="minMax"/>
        </c:scaling>
        <c:delete val="0"/>
        <c:axPos val="b"/>
        <c:majorTickMark val="out"/>
        <c:minorTickMark val="none"/>
        <c:tickLblPos val="nextTo"/>
        <c:crossAx val="89411520"/>
        <c:crosses val="autoZero"/>
        <c:auto val="1"/>
        <c:lblAlgn val="ctr"/>
        <c:lblOffset val="100"/>
        <c:noMultiLvlLbl val="0"/>
      </c:catAx>
      <c:valAx>
        <c:axId val="89411520"/>
        <c:scaling>
          <c:orientation val="minMax"/>
        </c:scaling>
        <c:delete val="0"/>
        <c:axPos val="l"/>
        <c:numFmt formatCode="General" sourceLinked="1"/>
        <c:majorTickMark val="out"/>
        <c:minorTickMark val="none"/>
        <c:tickLblPos val="nextTo"/>
        <c:crossAx val="153417216"/>
        <c:crosses val="autoZero"/>
        <c:crossBetween val="between"/>
      </c:valAx>
    </c:plotArea>
    <c:plotVisOnly val="1"/>
    <c:dispBlanksAs val="gap"/>
    <c:showDLblsOverMax val="0"/>
  </c:chart>
  <c:txPr>
    <a:bodyPr/>
    <a:lstStyle/>
    <a:p>
      <a:pPr>
        <a:defRPr sz="800"/>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12782113632854694"/>
          <c:y val="9.2127213195340549E-2"/>
          <c:w val="0.70685849720401439"/>
          <c:h val="0.69674274886731302"/>
        </c:manualLayout>
      </c:layout>
      <c:barChart>
        <c:barDir val="col"/>
        <c:grouping val="stacked"/>
        <c:varyColors val="0"/>
        <c:ser>
          <c:idx val="0"/>
          <c:order val="0"/>
          <c:tx>
            <c:strRef>
              <c:f>სოფელი1!$B$3</c:f>
              <c:strCache>
                <c:ptCount val="1"/>
                <c:pt idx="0">
                  <c:v>სამისტროს დაფინანსება</c:v>
                </c:pt>
              </c:strCache>
            </c:strRef>
          </c:tx>
          <c:spPr>
            <a:solidFill>
              <a:schemeClr val="tx2">
                <a:lumMod val="60000"/>
                <a:lumOff val="40000"/>
              </a:schemeClr>
            </a:solidFill>
          </c:spPr>
          <c:invertIfNegative val="0"/>
          <c:dLbls>
            <c:dLbl>
              <c:idx val="0"/>
              <c:layout>
                <c:manualLayout>
                  <c:x val="2.5835649220318064E-3"/>
                  <c:y val="-0.29776226425305108"/>
                </c:manualLayout>
              </c:layout>
              <c:showLegendKey val="0"/>
              <c:showVal val="1"/>
              <c:showCatName val="0"/>
              <c:showSerName val="0"/>
              <c:showPercent val="0"/>
              <c:showBubbleSize val="0"/>
            </c:dLbl>
            <c:dLbl>
              <c:idx val="1"/>
              <c:layout>
                <c:manualLayout>
                  <c:x val="6.925853018372707E-3"/>
                  <c:y val="-0.2948564547988205"/>
                </c:manualLayout>
              </c:layout>
              <c:showLegendKey val="0"/>
              <c:showVal val="1"/>
              <c:showCatName val="0"/>
              <c:showSerName val="0"/>
              <c:showPercent val="0"/>
              <c:showBubbleSize val="0"/>
            </c:dLbl>
            <c:dLbl>
              <c:idx val="2"/>
              <c:layout>
                <c:manualLayout>
                  <c:x val="4.5844912768256895E-3"/>
                  <c:y val="-0.32322834645669291"/>
                </c:manualLayout>
              </c:layout>
              <c:showLegendKey val="0"/>
              <c:showVal val="1"/>
              <c:showCatName val="0"/>
              <c:showSerName val="0"/>
              <c:showPercent val="0"/>
              <c:showBubbleSize val="0"/>
            </c:dLbl>
            <c:dLbl>
              <c:idx val="3"/>
              <c:layout>
                <c:manualLayout>
                  <c:x val="9.4331866604909723E-3"/>
                  <c:y val="-0.34374326920475168"/>
                </c:manualLayout>
              </c:layout>
              <c:showLegendKey val="0"/>
              <c:showVal val="1"/>
              <c:showCatName val="0"/>
              <c:showSerName val="0"/>
              <c:showPercent val="0"/>
              <c:showBubbleSize val="0"/>
            </c:dLbl>
            <c:numFmt formatCode="#,##0.0" sourceLinked="0"/>
            <c:showLegendKey val="0"/>
            <c:showVal val="1"/>
            <c:showCatName val="0"/>
            <c:showSerName val="0"/>
            <c:showPercent val="0"/>
            <c:showBubbleSize val="0"/>
            <c:showLeaderLines val="0"/>
          </c:dLbls>
          <c:cat>
            <c:strRef>
              <c:f>სოფელი1!$C$2:$G$2</c:f>
              <c:strCache>
                <c:ptCount val="4"/>
                <c:pt idx="0">
                  <c:v>2012</c:v>
                </c:pt>
                <c:pt idx="1">
                  <c:v>2013</c:v>
                </c:pt>
                <c:pt idx="2">
                  <c:v>2014</c:v>
                </c:pt>
                <c:pt idx="3">
                  <c:v>2015 პროექტი</c:v>
                </c:pt>
              </c:strCache>
            </c:strRef>
          </c:cat>
          <c:val>
            <c:numRef>
              <c:f>სოფელი1!$C$3:$G$3</c:f>
              <c:numCache>
                <c:formatCode>0.0</c:formatCode>
                <c:ptCount val="4"/>
                <c:pt idx="0">
                  <c:v>228.4</c:v>
                </c:pt>
                <c:pt idx="1">
                  <c:v>241</c:v>
                </c:pt>
                <c:pt idx="2">
                  <c:v>263.5</c:v>
                </c:pt>
                <c:pt idx="3">
                  <c:v>292.89999999999998</c:v>
                </c:pt>
              </c:numCache>
            </c:numRef>
          </c:val>
        </c:ser>
        <c:dLbls>
          <c:showLegendKey val="0"/>
          <c:showVal val="0"/>
          <c:showCatName val="0"/>
          <c:showSerName val="0"/>
          <c:showPercent val="0"/>
          <c:showBubbleSize val="0"/>
        </c:dLbls>
        <c:gapWidth val="251"/>
        <c:overlap val="-100"/>
        <c:axId val="153417728"/>
        <c:axId val="89413824"/>
      </c:barChart>
      <c:lineChart>
        <c:grouping val="stacked"/>
        <c:varyColors val="0"/>
        <c:ser>
          <c:idx val="1"/>
          <c:order val="1"/>
          <c:tx>
            <c:strRef>
              <c:f>სოფელი1!$B$4</c:f>
              <c:strCache>
                <c:ptCount val="1"/>
                <c:pt idx="0">
                  <c:v>% მთლიან ბიუჯეტთან</c:v>
                </c:pt>
              </c:strCache>
            </c:strRef>
          </c:tx>
          <c:spPr>
            <a:ln w="41275">
              <a:solidFill>
                <a:srgbClr val="00B050"/>
              </a:solidFill>
            </a:ln>
          </c:spPr>
          <c:marker>
            <c:symbol val="none"/>
          </c:marker>
          <c:dLbls>
            <c:dLbl>
              <c:idx val="0"/>
              <c:layout>
                <c:manualLayout>
                  <c:x val="1.7156862745098041E-2"/>
                  <c:y val="0"/>
                </c:manualLayout>
              </c:layout>
              <c:showLegendKey val="0"/>
              <c:showVal val="1"/>
              <c:showCatName val="0"/>
              <c:showSerName val="0"/>
              <c:showPercent val="0"/>
              <c:showBubbleSize val="0"/>
            </c:dLbl>
            <c:dLbl>
              <c:idx val="1"/>
              <c:layout>
                <c:manualLayout>
                  <c:x val="-3.4167438628994955E-2"/>
                  <c:y val="-4.1237113402061792E-2"/>
                </c:manualLayout>
              </c:layout>
              <c:showLegendKey val="0"/>
              <c:showVal val="1"/>
              <c:showCatName val="0"/>
              <c:showSerName val="0"/>
              <c:showPercent val="0"/>
              <c:showBubbleSize val="0"/>
            </c:dLbl>
            <c:dLbl>
              <c:idx val="2"/>
              <c:layout>
                <c:manualLayout>
                  <c:x val="1.3002813706458446E-2"/>
                  <c:y val="2.4054982817869438E-2"/>
                </c:manualLayout>
              </c:layout>
              <c:showLegendKey val="0"/>
              <c:showVal val="1"/>
              <c:showCatName val="0"/>
              <c:showSerName val="0"/>
              <c:showPercent val="0"/>
              <c:showBubbleSize val="0"/>
            </c:dLbl>
            <c:dLbl>
              <c:idx val="3"/>
              <c:layout>
                <c:manualLayout>
                  <c:x val="1.4705882352941086E-2"/>
                  <c:y val="1.0309278350515465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numRef>
              <c:f>სოფელი1!$C$2:$F$2</c:f>
              <c:numCache>
                <c:formatCode>General</c:formatCode>
                <c:ptCount val="3"/>
                <c:pt idx="0">
                  <c:v>2012</c:v>
                </c:pt>
                <c:pt idx="1">
                  <c:v>2013</c:v>
                </c:pt>
                <c:pt idx="2">
                  <c:v>2014</c:v>
                </c:pt>
              </c:numCache>
            </c:numRef>
          </c:cat>
          <c:val>
            <c:numRef>
              <c:f>სოფელი1!$C$4:$G$4</c:f>
              <c:numCache>
                <c:formatCode>0.0%</c:formatCode>
                <c:ptCount val="4"/>
                <c:pt idx="0">
                  <c:v>2.9256545575651997E-2</c:v>
                </c:pt>
                <c:pt idx="1">
                  <c:v>2.7547579585071726E-2</c:v>
                </c:pt>
                <c:pt idx="2">
                  <c:v>2.9019823788546256E-2</c:v>
                </c:pt>
                <c:pt idx="3">
                  <c:v>3.0766806722689072E-2</c:v>
                </c:pt>
              </c:numCache>
            </c:numRef>
          </c:val>
          <c:smooth val="1"/>
        </c:ser>
        <c:dLbls>
          <c:showLegendKey val="0"/>
          <c:showVal val="0"/>
          <c:showCatName val="0"/>
          <c:showSerName val="0"/>
          <c:showPercent val="0"/>
          <c:showBubbleSize val="0"/>
        </c:dLbls>
        <c:marker val="1"/>
        <c:smooth val="0"/>
        <c:axId val="153416704"/>
        <c:axId val="89414400"/>
      </c:lineChart>
      <c:catAx>
        <c:axId val="153417728"/>
        <c:scaling>
          <c:orientation val="minMax"/>
        </c:scaling>
        <c:delete val="0"/>
        <c:axPos val="b"/>
        <c:numFmt formatCode="General" sourceLinked="1"/>
        <c:majorTickMark val="out"/>
        <c:minorTickMark val="none"/>
        <c:tickLblPos val="nextTo"/>
        <c:crossAx val="89413824"/>
        <c:crosses val="autoZero"/>
        <c:auto val="1"/>
        <c:lblAlgn val="ctr"/>
        <c:lblOffset val="100"/>
        <c:noMultiLvlLbl val="0"/>
      </c:catAx>
      <c:valAx>
        <c:axId val="89413824"/>
        <c:scaling>
          <c:orientation val="minMax"/>
        </c:scaling>
        <c:delete val="0"/>
        <c:axPos val="l"/>
        <c:title>
          <c:tx>
            <c:rich>
              <a:bodyPr rot="-5400000" vert="horz"/>
              <a:lstStyle/>
              <a:p>
                <a:pPr>
                  <a:defRPr/>
                </a:pPr>
                <a:r>
                  <a:rPr lang="ka-GE"/>
                  <a:t>მლნ ლარი</a:t>
                </a:r>
                <a:endParaRPr lang="en-US"/>
              </a:p>
            </c:rich>
          </c:tx>
          <c:layout>
            <c:manualLayout>
              <c:xMode val="edge"/>
              <c:yMode val="edge"/>
              <c:x val="4.6191957507366904E-2"/>
              <c:y val="0.83560840734471786"/>
            </c:manualLayout>
          </c:layout>
          <c:overlay val="0"/>
        </c:title>
        <c:numFmt formatCode="#,##0.0" sourceLinked="0"/>
        <c:majorTickMark val="out"/>
        <c:minorTickMark val="none"/>
        <c:tickLblPos val="nextTo"/>
        <c:crossAx val="153417728"/>
        <c:crosses val="autoZero"/>
        <c:crossBetween val="between"/>
      </c:valAx>
      <c:valAx>
        <c:axId val="89414400"/>
        <c:scaling>
          <c:orientation val="minMax"/>
          <c:max val="0.1"/>
          <c:min val="0"/>
        </c:scaling>
        <c:delete val="0"/>
        <c:axPos val="r"/>
        <c:title>
          <c:tx>
            <c:rich>
              <a:bodyPr rot="-5400000" vert="horz"/>
              <a:lstStyle/>
              <a:p>
                <a:pPr>
                  <a:defRPr/>
                </a:pPr>
                <a:r>
                  <a:rPr lang="ka-GE"/>
                  <a:t>%</a:t>
                </a:r>
                <a:r>
                  <a:rPr lang="en-US"/>
                  <a:t> </a:t>
                </a:r>
                <a:r>
                  <a:rPr lang="ka-GE"/>
                  <a:t>მთლიან ბიუჯეტთან</a:t>
                </a:r>
                <a:endParaRPr lang="en-US"/>
              </a:p>
            </c:rich>
          </c:tx>
          <c:overlay val="0"/>
        </c:title>
        <c:numFmt formatCode="0.0%" sourceLinked="1"/>
        <c:majorTickMark val="out"/>
        <c:minorTickMark val="none"/>
        <c:tickLblPos val="nextTo"/>
        <c:crossAx val="153416704"/>
        <c:crosses val="max"/>
        <c:crossBetween val="between"/>
      </c:valAx>
      <c:catAx>
        <c:axId val="153416704"/>
        <c:scaling>
          <c:orientation val="minMax"/>
        </c:scaling>
        <c:delete val="1"/>
        <c:axPos val="b"/>
        <c:numFmt formatCode="General" sourceLinked="1"/>
        <c:majorTickMark val="out"/>
        <c:minorTickMark val="none"/>
        <c:tickLblPos val="none"/>
        <c:crossAx val="89414400"/>
        <c:crosses val="autoZero"/>
        <c:auto val="1"/>
        <c:lblAlgn val="ctr"/>
        <c:lblOffset val="100"/>
        <c:noMultiLvlLbl val="0"/>
      </c:catAx>
    </c:plotArea>
    <c:legend>
      <c:legendPos val="b"/>
      <c:layout>
        <c:manualLayout>
          <c:xMode val="edge"/>
          <c:yMode val="edge"/>
          <c:x val="5.0814806237455622E-2"/>
          <c:y val="0.86025489081906004"/>
          <c:w val="0.86160548865215492"/>
          <c:h val="0.11912655247990936"/>
        </c:manualLayout>
      </c:layout>
      <c:overlay val="0"/>
    </c:legend>
    <c:plotVisOnly val="1"/>
    <c:dispBlanksAs val="zero"/>
    <c:showDLblsOverMax val="0"/>
  </c:chart>
  <c:txPr>
    <a:bodyPr/>
    <a:lstStyle/>
    <a:p>
      <a:pPr>
        <a:defRPr sz="800"/>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12782113632854694"/>
          <c:y val="9.2127213195340549E-2"/>
          <c:w val="0.78034577948129225"/>
          <c:h val="0.72240962140620557"/>
        </c:manualLayout>
      </c:layout>
      <c:barChart>
        <c:barDir val="col"/>
        <c:grouping val="stacked"/>
        <c:varyColors val="0"/>
        <c:ser>
          <c:idx val="0"/>
          <c:order val="0"/>
          <c:tx>
            <c:strRef>
              <c:f>ინფრასტრუქტურა!$B$3</c:f>
              <c:strCache>
                <c:ptCount val="1"/>
                <c:pt idx="0">
                  <c:v>ინფრასტრუქტურაზე მიმართული სახსრები</c:v>
                </c:pt>
              </c:strCache>
            </c:strRef>
          </c:tx>
          <c:spPr>
            <a:solidFill>
              <a:schemeClr val="tx2">
                <a:lumMod val="60000"/>
                <a:lumOff val="40000"/>
              </a:schemeClr>
            </a:solidFill>
          </c:spPr>
          <c:invertIfNegative val="0"/>
          <c:dLbls>
            <c:dLbl>
              <c:idx val="0"/>
              <c:layout>
                <c:manualLayout>
                  <c:x val="2.5835649220318064E-3"/>
                  <c:y val="-0.29776226425305108"/>
                </c:manualLayout>
              </c:layout>
              <c:showLegendKey val="0"/>
              <c:showVal val="1"/>
              <c:showCatName val="0"/>
              <c:showSerName val="0"/>
              <c:showPercent val="0"/>
              <c:showBubbleSize val="0"/>
            </c:dLbl>
            <c:dLbl>
              <c:idx val="1"/>
              <c:layout>
                <c:manualLayout>
                  <c:x val="-2.4156266587663099E-3"/>
                  <c:y val="-0.31988538370087571"/>
                </c:manualLayout>
              </c:layout>
              <c:showLegendKey val="0"/>
              <c:showVal val="1"/>
              <c:showCatName val="0"/>
              <c:showSerName val="0"/>
              <c:showPercent val="0"/>
              <c:showBubbleSize val="0"/>
            </c:dLbl>
            <c:dLbl>
              <c:idx val="2"/>
              <c:layout>
                <c:manualLayout>
                  <c:x val="4.5844912768256895E-3"/>
                  <c:y val="-0.32322834645669291"/>
                </c:manualLayout>
              </c:layout>
              <c:showLegendKey val="0"/>
              <c:showVal val="1"/>
              <c:showCatName val="0"/>
              <c:showSerName val="0"/>
              <c:showPercent val="0"/>
              <c:showBubbleSize val="0"/>
            </c:dLbl>
            <c:dLbl>
              <c:idx val="3"/>
              <c:layout>
                <c:manualLayout>
                  <c:x val="9.4331866604909723E-3"/>
                  <c:y val="-0.34374326920475168"/>
                </c:manualLayout>
              </c:layout>
              <c:showLegendKey val="0"/>
              <c:showVal val="1"/>
              <c:showCatName val="0"/>
              <c:showSerName val="0"/>
              <c:showPercent val="0"/>
              <c:showBubbleSize val="0"/>
            </c:dLbl>
            <c:numFmt formatCode="#,##0.0" sourceLinked="0"/>
            <c:txPr>
              <a:bodyPr/>
              <a:lstStyle/>
              <a:p>
                <a:pPr>
                  <a:defRPr b="1"/>
                </a:pPr>
                <a:endParaRPr lang="en-US"/>
              </a:p>
            </c:txPr>
            <c:showLegendKey val="0"/>
            <c:showVal val="1"/>
            <c:showCatName val="0"/>
            <c:showSerName val="0"/>
            <c:showPercent val="0"/>
            <c:showBubbleSize val="0"/>
            <c:showLeaderLines val="0"/>
          </c:dLbls>
          <c:cat>
            <c:strRef>
              <c:f>ინფრასტრუქტურა!$C$2:$F$2</c:f>
              <c:strCache>
                <c:ptCount val="4"/>
                <c:pt idx="0">
                  <c:v>2012 ფაქტი</c:v>
                </c:pt>
                <c:pt idx="1">
                  <c:v>2013 ფაქტი</c:v>
                </c:pt>
                <c:pt idx="2">
                  <c:v>2014 გეგმა</c:v>
                </c:pt>
                <c:pt idx="3">
                  <c:v>2015 პროექტი</c:v>
                </c:pt>
              </c:strCache>
            </c:strRef>
          </c:cat>
          <c:val>
            <c:numRef>
              <c:f>ინფრასტრუქტურა!$C$3:$F$3</c:f>
              <c:numCache>
                <c:formatCode>0.0</c:formatCode>
                <c:ptCount val="4"/>
                <c:pt idx="0">
                  <c:v>710.1</c:v>
                </c:pt>
                <c:pt idx="1">
                  <c:v>823.6</c:v>
                </c:pt>
                <c:pt idx="2">
                  <c:v>875</c:v>
                </c:pt>
                <c:pt idx="3">
                  <c:v>1000</c:v>
                </c:pt>
              </c:numCache>
            </c:numRef>
          </c:val>
        </c:ser>
        <c:dLbls>
          <c:showLegendKey val="0"/>
          <c:showVal val="0"/>
          <c:showCatName val="0"/>
          <c:showSerName val="0"/>
          <c:showPercent val="0"/>
          <c:showBubbleSize val="0"/>
        </c:dLbls>
        <c:gapWidth val="251"/>
        <c:overlap val="-100"/>
        <c:axId val="153713664"/>
        <c:axId val="149946368"/>
      </c:barChart>
      <c:lineChart>
        <c:grouping val="stacked"/>
        <c:varyColors val="0"/>
        <c:ser>
          <c:idx val="1"/>
          <c:order val="1"/>
          <c:tx>
            <c:strRef>
              <c:f>ინფრასტრუქტურა!$B$4</c:f>
              <c:strCache>
                <c:ptCount val="1"/>
                <c:pt idx="0">
                  <c:v>% მთლიან ბიუჯეტთან</c:v>
                </c:pt>
              </c:strCache>
            </c:strRef>
          </c:tx>
          <c:spPr>
            <a:ln w="41275">
              <a:solidFill>
                <a:srgbClr val="00B050"/>
              </a:solidFill>
            </a:ln>
          </c:spPr>
          <c:marker>
            <c:symbol val="none"/>
          </c:marker>
          <c:dLbls>
            <c:dLbl>
              <c:idx val="0"/>
              <c:layout>
                <c:manualLayout>
                  <c:x val="1.3463476345235238E-2"/>
                  <c:y val="0.18556701030927836"/>
                </c:manualLayout>
              </c:layout>
              <c:showLegendKey val="0"/>
              <c:showVal val="1"/>
              <c:showCatName val="0"/>
              <c:showSerName val="0"/>
              <c:showPercent val="0"/>
              <c:showBubbleSize val="0"/>
            </c:dLbl>
            <c:dLbl>
              <c:idx val="1"/>
              <c:layout>
                <c:manualLayout>
                  <c:x val="2.396531558221926E-2"/>
                  <c:y val="0.11926792920413255"/>
                </c:manualLayout>
              </c:layout>
              <c:showLegendKey val="0"/>
              <c:showVal val="1"/>
              <c:showCatName val="0"/>
              <c:showSerName val="0"/>
              <c:showPercent val="0"/>
              <c:showBubbleSize val="0"/>
            </c:dLbl>
            <c:dLbl>
              <c:idx val="2"/>
              <c:layout>
                <c:manualLayout>
                  <c:x val="3.3314414848635468E-2"/>
                  <c:y val="8.0094891984655761E-2"/>
                </c:manualLayout>
              </c:layout>
              <c:showLegendKey val="0"/>
              <c:showVal val="1"/>
              <c:showCatName val="0"/>
              <c:showSerName val="0"/>
              <c:showPercent val="0"/>
              <c:showBubbleSize val="0"/>
            </c:dLbl>
            <c:dLbl>
              <c:idx val="3"/>
              <c:layout>
                <c:manualLayout>
                  <c:x val="2.677724594386632E-2"/>
                  <c:y val="-6.592320959126606E-2"/>
                </c:manualLayout>
              </c:layout>
              <c:showLegendKey val="0"/>
              <c:showVal val="1"/>
              <c:showCatName val="0"/>
              <c:showSerName val="0"/>
              <c:showPercent val="0"/>
              <c:showBubbleSize val="0"/>
            </c:dLbl>
            <c:txPr>
              <a:bodyPr/>
              <a:lstStyle/>
              <a:p>
                <a:pPr>
                  <a:defRPr sz="800" b="1">
                    <a:solidFill>
                      <a:srgbClr val="00B050"/>
                    </a:solidFill>
                  </a:defRPr>
                </a:pPr>
                <a:endParaRPr lang="en-US"/>
              </a:p>
            </c:txPr>
            <c:showLegendKey val="0"/>
            <c:showVal val="1"/>
            <c:showCatName val="0"/>
            <c:showSerName val="0"/>
            <c:showPercent val="0"/>
            <c:showBubbleSize val="0"/>
            <c:showLeaderLines val="0"/>
          </c:dLbls>
          <c:cat>
            <c:strRef>
              <c:f>ინფრასტრუქტურა!$C$2:$F$2</c:f>
              <c:strCache>
                <c:ptCount val="4"/>
                <c:pt idx="0">
                  <c:v>2012 ფაქტი</c:v>
                </c:pt>
                <c:pt idx="1">
                  <c:v>2013 ფაქტი</c:v>
                </c:pt>
                <c:pt idx="2">
                  <c:v>2014 გეგმა</c:v>
                </c:pt>
                <c:pt idx="3">
                  <c:v>2015 პროექტი</c:v>
                </c:pt>
              </c:strCache>
            </c:strRef>
          </c:cat>
          <c:val>
            <c:numRef>
              <c:f>ინფრასტრუქტურა!$C$4:$F$4</c:f>
              <c:numCache>
                <c:formatCode>0.0%</c:formatCode>
                <c:ptCount val="4"/>
                <c:pt idx="0">
                  <c:v>9.095916380591279E-2</c:v>
                </c:pt>
                <c:pt idx="1">
                  <c:v>9.4141852889066693E-2</c:v>
                </c:pt>
                <c:pt idx="2">
                  <c:v>9.6365638766519823E-2</c:v>
                </c:pt>
                <c:pt idx="3">
                  <c:v>0.10504201680672269</c:v>
                </c:pt>
              </c:numCache>
            </c:numRef>
          </c:val>
          <c:smooth val="1"/>
        </c:ser>
        <c:dLbls>
          <c:showLegendKey val="0"/>
          <c:showVal val="0"/>
          <c:showCatName val="0"/>
          <c:showSerName val="0"/>
          <c:showPercent val="0"/>
          <c:showBubbleSize val="0"/>
        </c:dLbls>
        <c:marker val="1"/>
        <c:smooth val="0"/>
        <c:axId val="153812992"/>
        <c:axId val="149946944"/>
      </c:lineChart>
      <c:catAx>
        <c:axId val="153713664"/>
        <c:scaling>
          <c:orientation val="minMax"/>
        </c:scaling>
        <c:delete val="0"/>
        <c:axPos val="b"/>
        <c:numFmt formatCode="General" sourceLinked="1"/>
        <c:majorTickMark val="out"/>
        <c:minorTickMark val="none"/>
        <c:tickLblPos val="nextTo"/>
        <c:crossAx val="149946368"/>
        <c:crosses val="autoZero"/>
        <c:auto val="1"/>
        <c:lblAlgn val="ctr"/>
        <c:lblOffset val="100"/>
        <c:noMultiLvlLbl val="0"/>
      </c:catAx>
      <c:valAx>
        <c:axId val="149946368"/>
        <c:scaling>
          <c:orientation val="minMax"/>
        </c:scaling>
        <c:delete val="0"/>
        <c:axPos val="l"/>
        <c:title>
          <c:tx>
            <c:rich>
              <a:bodyPr rot="-5400000" vert="horz"/>
              <a:lstStyle/>
              <a:p>
                <a:pPr>
                  <a:defRPr/>
                </a:pPr>
                <a:r>
                  <a:rPr lang="ka-GE"/>
                  <a:t>მლნ ლარი</a:t>
                </a:r>
                <a:endParaRPr lang="en-US"/>
              </a:p>
            </c:rich>
          </c:tx>
          <c:overlay val="0"/>
        </c:title>
        <c:numFmt formatCode="#,##0.0" sourceLinked="0"/>
        <c:majorTickMark val="out"/>
        <c:minorTickMark val="none"/>
        <c:tickLblPos val="nextTo"/>
        <c:crossAx val="153713664"/>
        <c:crosses val="autoZero"/>
        <c:crossBetween val="between"/>
      </c:valAx>
      <c:valAx>
        <c:axId val="149946944"/>
        <c:scaling>
          <c:orientation val="minMax"/>
          <c:max val="0.15000000000000002"/>
          <c:min val="0"/>
        </c:scaling>
        <c:delete val="0"/>
        <c:axPos val="r"/>
        <c:title>
          <c:tx>
            <c:rich>
              <a:bodyPr rot="-5400000" vert="horz"/>
              <a:lstStyle/>
              <a:p>
                <a:pPr>
                  <a:defRPr/>
                </a:pPr>
                <a:r>
                  <a:rPr lang="ka-GE"/>
                  <a:t>%</a:t>
                </a:r>
                <a:r>
                  <a:rPr lang="en-US"/>
                  <a:t> </a:t>
                </a:r>
                <a:r>
                  <a:rPr lang="ka-GE"/>
                  <a:t>მთლიან ბიუჯეტთან</a:t>
                </a:r>
                <a:endParaRPr lang="en-US"/>
              </a:p>
            </c:rich>
          </c:tx>
          <c:overlay val="0"/>
        </c:title>
        <c:numFmt formatCode="0.0%" sourceLinked="1"/>
        <c:majorTickMark val="out"/>
        <c:minorTickMark val="none"/>
        <c:tickLblPos val="nextTo"/>
        <c:crossAx val="153812992"/>
        <c:crosses val="max"/>
        <c:crossBetween val="between"/>
      </c:valAx>
      <c:catAx>
        <c:axId val="153812992"/>
        <c:scaling>
          <c:orientation val="minMax"/>
        </c:scaling>
        <c:delete val="1"/>
        <c:axPos val="b"/>
        <c:numFmt formatCode="General" sourceLinked="1"/>
        <c:majorTickMark val="out"/>
        <c:minorTickMark val="none"/>
        <c:tickLblPos val="none"/>
        <c:crossAx val="149946944"/>
        <c:crosses val="autoZero"/>
        <c:auto val="1"/>
        <c:lblAlgn val="ctr"/>
        <c:lblOffset val="100"/>
        <c:noMultiLvlLbl val="0"/>
      </c:catAx>
    </c:plotArea>
    <c:legend>
      <c:legendPos val="b"/>
      <c:layout>
        <c:manualLayout>
          <c:xMode val="edge"/>
          <c:yMode val="edge"/>
          <c:x val="5.0814806237455622E-2"/>
          <c:y val="0.86025489081906004"/>
          <c:w val="0.86160548865215492"/>
          <c:h val="0.11912655247990936"/>
        </c:manualLayout>
      </c:layout>
      <c:overlay val="0"/>
    </c:legend>
    <c:plotVisOnly val="1"/>
    <c:dispBlanksAs val="zero"/>
    <c:showDLblsOverMax val="0"/>
  </c:chart>
  <c:txPr>
    <a:bodyPr/>
    <a:lstStyle/>
    <a:p>
      <a:pPr>
        <a:defRPr sz="7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3740906930983559E-2"/>
          <c:y val="4.2663106557344989E-2"/>
          <c:w val="0.94625909306901645"/>
          <c:h val="0.93899025992923812"/>
        </c:manualLayout>
      </c:layout>
      <c:barChart>
        <c:barDir val="col"/>
        <c:grouping val="clustered"/>
        <c:varyColors val="0"/>
        <c:ser>
          <c:idx val="4"/>
          <c:order val="0"/>
          <c:tx>
            <c:strRef>
              <c:f>'ქვეყნების მშპ-პროგნოზი '!$B$10</c:f>
              <c:strCache>
                <c:ptCount val="1"/>
                <c:pt idx="0">
                  <c:v>უკრაინა</c:v>
                </c:pt>
              </c:strCache>
            </c:strRef>
          </c:tx>
          <c:spPr>
            <a:solidFill>
              <a:srgbClr val="FFFF00"/>
            </a:solidFill>
          </c:spPr>
          <c:invertIfNegative val="0"/>
          <c:val>
            <c:numRef>
              <c:f>'ქვეყნების მშპ-პროგნოზი '!$C$10:$D$10</c:f>
              <c:numCache>
                <c:formatCode>_(* #,##0.0_);_(* \(#,##0.0\);_(* "-"??_);_(@_)</c:formatCode>
                <c:ptCount val="2"/>
                <c:pt idx="0">
                  <c:v>-8</c:v>
                </c:pt>
                <c:pt idx="1">
                  <c:v>1</c:v>
                </c:pt>
              </c:numCache>
            </c:numRef>
          </c:val>
        </c:ser>
        <c:ser>
          <c:idx val="0"/>
          <c:order val="1"/>
          <c:tx>
            <c:strRef>
              <c:f>'ქვეყნების მშპ-პროგნოზი '!$B$6</c:f>
              <c:strCache>
                <c:ptCount val="1"/>
                <c:pt idx="0">
                  <c:v>ყაზახეთი</c:v>
                </c:pt>
              </c:strCache>
            </c:strRef>
          </c:tx>
          <c:spPr>
            <a:solidFill>
              <a:schemeClr val="accent2"/>
            </a:solidFill>
          </c:spPr>
          <c:invertIfNegative val="0"/>
          <c:cat>
            <c:numRef>
              <c:f>'ქვეყნების მშპ-პროგნოზი '!$C$5:$D$5</c:f>
              <c:numCache>
                <c:formatCode>General</c:formatCode>
                <c:ptCount val="2"/>
                <c:pt idx="0">
                  <c:v>2014</c:v>
                </c:pt>
                <c:pt idx="1">
                  <c:v>2015</c:v>
                </c:pt>
              </c:numCache>
            </c:numRef>
          </c:cat>
          <c:val>
            <c:numRef>
              <c:f>'ქვეყნების მშპ-პროგნოზი '!$C$6:$D$6</c:f>
              <c:numCache>
                <c:formatCode>_(* #,##0.0_);_(* \(#,##0.0\);_(* "-"??_);_(@_)</c:formatCode>
                <c:ptCount val="2"/>
                <c:pt idx="0">
                  <c:v>4.3</c:v>
                </c:pt>
                <c:pt idx="1">
                  <c:v>4</c:v>
                </c:pt>
              </c:numCache>
            </c:numRef>
          </c:val>
        </c:ser>
        <c:ser>
          <c:idx val="1"/>
          <c:order val="2"/>
          <c:tx>
            <c:strRef>
              <c:f>'ქვეყნების მშპ-პროგნოზი '!$B$7</c:f>
              <c:strCache>
                <c:ptCount val="1"/>
                <c:pt idx="0">
                  <c:v>აშშ</c:v>
                </c:pt>
              </c:strCache>
            </c:strRef>
          </c:tx>
          <c:spPr>
            <a:solidFill>
              <a:srgbClr val="7030A0"/>
            </a:solidFill>
          </c:spPr>
          <c:invertIfNegative val="0"/>
          <c:val>
            <c:numRef>
              <c:f>'ქვეყნების მშპ-პროგნოზი '!$C$7:$D$7</c:f>
              <c:numCache>
                <c:formatCode>_(* #,##0.0_);_(* \(#,##0.0\);_(* "-"??_);_(@_)</c:formatCode>
                <c:ptCount val="2"/>
                <c:pt idx="0">
                  <c:v>2.2000000000000002</c:v>
                </c:pt>
                <c:pt idx="1">
                  <c:v>3.1</c:v>
                </c:pt>
              </c:numCache>
            </c:numRef>
          </c:val>
        </c:ser>
        <c:ser>
          <c:idx val="2"/>
          <c:order val="3"/>
          <c:tx>
            <c:strRef>
              <c:f>'ქვეყნების მშპ-პროგნოზი '!$B$8</c:f>
              <c:strCache>
                <c:ptCount val="1"/>
                <c:pt idx="0">
                  <c:v>თურქეთი</c:v>
                </c:pt>
              </c:strCache>
            </c:strRef>
          </c:tx>
          <c:invertIfNegative val="0"/>
          <c:val>
            <c:numRef>
              <c:f>'ქვეყნების მშპ-პროგნოზი '!$C$8:$D$8</c:f>
              <c:numCache>
                <c:formatCode>_(* #,##0.0_);_(* \(#,##0.0\);_(* "-"??_);_(@_)</c:formatCode>
                <c:ptCount val="2"/>
                <c:pt idx="0">
                  <c:v>3</c:v>
                </c:pt>
                <c:pt idx="1">
                  <c:v>3</c:v>
                </c:pt>
              </c:numCache>
            </c:numRef>
          </c:val>
        </c:ser>
        <c:ser>
          <c:idx val="3"/>
          <c:order val="4"/>
          <c:tx>
            <c:strRef>
              <c:f>'ქვეყნების მშპ-პროგნოზი '!$B$9</c:f>
              <c:strCache>
                <c:ptCount val="1"/>
                <c:pt idx="0">
                  <c:v>რუსეთი</c:v>
                </c:pt>
              </c:strCache>
            </c:strRef>
          </c:tx>
          <c:spPr>
            <a:solidFill>
              <a:srgbClr val="FF0000"/>
            </a:solidFill>
          </c:spPr>
          <c:invertIfNegative val="0"/>
          <c:val>
            <c:numRef>
              <c:f>'ქვეყნების მშპ-პროგნოზი '!$C$9:$D$9</c:f>
              <c:numCache>
                <c:formatCode>_(* #,##0.0_);_(* \(#,##0.0\);_(* "-"??_);_(@_)</c:formatCode>
                <c:ptCount val="2"/>
                <c:pt idx="0">
                  <c:v>0</c:v>
                </c:pt>
                <c:pt idx="1">
                  <c:v>-0.9</c:v>
                </c:pt>
              </c:numCache>
            </c:numRef>
          </c:val>
        </c:ser>
        <c:ser>
          <c:idx val="5"/>
          <c:order val="5"/>
          <c:tx>
            <c:strRef>
              <c:f>'ქვეყნების მშპ-პროგნოზი '!$B$11</c:f>
              <c:strCache>
                <c:ptCount val="1"/>
                <c:pt idx="0">
                  <c:v>სომხეთი</c:v>
                </c:pt>
              </c:strCache>
            </c:strRef>
          </c:tx>
          <c:invertIfNegative val="0"/>
          <c:val>
            <c:numRef>
              <c:f>'ქვეყნების მშპ-პროგნოზი '!$C$11:$D$11</c:f>
              <c:numCache>
                <c:formatCode>_(* #,##0.0_);_(* \(#,##0.0\);_(* "-"??_);_(@_)</c:formatCode>
                <c:ptCount val="2"/>
                <c:pt idx="0">
                  <c:v>2.6</c:v>
                </c:pt>
                <c:pt idx="1">
                  <c:v>3.3</c:v>
                </c:pt>
              </c:numCache>
            </c:numRef>
          </c:val>
        </c:ser>
        <c:ser>
          <c:idx val="6"/>
          <c:order val="6"/>
          <c:tx>
            <c:strRef>
              <c:f>'ქვეყნების მშპ-პროგნოზი '!$B$13</c:f>
              <c:strCache>
                <c:ptCount val="1"/>
                <c:pt idx="0">
                  <c:v>საქართველო</c:v>
                </c:pt>
              </c:strCache>
            </c:strRef>
          </c:tx>
          <c:invertIfNegative val="0"/>
          <c:dLbls>
            <c:txPr>
              <a:bodyPr/>
              <a:lstStyle/>
              <a:p>
                <a:pPr>
                  <a:defRPr b="1"/>
                </a:pPr>
                <a:endParaRPr lang="en-US"/>
              </a:p>
            </c:txPr>
            <c:showLegendKey val="0"/>
            <c:showVal val="1"/>
            <c:showCatName val="0"/>
            <c:showSerName val="0"/>
            <c:showPercent val="0"/>
            <c:showBubbleSize val="0"/>
            <c:showLeaderLines val="0"/>
          </c:dLbls>
          <c:val>
            <c:numRef>
              <c:f>'ქვეყნების მშპ-პროგნოზი '!$C$13:$D$13</c:f>
              <c:numCache>
                <c:formatCode>_(* #,##0.0_);_(* \(#,##0.0\);_(* "-"??_);_(@_)</c:formatCode>
                <c:ptCount val="2"/>
                <c:pt idx="0">
                  <c:v>5</c:v>
                </c:pt>
                <c:pt idx="1">
                  <c:v>5</c:v>
                </c:pt>
              </c:numCache>
            </c:numRef>
          </c:val>
        </c:ser>
        <c:ser>
          <c:idx val="7"/>
          <c:order val="7"/>
          <c:tx>
            <c:strRef>
              <c:f>'ქვეყნების მშპ-პროგნოზი '!$B$14</c:f>
              <c:strCache>
                <c:ptCount val="1"/>
                <c:pt idx="0">
                  <c:v>მოლდავეთი</c:v>
                </c:pt>
              </c:strCache>
            </c:strRef>
          </c:tx>
          <c:spPr>
            <a:solidFill>
              <a:schemeClr val="tx1">
                <a:lumMod val="65000"/>
                <a:lumOff val="35000"/>
              </a:schemeClr>
            </a:solidFill>
            <a:ln>
              <a:solidFill>
                <a:schemeClr val="tx1">
                  <a:lumMod val="65000"/>
                  <a:lumOff val="35000"/>
                </a:schemeClr>
              </a:solidFill>
            </a:ln>
          </c:spPr>
          <c:invertIfNegative val="0"/>
          <c:val>
            <c:numRef>
              <c:f>'ქვეყნების მშპ-პროგნოზი '!$C$14:$D$14</c:f>
              <c:numCache>
                <c:formatCode>_(* #,##0.0_);_(* \(#,##0.0\);_(* "-"??_);_(@_)</c:formatCode>
                <c:ptCount val="2"/>
                <c:pt idx="0">
                  <c:v>1.8</c:v>
                </c:pt>
                <c:pt idx="1">
                  <c:v>3.5</c:v>
                </c:pt>
              </c:numCache>
            </c:numRef>
          </c:val>
        </c:ser>
        <c:ser>
          <c:idx val="8"/>
          <c:order val="8"/>
          <c:tx>
            <c:strRef>
              <c:f>'ქვეყნების მშპ-პროგნოზი '!$B$15</c:f>
              <c:strCache>
                <c:ptCount val="1"/>
                <c:pt idx="0">
                  <c:v>ბელარუსია</c:v>
                </c:pt>
              </c:strCache>
            </c:strRef>
          </c:tx>
          <c:invertIfNegative val="0"/>
          <c:val>
            <c:numRef>
              <c:f>'ქვეყნების მშპ-პროგნოზი '!$C$15:$D$15</c:f>
              <c:numCache>
                <c:formatCode>_(* #,##0.0_);_(* \(#,##0.0\);_(* "-"??_);_(@_)</c:formatCode>
                <c:ptCount val="2"/>
                <c:pt idx="0">
                  <c:v>0.9</c:v>
                </c:pt>
                <c:pt idx="1">
                  <c:v>1.5</c:v>
                </c:pt>
              </c:numCache>
            </c:numRef>
          </c:val>
        </c:ser>
        <c:ser>
          <c:idx val="9"/>
          <c:order val="9"/>
          <c:tx>
            <c:strRef>
              <c:f>'ქვეყნების მშპ-პროგნოზი '!$B$16</c:f>
              <c:strCache>
                <c:ptCount val="1"/>
                <c:pt idx="0">
                  <c:v>ბულგარეთი</c:v>
                </c:pt>
              </c:strCache>
            </c:strRef>
          </c:tx>
          <c:invertIfNegative val="0"/>
          <c:val>
            <c:numRef>
              <c:f>'ქვეყნების მშპ-პროგნოზი '!$C$16:$D$16</c:f>
              <c:numCache>
                <c:formatCode>_(* #,##0.0_);_(* \(#,##0.0\);_(* "-"??_);_(@_)</c:formatCode>
                <c:ptCount val="2"/>
                <c:pt idx="0">
                  <c:v>1.4</c:v>
                </c:pt>
                <c:pt idx="1">
                  <c:v>2</c:v>
                </c:pt>
              </c:numCache>
            </c:numRef>
          </c:val>
        </c:ser>
        <c:ser>
          <c:idx val="10"/>
          <c:order val="10"/>
          <c:tx>
            <c:strRef>
              <c:f>'ქვეყნების მშპ-პროგნოზი '!$B$17</c:f>
              <c:strCache>
                <c:ptCount val="1"/>
                <c:pt idx="0">
                  <c:v>ხორვატია</c:v>
                </c:pt>
              </c:strCache>
            </c:strRef>
          </c:tx>
          <c:spPr>
            <a:solidFill>
              <a:schemeClr val="bg1">
                <a:lumMod val="75000"/>
              </a:schemeClr>
            </a:solidFill>
          </c:spPr>
          <c:invertIfNegative val="0"/>
          <c:val>
            <c:numRef>
              <c:f>'ქვეყნების მშპ-პროგნოზი '!$C$17:$D$17</c:f>
              <c:numCache>
                <c:formatCode>_(* #,##0.0_);_(* \(#,##0.0\);_(* "-"??_);_(@_)</c:formatCode>
                <c:ptCount val="2"/>
                <c:pt idx="0">
                  <c:v>-0.8</c:v>
                </c:pt>
                <c:pt idx="1">
                  <c:v>0.5</c:v>
                </c:pt>
              </c:numCache>
            </c:numRef>
          </c:val>
        </c:ser>
        <c:ser>
          <c:idx val="11"/>
          <c:order val="11"/>
          <c:tx>
            <c:strRef>
              <c:f>'ქვეყნების მშპ-პროგნოზი '!$B$18</c:f>
              <c:strCache>
                <c:ptCount val="1"/>
                <c:pt idx="0">
                  <c:v>ბალტ. ქვეყნები</c:v>
                </c:pt>
              </c:strCache>
            </c:strRef>
          </c:tx>
          <c:invertIfNegative val="0"/>
          <c:val>
            <c:numRef>
              <c:f>'ქვეყნების მშპ-პროგნოზი '!$C$18:$D$18</c:f>
              <c:numCache>
                <c:formatCode>_(* #,##0.0_);_(* \(#,##0.0\);_(* "-"??_);_(@_)</c:formatCode>
                <c:ptCount val="2"/>
                <c:pt idx="0">
                  <c:v>2.5</c:v>
                </c:pt>
                <c:pt idx="1">
                  <c:v>3.1</c:v>
                </c:pt>
              </c:numCache>
            </c:numRef>
          </c:val>
        </c:ser>
        <c:ser>
          <c:idx val="12"/>
          <c:order val="12"/>
          <c:tx>
            <c:strRef>
              <c:f>'ქვეყნების მშპ-პროგნოზი '!$B$19</c:f>
              <c:strCache>
                <c:ptCount val="1"/>
                <c:pt idx="0">
                  <c:v>ევროკავშირი</c:v>
                </c:pt>
              </c:strCache>
            </c:strRef>
          </c:tx>
          <c:invertIfNegative val="0"/>
          <c:val>
            <c:numRef>
              <c:f>'ქვეყნების მშპ-პროგნოზი '!$C$19:$D$19</c:f>
              <c:numCache>
                <c:formatCode>_(* #,##0.0_);_(* \(#,##0.0\);_(* "-"??_);_(@_)</c:formatCode>
                <c:ptCount val="2"/>
                <c:pt idx="0">
                  <c:v>1.4</c:v>
                </c:pt>
                <c:pt idx="1">
                  <c:v>1.8</c:v>
                </c:pt>
              </c:numCache>
            </c:numRef>
          </c:val>
        </c:ser>
        <c:ser>
          <c:idx val="13"/>
          <c:order val="13"/>
          <c:tx>
            <c:strRef>
              <c:f>'ქვეყნების მშპ-პროგნოზი '!$B$12</c:f>
              <c:strCache>
                <c:ptCount val="1"/>
                <c:pt idx="0">
                  <c:v>აზერბაიჯანი</c:v>
                </c:pt>
              </c:strCache>
            </c:strRef>
          </c:tx>
          <c:invertIfNegative val="0"/>
          <c:val>
            <c:numRef>
              <c:f>'ქვეყნების მშპ-პროგნოზი '!$C$12:$D$12</c:f>
              <c:numCache>
                <c:formatCode>_(* #,##0.0_);_(* \(#,##0.0\);_(* "-"??_);_(@_)</c:formatCode>
                <c:ptCount val="2"/>
                <c:pt idx="0">
                  <c:v>4.5</c:v>
                </c:pt>
                <c:pt idx="1">
                  <c:v>4.0999999999999996</c:v>
                </c:pt>
              </c:numCache>
            </c:numRef>
          </c:val>
        </c:ser>
        <c:dLbls>
          <c:showLegendKey val="0"/>
          <c:showVal val="0"/>
          <c:showCatName val="0"/>
          <c:showSerName val="0"/>
          <c:showPercent val="0"/>
          <c:showBubbleSize val="0"/>
        </c:dLbls>
        <c:gapWidth val="150"/>
        <c:axId val="140199424"/>
        <c:axId val="82787072"/>
      </c:barChart>
      <c:catAx>
        <c:axId val="140199424"/>
        <c:scaling>
          <c:orientation val="minMax"/>
        </c:scaling>
        <c:delete val="0"/>
        <c:axPos val="b"/>
        <c:numFmt formatCode="General" sourceLinked="1"/>
        <c:majorTickMark val="out"/>
        <c:minorTickMark val="none"/>
        <c:tickLblPos val="nextTo"/>
        <c:txPr>
          <a:bodyPr/>
          <a:lstStyle/>
          <a:p>
            <a:pPr>
              <a:defRPr sz="1000" b="1"/>
            </a:pPr>
            <a:endParaRPr lang="en-US"/>
          </a:p>
        </c:txPr>
        <c:crossAx val="82787072"/>
        <c:crosses val="autoZero"/>
        <c:auto val="1"/>
        <c:lblAlgn val="ctr"/>
        <c:lblOffset val="100"/>
        <c:noMultiLvlLbl val="0"/>
      </c:catAx>
      <c:valAx>
        <c:axId val="82787072"/>
        <c:scaling>
          <c:orientation val="minMax"/>
          <c:max val="6"/>
          <c:min val="-8.5"/>
        </c:scaling>
        <c:delete val="0"/>
        <c:axPos val="l"/>
        <c:majorGridlines/>
        <c:numFmt formatCode="_(* #,##0.0_);_(* \(#,##0.0\);_(* &quot;-&quot;??_);_(@_)" sourceLinked="1"/>
        <c:majorTickMark val="out"/>
        <c:minorTickMark val="none"/>
        <c:tickLblPos val="nextTo"/>
        <c:txPr>
          <a:bodyPr/>
          <a:lstStyle/>
          <a:p>
            <a:pPr>
              <a:defRPr b="1"/>
            </a:pPr>
            <a:endParaRPr lang="en-US"/>
          </a:p>
        </c:txPr>
        <c:crossAx val="140199424"/>
        <c:crosses val="autoZero"/>
        <c:crossBetween val="between"/>
      </c:valAx>
      <c:spPr>
        <a:ln>
          <a:solidFill>
            <a:schemeClr val="tx1">
              <a:lumMod val="75000"/>
              <a:lumOff val="25000"/>
            </a:schemeClr>
          </a:solidFill>
        </a:ln>
      </c:spPr>
    </c:plotArea>
    <c:legend>
      <c:legendPos val="r"/>
      <c:layout>
        <c:manualLayout>
          <c:xMode val="edge"/>
          <c:yMode val="edge"/>
          <c:x val="0.11249669125502691"/>
          <c:y val="0.58484311624685337"/>
          <c:w val="0.87768250718356455"/>
          <c:h val="0.24980553165963518"/>
        </c:manualLayout>
      </c:layout>
      <c:overlay val="0"/>
      <c:txPr>
        <a:bodyPr/>
        <a:lstStyle/>
        <a:p>
          <a:pPr>
            <a:defRPr b="1"/>
          </a:pPr>
          <a:endParaRPr lang="en-US"/>
        </a:p>
      </c:txPr>
    </c:legend>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barChart>
        <c:barDir val="col"/>
        <c:grouping val="clustered"/>
        <c:varyColors val="0"/>
        <c:ser>
          <c:idx val="0"/>
          <c:order val="0"/>
          <c:tx>
            <c:strRef>
              <c:f>'ექსპორტი '!$C$5</c:f>
              <c:strCache>
                <c:ptCount val="1"/>
                <c:pt idx="0">
                  <c:v>ექსპორტი  (10 თვე)</c:v>
                </c:pt>
              </c:strCache>
            </c:strRef>
          </c:tx>
          <c:spPr>
            <a:solidFill>
              <a:srgbClr val="FF0000"/>
            </a:solidFill>
            <a:ln>
              <a:solidFill>
                <a:srgbClr val="FF0000"/>
              </a:solidFill>
            </a:ln>
          </c:spPr>
          <c:invertIfNegative val="0"/>
          <c:dPt>
            <c:idx val="0"/>
            <c:invertIfNegative val="0"/>
            <c:bubble3D val="0"/>
          </c:dPt>
          <c:dPt>
            <c:idx val="1"/>
            <c:invertIfNegative val="0"/>
            <c:bubble3D val="0"/>
            <c:spPr>
              <a:solidFill>
                <a:srgbClr val="0070C0"/>
              </a:solidFill>
              <a:ln>
                <a:solidFill>
                  <a:srgbClr val="0070C0"/>
                </a:solidFill>
              </a:ln>
            </c:spPr>
          </c:dPt>
          <c:dPt>
            <c:idx val="2"/>
            <c:invertIfNegative val="0"/>
            <c:bubble3D val="0"/>
            <c:spPr>
              <a:solidFill>
                <a:srgbClr val="002060"/>
              </a:solidFill>
              <a:ln>
                <a:solidFill>
                  <a:srgbClr val="002060"/>
                </a:solidFill>
              </a:ln>
            </c:spPr>
          </c:dPt>
          <c:dLbls>
            <c:txPr>
              <a:bodyPr/>
              <a:lstStyle/>
              <a:p>
                <a:pPr>
                  <a:defRPr sz="800" b="1"/>
                </a:pPr>
                <a:endParaRPr lang="en-US"/>
              </a:p>
            </c:txPr>
            <c:showLegendKey val="0"/>
            <c:showVal val="1"/>
            <c:showCatName val="0"/>
            <c:showSerName val="0"/>
            <c:showPercent val="0"/>
            <c:showBubbleSize val="0"/>
            <c:showLeaderLines val="0"/>
          </c:dLbls>
          <c:cat>
            <c:strRef>
              <c:f>'ექსპორტი '!$B$7:$B$9</c:f>
              <c:strCache>
                <c:ptCount val="3"/>
                <c:pt idx="0">
                  <c:v>2012 წ</c:v>
                </c:pt>
                <c:pt idx="1">
                  <c:v>2013 წ</c:v>
                </c:pt>
                <c:pt idx="2">
                  <c:v>2014 წ</c:v>
                </c:pt>
              </c:strCache>
            </c:strRef>
          </c:cat>
          <c:val>
            <c:numRef>
              <c:f>'ექსპორტი '!$C$7:$C$9</c:f>
              <c:numCache>
                <c:formatCode>0</c:formatCode>
                <c:ptCount val="3"/>
                <c:pt idx="0">
                  <c:v>1984.16</c:v>
                </c:pt>
                <c:pt idx="1">
                  <c:v>2304.5</c:v>
                </c:pt>
                <c:pt idx="2">
                  <c:v>2425.37</c:v>
                </c:pt>
              </c:numCache>
            </c:numRef>
          </c:val>
        </c:ser>
        <c:dLbls>
          <c:showLegendKey val="0"/>
          <c:showVal val="0"/>
          <c:showCatName val="0"/>
          <c:showSerName val="0"/>
          <c:showPercent val="0"/>
          <c:showBubbleSize val="0"/>
        </c:dLbls>
        <c:gapWidth val="100"/>
        <c:axId val="140201472"/>
        <c:axId val="140583488"/>
      </c:barChart>
      <c:lineChart>
        <c:grouping val="standard"/>
        <c:varyColors val="0"/>
        <c:ser>
          <c:idx val="1"/>
          <c:order val="1"/>
          <c:tx>
            <c:strRef>
              <c:f>'ექსპორტი '!$D$5</c:f>
              <c:strCache>
                <c:ptCount val="1"/>
                <c:pt idx="0">
                  <c:v>პროცენტული ზრდა</c:v>
                </c:pt>
              </c:strCache>
            </c:strRef>
          </c:tx>
          <c:spPr>
            <a:ln w="38100">
              <a:solidFill>
                <a:srgbClr val="FF0000"/>
              </a:solidFill>
            </a:ln>
          </c:spPr>
          <c:marker>
            <c:symbol val="none"/>
          </c:marker>
          <c:dLbls>
            <c:txPr>
              <a:bodyPr/>
              <a:lstStyle/>
              <a:p>
                <a:pPr>
                  <a:defRPr b="1"/>
                </a:pPr>
                <a:endParaRPr lang="en-US"/>
              </a:p>
            </c:txPr>
            <c:dLblPos val="t"/>
            <c:showLegendKey val="0"/>
            <c:showVal val="1"/>
            <c:showCatName val="0"/>
            <c:showSerName val="0"/>
            <c:showPercent val="0"/>
            <c:showBubbleSize val="0"/>
            <c:showLeaderLines val="0"/>
          </c:dLbls>
          <c:cat>
            <c:strRef>
              <c:f>'ექსპორტი '!$B$7:$B$9</c:f>
              <c:strCache>
                <c:ptCount val="3"/>
                <c:pt idx="0">
                  <c:v>2012 წ</c:v>
                </c:pt>
                <c:pt idx="1">
                  <c:v>2013 წ</c:v>
                </c:pt>
                <c:pt idx="2">
                  <c:v>2014 წ</c:v>
                </c:pt>
              </c:strCache>
            </c:strRef>
          </c:cat>
          <c:val>
            <c:numRef>
              <c:f>'ექსპორტი '!$D$7:$D$9</c:f>
            </c:numRef>
          </c:val>
          <c:smooth val="1"/>
        </c:ser>
        <c:dLbls>
          <c:showLegendKey val="0"/>
          <c:showVal val="0"/>
          <c:showCatName val="0"/>
          <c:showSerName val="0"/>
          <c:showPercent val="0"/>
          <c:showBubbleSize val="0"/>
        </c:dLbls>
        <c:marker val="1"/>
        <c:smooth val="0"/>
        <c:axId val="140220416"/>
        <c:axId val="140584064"/>
      </c:lineChart>
      <c:catAx>
        <c:axId val="140201472"/>
        <c:scaling>
          <c:orientation val="minMax"/>
        </c:scaling>
        <c:delete val="0"/>
        <c:axPos val="b"/>
        <c:majorTickMark val="out"/>
        <c:minorTickMark val="none"/>
        <c:tickLblPos val="nextTo"/>
        <c:txPr>
          <a:bodyPr/>
          <a:lstStyle/>
          <a:p>
            <a:pPr>
              <a:defRPr b="1"/>
            </a:pPr>
            <a:endParaRPr lang="en-US"/>
          </a:p>
        </c:txPr>
        <c:crossAx val="140583488"/>
        <c:crosses val="autoZero"/>
        <c:auto val="1"/>
        <c:lblAlgn val="ctr"/>
        <c:lblOffset val="100"/>
        <c:noMultiLvlLbl val="0"/>
      </c:catAx>
      <c:valAx>
        <c:axId val="140583488"/>
        <c:scaling>
          <c:orientation val="minMax"/>
          <c:min val="500"/>
        </c:scaling>
        <c:delete val="0"/>
        <c:axPos val="l"/>
        <c:majorGridlines/>
        <c:numFmt formatCode="0" sourceLinked="1"/>
        <c:majorTickMark val="out"/>
        <c:minorTickMark val="none"/>
        <c:tickLblPos val="nextTo"/>
        <c:txPr>
          <a:bodyPr/>
          <a:lstStyle/>
          <a:p>
            <a:pPr>
              <a:defRPr b="1"/>
            </a:pPr>
            <a:endParaRPr lang="en-US"/>
          </a:p>
        </c:txPr>
        <c:crossAx val="140201472"/>
        <c:crosses val="autoZero"/>
        <c:crossBetween val="between"/>
        <c:majorUnit val="500"/>
      </c:valAx>
      <c:valAx>
        <c:axId val="140584064"/>
        <c:scaling>
          <c:orientation val="minMax"/>
        </c:scaling>
        <c:delete val="1"/>
        <c:axPos val="r"/>
        <c:numFmt formatCode="0%" sourceLinked="1"/>
        <c:majorTickMark val="out"/>
        <c:minorTickMark val="none"/>
        <c:tickLblPos val="nextTo"/>
        <c:crossAx val="140220416"/>
        <c:crosses val="max"/>
        <c:crossBetween val="between"/>
      </c:valAx>
      <c:catAx>
        <c:axId val="140220416"/>
        <c:scaling>
          <c:orientation val="minMax"/>
        </c:scaling>
        <c:delete val="1"/>
        <c:axPos val="b"/>
        <c:majorTickMark val="out"/>
        <c:minorTickMark val="none"/>
        <c:tickLblPos val="nextTo"/>
        <c:crossAx val="140584064"/>
        <c:crosses val="autoZero"/>
        <c:auto val="1"/>
        <c:lblAlgn val="ctr"/>
        <c:lblOffset val="100"/>
        <c:noMultiLvlLbl val="0"/>
      </c:catAx>
    </c:plotArea>
    <c:legend>
      <c:legendPos val="b"/>
      <c:overlay val="0"/>
      <c:txPr>
        <a:bodyPr/>
        <a:lstStyle/>
        <a:p>
          <a:pPr>
            <a:defRPr b="0"/>
          </a:pPr>
          <a:endParaRPr lang="en-US"/>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7"/>
    </mc:Choice>
    <mc:Fallback>
      <c:style val="27"/>
    </mc:Fallback>
  </mc:AlternateContent>
  <c:chart>
    <c:autoTitleDeleted val="1"/>
    <c:plotArea>
      <c:layout/>
      <c:barChart>
        <c:barDir val="col"/>
        <c:grouping val="clustered"/>
        <c:varyColors val="0"/>
        <c:ser>
          <c:idx val="0"/>
          <c:order val="0"/>
          <c:tx>
            <c:strRef>
              <c:f>'ექსპორტი '!$E$5</c:f>
              <c:strCache>
                <c:ptCount val="1"/>
                <c:pt idx="0">
                  <c:v>ევროკავშირის ქვეყნები (10 თვე)</c:v>
                </c:pt>
              </c:strCache>
            </c:strRef>
          </c:tx>
          <c:spPr>
            <a:solidFill>
              <a:srgbClr val="FF0000"/>
            </a:solidFill>
            <a:ln>
              <a:solidFill>
                <a:srgbClr val="FF0000"/>
              </a:solidFill>
            </a:ln>
          </c:spPr>
          <c:invertIfNegative val="0"/>
          <c:dPt>
            <c:idx val="0"/>
            <c:invertIfNegative val="0"/>
            <c:bubble3D val="0"/>
          </c:dPt>
          <c:dPt>
            <c:idx val="1"/>
            <c:invertIfNegative val="0"/>
            <c:bubble3D val="0"/>
            <c:spPr>
              <a:solidFill>
                <a:srgbClr val="0070C0"/>
              </a:solidFill>
              <a:ln>
                <a:solidFill>
                  <a:srgbClr val="00B0F0"/>
                </a:solidFill>
              </a:ln>
            </c:spPr>
          </c:dPt>
          <c:dPt>
            <c:idx val="2"/>
            <c:invertIfNegative val="0"/>
            <c:bubble3D val="0"/>
            <c:spPr>
              <a:solidFill>
                <a:srgbClr val="002060"/>
              </a:solidFill>
              <a:ln>
                <a:solidFill>
                  <a:srgbClr val="0070C0"/>
                </a:solidFill>
              </a:ln>
            </c:spPr>
          </c:dPt>
          <c:dLbls>
            <c:txPr>
              <a:bodyPr/>
              <a:lstStyle/>
              <a:p>
                <a:pPr>
                  <a:defRPr sz="800" b="1"/>
                </a:pPr>
                <a:endParaRPr lang="en-US"/>
              </a:p>
            </c:txPr>
            <c:showLegendKey val="0"/>
            <c:showVal val="1"/>
            <c:showCatName val="0"/>
            <c:showSerName val="0"/>
            <c:showPercent val="0"/>
            <c:showBubbleSize val="0"/>
            <c:showLeaderLines val="0"/>
          </c:dLbls>
          <c:cat>
            <c:strRef>
              <c:f>'ექსპორტი '!$B$7:$B$9</c:f>
              <c:strCache>
                <c:ptCount val="3"/>
                <c:pt idx="0">
                  <c:v>2012 წ</c:v>
                </c:pt>
                <c:pt idx="1">
                  <c:v>2013 წ</c:v>
                </c:pt>
                <c:pt idx="2">
                  <c:v>2014 წ</c:v>
                </c:pt>
              </c:strCache>
            </c:strRef>
          </c:cat>
          <c:val>
            <c:numRef>
              <c:f>'ექსპორტი '!$E$7:$E$9</c:f>
              <c:numCache>
                <c:formatCode>0</c:formatCode>
                <c:ptCount val="3"/>
                <c:pt idx="0">
                  <c:v>301.87</c:v>
                </c:pt>
                <c:pt idx="1">
                  <c:v>457.58</c:v>
                </c:pt>
                <c:pt idx="2">
                  <c:v>522.26</c:v>
                </c:pt>
              </c:numCache>
            </c:numRef>
          </c:val>
        </c:ser>
        <c:dLbls>
          <c:showLegendKey val="0"/>
          <c:showVal val="0"/>
          <c:showCatName val="0"/>
          <c:showSerName val="0"/>
          <c:showPercent val="0"/>
          <c:showBubbleSize val="0"/>
        </c:dLbls>
        <c:gapWidth val="100"/>
        <c:axId val="140660736"/>
        <c:axId val="140585792"/>
      </c:barChart>
      <c:lineChart>
        <c:grouping val="standard"/>
        <c:varyColors val="0"/>
        <c:ser>
          <c:idx val="1"/>
          <c:order val="1"/>
          <c:tx>
            <c:strRef>
              <c:f>'ექსპორტი '!$F$5</c:f>
              <c:strCache>
                <c:ptCount val="1"/>
                <c:pt idx="0">
                  <c:v>პროცენტული ზრდა</c:v>
                </c:pt>
              </c:strCache>
            </c:strRef>
          </c:tx>
          <c:spPr>
            <a:ln w="38100">
              <a:solidFill>
                <a:srgbClr val="FF0000"/>
              </a:solidFill>
            </a:ln>
          </c:spPr>
          <c:marker>
            <c:symbol val="none"/>
          </c:marker>
          <c:dLbls>
            <c:txPr>
              <a:bodyPr/>
              <a:lstStyle/>
              <a:p>
                <a:pPr>
                  <a:defRPr b="1"/>
                </a:pPr>
                <a:endParaRPr lang="en-US"/>
              </a:p>
            </c:txPr>
            <c:dLblPos val="t"/>
            <c:showLegendKey val="0"/>
            <c:showVal val="1"/>
            <c:showCatName val="0"/>
            <c:showSerName val="0"/>
            <c:showPercent val="0"/>
            <c:showBubbleSize val="0"/>
            <c:showLeaderLines val="0"/>
          </c:dLbls>
          <c:cat>
            <c:strRef>
              <c:f>'ექსპორტი '!$B$7:$B$9</c:f>
              <c:strCache>
                <c:ptCount val="3"/>
                <c:pt idx="0">
                  <c:v>2012 წ</c:v>
                </c:pt>
                <c:pt idx="1">
                  <c:v>2013 წ</c:v>
                </c:pt>
                <c:pt idx="2">
                  <c:v>2014 წ</c:v>
                </c:pt>
              </c:strCache>
            </c:strRef>
          </c:cat>
          <c:val>
            <c:numRef>
              <c:f>'ექსპორტი '!$F$7:$F$9</c:f>
            </c:numRef>
          </c:val>
          <c:smooth val="1"/>
        </c:ser>
        <c:dLbls>
          <c:showLegendKey val="0"/>
          <c:showVal val="0"/>
          <c:showCatName val="0"/>
          <c:showSerName val="0"/>
          <c:showPercent val="0"/>
          <c:showBubbleSize val="0"/>
        </c:dLbls>
        <c:marker val="1"/>
        <c:smooth val="0"/>
        <c:axId val="140218880"/>
        <c:axId val="140586368"/>
      </c:lineChart>
      <c:catAx>
        <c:axId val="140660736"/>
        <c:scaling>
          <c:orientation val="minMax"/>
        </c:scaling>
        <c:delete val="0"/>
        <c:axPos val="b"/>
        <c:majorTickMark val="out"/>
        <c:minorTickMark val="none"/>
        <c:tickLblPos val="nextTo"/>
        <c:txPr>
          <a:bodyPr/>
          <a:lstStyle/>
          <a:p>
            <a:pPr>
              <a:defRPr b="1"/>
            </a:pPr>
            <a:endParaRPr lang="en-US"/>
          </a:p>
        </c:txPr>
        <c:crossAx val="140585792"/>
        <c:crosses val="autoZero"/>
        <c:auto val="1"/>
        <c:lblAlgn val="ctr"/>
        <c:lblOffset val="100"/>
        <c:noMultiLvlLbl val="0"/>
      </c:catAx>
      <c:valAx>
        <c:axId val="140585792"/>
        <c:scaling>
          <c:orientation val="minMax"/>
          <c:min val="100"/>
        </c:scaling>
        <c:delete val="0"/>
        <c:axPos val="l"/>
        <c:majorGridlines/>
        <c:numFmt formatCode="0" sourceLinked="1"/>
        <c:majorTickMark val="out"/>
        <c:minorTickMark val="none"/>
        <c:tickLblPos val="nextTo"/>
        <c:txPr>
          <a:bodyPr/>
          <a:lstStyle/>
          <a:p>
            <a:pPr>
              <a:defRPr b="1"/>
            </a:pPr>
            <a:endParaRPr lang="en-US"/>
          </a:p>
        </c:txPr>
        <c:crossAx val="140660736"/>
        <c:crosses val="autoZero"/>
        <c:crossBetween val="between"/>
        <c:majorUnit val="100"/>
      </c:valAx>
      <c:valAx>
        <c:axId val="140586368"/>
        <c:scaling>
          <c:orientation val="minMax"/>
        </c:scaling>
        <c:delete val="1"/>
        <c:axPos val="r"/>
        <c:numFmt formatCode="0%" sourceLinked="1"/>
        <c:majorTickMark val="out"/>
        <c:minorTickMark val="none"/>
        <c:tickLblPos val="nextTo"/>
        <c:crossAx val="140218880"/>
        <c:crosses val="max"/>
        <c:crossBetween val="between"/>
      </c:valAx>
      <c:catAx>
        <c:axId val="140218880"/>
        <c:scaling>
          <c:orientation val="minMax"/>
        </c:scaling>
        <c:delete val="1"/>
        <c:axPos val="b"/>
        <c:majorTickMark val="out"/>
        <c:minorTickMark val="none"/>
        <c:tickLblPos val="nextTo"/>
        <c:crossAx val="140586368"/>
        <c:crosses val="autoZero"/>
        <c:auto val="1"/>
        <c:lblAlgn val="ctr"/>
        <c:lblOffset val="100"/>
        <c:noMultiLvlLbl val="0"/>
      </c:catAx>
    </c:plotArea>
    <c:legend>
      <c:legendPos val="b"/>
      <c:overlay val="0"/>
      <c:spPr>
        <a:noFill/>
        <a:ln>
          <a:noFill/>
        </a:ln>
      </c:spPr>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barChart>
        <c:barDir val="col"/>
        <c:grouping val="clustered"/>
        <c:varyColors val="0"/>
        <c:ser>
          <c:idx val="0"/>
          <c:order val="0"/>
          <c:tx>
            <c:strRef>
              <c:f>'სოფლის მეურნეობა-სესხები'!$C$5</c:f>
              <c:strCache>
                <c:ptCount val="1"/>
                <c:pt idx="0">
                  <c:v>სოფლის მეურნეობაზე გაცემული სესხები        </c:v>
                </c:pt>
              </c:strCache>
            </c:strRef>
          </c:tx>
          <c:spPr>
            <a:solidFill>
              <a:srgbClr val="0070C0"/>
            </a:solidFill>
            <a:ln>
              <a:solidFill>
                <a:srgbClr val="0070C0"/>
              </a:solidFill>
            </a:ln>
          </c:spPr>
          <c:invertIfNegative val="0"/>
          <c:dLbls>
            <c:txPr>
              <a:bodyPr/>
              <a:lstStyle/>
              <a:p>
                <a:pPr>
                  <a:defRPr sz="800" b="1"/>
                </a:pPr>
                <a:endParaRPr lang="en-US"/>
              </a:p>
            </c:txPr>
            <c:showLegendKey val="0"/>
            <c:showVal val="1"/>
            <c:showCatName val="0"/>
            <c:showSerName val="0"/>
            <c:showPercent val="0"/>
            <c:showBubbleSize val="0"/>
            <c:showLeaderLines val="0"/>
          </c:dLbls>
          <c:cat>
            <c:numRef>
              <c:f>'სოფლის მეურნეობა-სესხები'!$B$7:$B$11</c:f>
              <c:numCache>
                <c:formatCode>General</c:formatCode>
                <c:ptCount val="5"/>
                <c:pt idx="0">
                  <c:v>2010</c:v>
                </c:pt>
                <c:pt idx="1">
                  <c:v>2011</c:v>
                </c:pt>
                <c:pt idx="2">
                  <c:v>2012</c:v>
                </c:pt>
                <c:pt idx="3">
                  <c:v>2013</c:v>
                </c:pt>
                <c:pt idx="4">
                  <c:v>2014</c:v>
                </c:pt>
              </c:numCache>
            </c:numRef>
          </c:cat>
          <c:val>
            <c:numRef>
              <c:f>'სოფლის მეურნეობა-სესხები'!$C$7:$C$11</c:f>
              <c:numCache>
                <c:formatCode>#,##0.0</c:formatCode>
                <c:ptCount val="5"/>
                <c:pt idx="0">
                  <c:v>46.909515636753</c:v>
                </c:pt>
                <c:pt idx="1">
                  <c:v>68.799043801376925</c:v>
                </c:pt>
                <c:pt idx="2">
                  <c:v>46.646237525099998</c:v>
                </c:pt>
                <c:pt idx="3">
                  <c:v>112.61262241910799</c:v>
                </c:pt>
                <c:pt idx="4">
                  <c:v>234.10426215155974</c:v>
                </c:pt>
              </c:numCache>
            </c:numRef>
          </c:val>
        </c:ser>
        <c:dLbls>
          <c:showLegendKey val="0"/>
          <c:showVal val="0"/>
          <c:showCatName val="0"/>
          <c:showSerName val="0"/>
          <c:showPercent val="0"/>
          <c:showBubbleSize val="0"/>
        </c:dLbls>
        <c:gapWidth val="101"/>
        <c:axId val="140467712"/>
        <c:axId val="140588672"/>
      </c:barChart>
      <c:lineChart>
        <c:grouping val="standard"/>
        <c:varyColors val="0"/>
        <c:ser>
          <c:idx val="1"/>
          <c:order val="1"/>
          <c:tx>
            <c:strRef>
              <c:f>'სოფლის მეურნეობა-სესხები'!$D$5</c:f>
              <c:strCache>
                <c:ptCount val="1"/>
                <c:pt idx="0">
                  <c:v>ზრდის ტემპი</c:v>
                </c:pt>
              </c:strCache>
            </c:strRef>
          </c:tx>
          <c:spPr>
            <a:ln w="38100">
              <a:solidFill>
                <a:srgbClr val="FF0000"/>
              </a:solidFill>
            </a:ln>
          </c:spPr>
          <c:marker>
            <c:symbol val="none"/>
          </c:marker>
          <c:cat>
            <c:numRef>
              <c:f>'სოფლის მეურნეობა-სესხები'!$B$7:$B$11</c:f>
              <c:numCache>
                <c:formatCode>General</c:formatCode>
                <c:ptCount val="5"/>
                <c:pt idx="0">
                  <c:v>2010</c:v>
                </c:pt>
                <c:pt idx="1">
                  <c:v>2011</c:v>
                </c:pt>
                <c:pt idx="2">
                  <c:v>2012</c:v>
                </c:pt>
                <c:pt idx="3">
                  <c:v>2013</c:v>
                </c:pt>
                <c:pt idx="4">
                  <c:v>2014</c:v>
                </c:pt>
              </c:numCache>
            </c:numRef>
          </c:cat>
          <c:val>
            <c:numRef>
              <c:f>'სოფლის მეურნეობა-სესხები'!$D$7:$D$11</c:f>
              <c:numCache>
                <c:formatCode>0.0%</c:formatCode>
                <c:ptCount val="5"/>
                <c:pt idx="0">
                  <c:v>-0.14195297543230323</c:v>
                </c:pt>
                <c:pt idx="1">
                  <c:v>0.46663300329355262</c:v>
                </c:pt>
                <c:pt idx="2">
                  <c:v>-0.32199293845176324</c:v>
                </c:pt>
                <c:pt idx="3">
                  <c:v>1.4141844743321896</c:v>
                </c:pt>
                <c:pt idx="4">
                  <c:v>1.0788456668764796</c:v>
                </c:pt>
              </c:numCache>
            </c:numRef>
          </c:val>
          <c:smooth val="1"/>
        </c:ser>
        <c:dLbls>
          <c:showLegendKey val="0"/>
          <c:showVal val="0"/>
          <c:showCatName val="0"/>
          <c:showSerName val="0"/>
          <c:showPercent val="0"/>
          <c:showBubbleSize val="0"/>
        </c:dLbls>
        <c:marker val="1"/>
        <c:smooth val="0"/>
        <c:axId val="140663296"/>
        <c:axId val="140589248"/>
      </c:lineChart>
      <c:catAx>
        <c:axId val="140467712"/>
        <c:scaling>
          <c:orientation val="minMax"/>
        </c:scaling>
        <c:delete val="0"/>
        <c:axPos val="b"/>
        <c:numFmt formatCode="General" sourceLinked="1"/>
        <c:majorTickMark val="out"/>
        <c:minorTickMark val="none"/>
        <c:tickLblPos val="nextTo"/>
        <c:txPr>
          <a:bodyPr/>
          <a:lstStyle/>
          <a:p>
            <a:pPr>
              <a:defRPr sz="900" b="1"/>
            </a:pPr>
            <a:endParaRPr lang="en-US"/>
          </a:p>
        </c:txPr>
        <c:crossAx val="140588672"/>
        <c:crosses val="autoZero"/>
        <c:auto val="1"/>
        <c:lblAlgn val="ctr"/>
        <c:lblOffset val="100"/>
        <c:noMultiLvlLbl val="0"/>
      </c:catAx>
      <c:valAx>
        <c:axId val="140588672"/>
        <c:scaling>
          <c:orientation val="minMax"/>
        </c:scaling>
        <c:delete val="0"/>
        <c:axPos val="l"/>
        <c:majorGridlines/>
        <c:numFmt formatCode="#,##0.0" sourceLinked="1"/>
        <c:majorTickMark val="out"/>
        <c:minorTickMark val="none"/>
        <c:tickLblPos val="nextTo"/>
        <c:txPr>
          <a:bodyPr/>
          <a:lstStyle/>
          <a:p>
            <a:pPr>
              <a:defRPr b="1"/>
            </a:pPr>
            <a:endParaRPr lang="en-US"/>
          </a:p>
        </c:txPr>
        <c:crossAx val="140467712"/>
        <c:crosses val="autoZero"/>
        <c:crossBetween val="between"/>
      </c:valAx>
      <c:valAx>
        <c:axId val="140589248"/>
        <c:scaling>
          <c:orientation val="minMax"/>
        </c:scaling>
        <c:delete val="0"/>
        <c:axPos val="r"/>
        <c:numFmt formatCode="0.0%" sourceLinked="1"/>
        <c:majorTickMark val="out"/>
        <c:minorTickMark val="none"/>
        <c:tickLblPos val="nextTo"/>
        <c:txPr>
          <a:bodyPr/>
          <a:lstStyle/>
          <a:p>
            <a:pPr>
              <a:defRPr sz="800" b="1"/>
            </a:pPr>
            <a:endParaRPr lang="en-US"/>
          </a:p>
        </c:txPr>
        <c:crossAx val="140663296"/>
        <c:crosses val="max"/>
        <c:crossBetween val="between"/>
      </c:valAx>
      <c:catAx>
        <c:axId val="140663296"/>
        <c:scaling>
          <c:orientation val="minMax"/>
        </c:scaling>
        <c:delete val="1"/>
        <c:axPos val="b"/>
        <c:numFmt formatCode="General" sourceLinked="1"/>
        <c:majorTickMark val="out"/>
        <c:minorTickMark val="none"/>
        <c:tickLblPos val="nextTo"/>
        <c:crossAx val="140589248"/>
        <c:crosses val="autoZero"/>
        <c:auto val="1"/>
        <c:lblAlgn val="ctr"/>
        <c:lblOffset val="100"/>
        <c:noMultiLvlLbl val="0"/>
      </c:catAx>
    </c:plotArea>
    <c:legend>
      <c:legendPos val="b"/>
      <c:overlay val="0"/>
      <c:txPr>
        <a:bodyPr/>
        <a:lstStyle/>
        <a:p>
          <a:pPr>
            <a:defRPr sz="800" b="1"/>
          </a:pPr>
          <a:endParaRPr lang="en-US"/>
        </a:p>
      </c:txPr>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0"/>
      <c:rotY val="10"/>
      <c:rAngAx val="0"/>
      <c:perspective val="30"/>
    </c:view3D>
    <c:floor>
      <c:thickness val="0"/>
    </c:floor>
    <c:sideWall>
      <c:thickness val="0"/>
      <c:spPr>
        <a:noFill/>
        <a:ln w="25400">
          <a:noFill/>
        </a:ln>
      </c:spPr>
    </c:sideWall>
    <c:backWall>
      <c:thickness val="0"/>
      <c:spPr>
        <a:noFill/>
        <a:ln w="25400">
          <a:noFill/>
        </a:ln>
      </c:spPr>
    </c:backWall>
    <c:plotArea>
      <c:layout/>
      <c:bar3DChart>
        <c:barDir val="col"/>
        <c:grouping val="stacked"/>
        <c:varyColors val="0"/>
        <c:ser>
          <c:idx val="0"/>
          <c:order val="0"/>
          <c:tx>
            <c:strRef>
              <c:f>FDI!$E$2</c:f>
              <c:strCache>
                <c:ptCount val="1"/>
              </c:strCache>
            </c:strRef>
          </c:tx>
          <c:spPr>
            <a:solidFill>
              <a:schemeClr val="accent1">
                <a:lumMod val="60000"/>
                <a:lumOff val="40000"/>
              </a:schemeClr>
            </a:solidFill>
          </c:spPr>
          <c:invertIfNegative val="0"/>
          <c:dLbls>
            <c:dLbl>
              <c:idx val="0"/>
              <c:layout>
                <c:manualLayout>
                  <c:x val="1.4134275618374558E-2"/>
                  <c:y val="-0.26851851851851855"/>
                </c:manualLayout>
              </c:layout>
              <c:spPr/>
              <c:txPr>
                <a:bodyPr anchor="ctr" anchorCtr="1"/>
                <a:lstStyle/>
                <a:p>
                  <a:pPr>
                    <a:defRPr sz="900" b="1"/>
                  </a:pPr>
                  <a:endParaRPr lang="en-US"/>
                </a:p>
              </c:txPr>
              <c:showLegendKey val="0"/>
              <c:showVal val="1"/>
              <c:showCatName val="0"/>
              <c:showSerName val="0"/>
              <c:showPercent val="0"/>
              <c:showBubbleSize val="0"/>
            </c:dLbl>
            <c:dLbl>
              <c:idx val="1"/>
              <c:layout>
                <c:manualLayout>
                  <c:x val="9.4228504122497048E-3"/>
                  <c:y val="-0.29166666666666669"/>
                </c:manualLayout>
              </c:layout>
              <c:spPr/>
              <c:txPr>
                <a:bodyPr anchor="ctr" anchorCtr="1"/>
                <a:lstStyle/>
                <a:p>
                  <a:pPr>
                    <a:defRPr sz="900" b="1"/>
                  </a:pPr>
                  <a:endParaRPr lang="en-US"/>
                </a:p>
              </c:txPr>
              <c:showLegendKey val="0"/>
              <c:showVal val="1"/>
              <c:showCatName val="0"/>
              <c:showSerName val="0"/>
              <c:showPercent val="0"/>
              <c:showBubbleSize val="0"/>
            </c:dLbl>
            <c:dLbl>
              <c:idx val="2"/>
              <c:layout>
                <c:manualLayout>
                  <c:x val="1.648998822143681E-2"/>
                  <c:y val="-0.3888888888888889"/>
                </c:manualLayout>
              </c:layout>
              <c:spPr/>
              <c:txPr>
                <a:bodyPr anchor="ctr" anchorCtr="1"/>
                <a:lstStyle/>
                <a:p>
                  <a:pPr>
                    <a:defRPr sz="900" b="1"/>
                  </a:pPr>
                  <a:endParaRPr lang="en-US"/>
                </a:p>
              </c:txPr>
              <c:showLegendKey val="0"/>
              <c:showVal val="1"/>
              <c:showCatName val="0"/>
              <c:showSerName val="0"/>
              <c:showPercent val="0"/>
              <c:showBubbleSize val="0"/>
            </c:dLbl>
            <c:txPr>
              <a:bodyPr/>
              <a:lstStyle/>
              <a:p>
                <a:pPr>
                  <a:defRPr sz="900" b="1"/>
                </a:pPr>
                <a:endParaRPr lang="en-US"/>
              </a:p>
            </c:txPr>
            <c:showLegendKey val="0"/>
            <c:showVal val="1"/>
            <c:showCatName val="0"/>
            <c:showSerName val="0"/>
            <c:showPercent val="0"/>
            <c:showBubbleSize val="0"/>
            <c:showLeaderLines val="0"/>
          </c:dLbls>
          <c:cat>
            <c:numRef>
              <c:f>FDI!$A$10:$A$12</c:f>
              <c:numCache>
                <c:formatCode>General</c:formatCode>
                <c:ptCount val="3"/>
                <c:pt idx="0">
                  <c:v>2012</c:v>
                </c:pt>
                <c:pt idx="1">
                  <c:v>2013</c:v>
                </c:pt>
                <c:pt idx="2">
                  <c:v>2014</c:v>
                </c:pt>
              </c:numCache>
            </c:numRef>
          </c:cat>
          <c:val>
            <c:numRef>
              <c:f>FDI!$G$10:$G$12</c:f>
              <c:numCache>
                <c:formatCode>_(* #,##0.0_);_(* \(#,##0.0\);_(* "-"??_);_(@_)</c:formatCode>
                <c:ptCount val="3"/>
                <c:pt idx="0">
                  <c:v>677.9</c:v>
                </c:pt>
                <c:pt idx="1">
                  <c:v>715</c:v>
                </c:pt>
                <c:pt idx="2">
                  <c:v>1034.3</c:v>
                </c:pt>
              </c:numCache>
            </c:numRef>
          </c:val>
        </c:ser>
        <c:dLbls>
          <c:showLegendKey val="0"/>
          <c:showVal val="0"/>
          <c:showCatName val="0"/>
          <c:showSerName val="0"/>
          <c:showPercent val="0"/>
          <c:showBubbleSize val="0"/>
        </c:dLbls>
        <c:gapWidth val="150"/>
        <c:shape val="cylinder"/>
        <c:axId val="141234176"/>
        <c:axId val="140632064"/>
        <c:axId val="0"/>
      </c:bar3DChart>
      <c:catAx>
        <c:axId val="141234176"/>
        <c:scaling>
          <c:orientation val="minMax"/>
        </c:scaling>
        <c:delete val="0"/>
        <c:axPos val="b"/>
        <c:numFmt formatCode="General" sourceLinked="1"/>
        <c:majorTickMark val="out"/>
        <c:minorTickMark val="none"/>
        <c:tickLblPos val="nextTo"/>
        <c:txPr>
          <a:bodyPr/>
          <a:lstStyle/>
          <a:p>
            <a:pPr>
              <a:defRPr b="1"/>
            </a:pPr>
            <a:endParaRPr lang="en-US"/>
          </a:p>
        </c:txPr>
        <c:crossAx val="140632064"/>
        <c:crosses val="autoZero"/>
        <c:auto val="1"/>
        <c:lblAlgn val="ctr"/>
        <c:lblOffset val="100"/>
        <c:noMultiLvlLbl val="0"/>
      </c:catAx>
      <c:valAx>
        <c:axId val="140632064"/>
        <c:scaling>
          <c:orientation val="minMax"/>
        </c:scaling>
        <c:delete val="1"/>
        <c:axPos val="l"/>
        <c:numFmt formatCode="_(* #,##0.0_);_(* \(#,##0.0\);_(* &quot;-&quot;??_);_(@_)" sourceLinked="1"/>
        <c:majorTickMark val="out"/>
        <c:minorTickMark val="none"/>
        <c:tickLblPos val="nextTo"/>
        <c:crossAx val="141234176"/>
        <c:crosses val="autoZero"/>
        <c:crossBetween val="between"/>
      </c:valAx>
    </c:plotArea>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773880882602156"/>
          <c:y val="4.1715418566622468E-2"/>
          <c:w val="0.79543512321043097"/>
          <c:h val="0.89827751652786925"/>
        </c:manualLayout>
      </c:layout>
      <c:barChart>
        <c:barDir val="col"/>
        <c:grouping val="clustered"/>
        <c:varyColors val="0"/>
        <c:ser>
          <c:idx val="1"/>
          <c:order val="0"/>
          <c:tx>
            <c:strRef>
              <c:f>'tax 10 tve nominal'!$A$4</c:f>
              <c:strCache>
                <c:ptCount val="1"/>
                <c:pt idx="0">
                  <c:v>2012 ფაქტი</c:v>
                </c:pt>
              </c:strCache>
            </c:strRef>
          </c:tx>
          <c:spPr>
            <a:solidFill>
              <a:srgbClr val="FF0000"/>
            </a:solidFill>
            <a:ln w="12700" cap="flat" cmpd="sng">
              <a:solidFill>
                <a:schemeClr val="tx1"/>
              </a:solidFill>
            </a:ln>
          </c:spPr>
          <c:invertIfNegative val="0"/>
          <c:dLbls>
            <c:dLbl>
              <c:idx val="0"/>
              <c:layout>
                <c:manualLayout>
                  <c:x val="-5.7642073812037139E-3"/>
                  <c:y val="8.2901563423395039E-3"/>
                </c:manualLayout>
              </c:layout>
              <c:showLegendKey val="0"/>
              <c:showVal val="1"/>
              <c:showCatName val="0"/>
              <c:showSerName val="0"/>
              <c:showPercent val="0"/>
              <c:showBubbleSize val="0"/>
            </c:dLbl>
            <c:dLbl>
              <c:idx val="1"/>
              <c:layout>
                <c:manualLayout>
                  <c:x val="-1.5851570298310212E-2"/>
                  <c:y val="1.1053541789786006E-2"/>
                </c:manualLayout>
              </c:layout>
              <c:showLegendKey val="0"/>
              <c:showVal val="1"/>
              <c:showCatName val="0"/>
              <c:showSerName val="0"/>
              <c:showPercent val="0"/>
              <c:showBubbleSize val="0"/>
            </c:dLbl>
            <c:dLbl>
              <c:idx val="2"/>
              <c:layout>
                <c:manualLayout>
                  <c:x val="0"/>
                  <c:y val="8.2901563423395039E-3"/>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('tax 10 tve nominal'!$N$3;'tax 10 tve nominal'!$O$3;'tax 10 tve nominal'!$P$3)</c:f>
              <c:strCache>
                <c:ptCount val="3"/>
                <c:pt idx="0">
                  <c:v> 6 თვე</c:v>
                </c:pt>
                <c:pt idx="1">
                  <c:v> 9 თვე</c:v>
                </c:pt>
                <c:pt idx="2">
                  <c:v> 11 თვე</c:v>
                </c:pt>
              </c:strCache>
            </c:strRef>
          </c:cat>
          <c:val>
            <c:numRef>
              <c:f>('tax 10 tve nominal'!$N$4;'tax 10 tve nominal'!$O$4;'tax 10 tve nominal'!$P$4)</c:f>
              <c:numCache>
                <c:formatCode>_-* #,##0_р_._-;\-* #,##0_р_._-;_-* "-"??_р_._-;_-@_-</c:formatCode>
                <c:ptCount val="3"/>
                <c:pt idx="0">
                  <c:v>3154.2792496953998</c:v>
                </c:pt>
                <c:pt idx="1">
                  <c:v>4880.2878991207999</c:v>
                </c:pt>
                <c:pt idx="2">
                  <c:v>5979.6628762377995</c:v>
                </c:pt>
              </c:numCache>
            </c:numRef>
          </c:val>
        </c:ser>
        <c:ser>
          <c:idx val="2"/>
          <c:order val="1"/>
          <c:tx>
            <c:strRef>
              <c:f>'tax 10 tve nominal'!$A$5</c:f>
              <c:strCache>
                <c:ptCount val="1"/>
                <c:pt idx="0">
                  <c:v>2013 ფაქტი</c:v>
                </c:pt>
              </c:strCache>
            </c:strRef>
          </c:tx>
          <c:spPr>
            <a:solidFill>
              <a:srgbClr val="7030A0"/>
            </a:solidFill>
            <a:ln w="12700">
              <a:solidFill>
                <a:schemeClr val="tx1"/>
              </a:solidFill>
            </a:ln>
          </c:spPr>
          <c:invertIfNegative val="0"/>
          <c:dLbls>
            <c:showLegendKey val="0"/>
            <c:showVal val="1"/>
            <c:showCatName val="0"/>
            <c:showSerName val="0"/>
            <c:showPercent val="0"/>
            <c:showBubbleSize val="0"/>
            <c:showLeaderLines val="0"/>
          </c:dLbls>
          <c:cat>
            <c:strRef>
              <c:f>('tax 10 tve nominal'!$N$3;'tax 10 tve nominal'!$O$3;'tax 10 tve nominal'!$P$3)</c:f>
              <c:strCache>
                <c:ptCount val="3"/>
                <c:pt idx="0">
                  <c:v> 6 თვე</c:v>
                </c:pt>
                <c:pt idx="1">
                  <c:v> 9 თვე</c:v>
                </c:pt>
                <c:pt idx="2">
                  <c:v> 11 თვე</c:v>
                </c:pt>
              </c:strCache>
            </c:strRef>
          </c:cat>
          <c:val>
            <c:numRef>
              <c:f>('tax 10 tve nominal'!$N$5;'tax 10 tve nominal'!$O$5;'tax 10 tve nominal'!$P$5)</c:f>
              <c:numCache>
                <c:formatCode>_-* #,##0_р_._-;\-* #,##0_р_._-;_-* "-"??_р_._-;_-@_-</c:formatCode>
                <c:ptCount val="3"/>
                <c:pt idx="0">
                  <c:v>3180.3939345705999</c:v>
                </c:pt>
                <c:pt idx="1">
                  <c:v>4842.9694371606001</c:v>
                </c:pt>
                <c:pt idx="2">
                  <c:v>5903.0477697576007</c:v>
                </c:pt>
              </c:numCache>
            </c:numRef>
          </c:val>
        </c:ser>
        <c:ser>
          <c:idx val="3"/>
          <c:order val="2"/>
          <c:tx>
            <c:strRef>
              <c:f>'tax 10 tve nominal'!$A$6</c:f>
              <c:strCache>
                <c:ptCount val="1"/>
                <c:pt idx="0">
                  <c:v>2014 ფაქტი</c:v>
                </c:pt>
              </c:strCache>
            </c:strRef>
          </c:tx>
          <c:spPr>
            <a:solidFill>
              <a:schemeClr val="tx2">
                <a:lumMod val="60000"/>
                <a:lumOff val="40000"/>
              </a:schemeClr>
            </a:solidFill>
            <a:ln w="12700">
              <a:solidFill>
                <a:schemeClr val="tx1"/>
              </a:solidFill>
            </a:ln>
          </c:spPr>
          <c:invertIfNegative val="0"/>
          <c:dLbls>
            <c:dLbl>
              <c:idx val="0"/>
              <c:layout>
                <c:manualLayout>
                  <c:x val="1.0087362917106499E-2"/>
                  <c:y val="8.2901563423395039E-3"/>
                </c:manualLayout>
              </c:layout>
              <c:showLegendKey val="0"/>
              <c:showVal val="1"/>
              <c:showCatName val="0"/>
              <c:showSerName val="0"/>
              <c:showPercent val="0"/>
              <c:showBubbleSize val="0"/>
            </c:dLbl>
            <c:dLbl>
              <c:idx val="1"/>
              <c:layout>
                <c:manualLayout>
                  <c:x val="1.4410518453009285E-3"/>
                  <c:y val="8.2901563423395039E-3"/>
                </c:manualLayout>
              </c:layout>
              <c:showLegendKey val="0"/>
              <c:showVal val="1"/>
              <c:showCatName val="0"/>
              <c:showSerName val="0"/>
              <c:showPercent val="0"/>
              <c:showBubbleSize val="0"/>
            </c:dLbl>
            <c:dLbl>
              <c:idx val="2"/>
              <c:layout>
                <c:manualLayout>
                  <c:x val="-5.7642073812036081E-3"/>
                  <c:y val="-2.7633854474465014E-3"/>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('tax 10 tve nominal'!$N$3;'tax 10 tve nominal'!$O$3;'tax 10 tve nominal'!$P$3)</c:f>
              <c:strCache>
                <c:ptCount val="3"/>
                <c:pt idx="0">
                  <c:v> 6 თვე</c:v>
                </c:pt>
                <c:pt idx="1">
                  <c:v> 9 თვე</c:v>
                </c:pt>
                <c:pt idx="2">
                  <c:v> 11 თვე</c:v>
                </c:pt>
              </c:strCache>
            </c:strRef>
          </c:cat>
          <c:val>
            <c:numRef>
              <c:f>('tax 10 tve nominal'!$N$6;'tax 10 tve nominal'!$O$6;'tax 10 tve nominal'!$P$6)</c:f>
              <c:numCache>
                <c:formatCode>_-* #,##0_р_._-;\-* #,##0_р_._-;_-* "-"??_р_._-;_-@_-</c:formatCode>
                <c:ptCount val="3"/>
                <c:pt idx="0">
                  <c:v>3409.3466116216</c:v>
                </c:pt>
                <c:pt idx="1">
                  <c:v>5307.883329230599</c:v>
                </c:pt>
                <c:pt idx="2">
                  <c:v>6472.7045847741992</c:v>
                </c:pt>
              </c:numCache>
            </c:numRef>
          </c:val>
        </c:ser>
        <c:dLbls>
          <c:showLegendKey val="0"/>
          <c:showVal val="0"/>
          <c:showCatName val="0"/>
          <c:showSerName val="0"/>
          <c:showPercent val="0"/>
          <c:showBubbleSize val="0"/>
        </c:dLbls>
        <c:gapWidth val="104"/>
        <c:overlap val="-13"/>
        <c:axId val="141236224"/>
        <c:axId val="140636096"/>
      </c:barChart>
      <c:catAx>
        <c:axId val="141236224"/>
        <c:scaling>
          <c:orientation val="minMax"/>
        </c:scaling>
        <c:delete val="0"/>
        <c:axPos val="b"/>
        <c:numFmt formatCode="General" sourceLinked="1"/>
        <c:majorTickMark val="out"/>
        <c:minorTickMark val="none"/>
        <c:tickLblPos val="nextTo"/>
        <c:txPr>
          <a:bodyPr/>
          <a:lstStyle/>
          <a:p>
            <a:pPr>
              <a:defRPr sz="700"/>
            </a:pPr>
            <a:endParaRPr lang="en-US"/>
          </a:p>
        </c:txPr>
        <c:crossAx val="140636096"/>
        <c:crosses val="autoZero"/>
        <c:auto val="1"/>
        <c:lblAlgn val="ctr"/>
        <c:lblOffset val="100"/>
        <c:noMultiLvlLbl val="0"/>
      </c:catAx>
      <c:valAx>
        <c:axId val="140636096"/>
        <c:scaling>
          <c:orientation val="minMax"/>
        </c:scaling>
        <c:delete val="0"/>
        <c:axPos val="l"/>
        <c:numFmt formatCode="_-* #,##0_р_._-;\-* #,##0_р_._-;_-* &quot;-&quot;??_р_._-;_-@_-" sourceLinked="1"/>
        <c:majorTickMark val="out"/>
        <c:minorTickMark val="none"/>
        <c:tickLblPos val="nextTo"/>
        <c:crossAx val="141236224"/>
        <c:crosses val="autoZero"/>
        <c:crossBetween val="between"/>
      </c:valAx>
      <c:spPr>
        <a:noFill/>
        <a:ln w="25400">
          <a:noFill/>
        </a:ln>
      </c:spPr>
    </c:plotArea>
    <c:legend>
      <c:legendPos val="r"/>
      <c:layout>
        <c:manualLayout>
          <c:xMode val="edge"/>
          <c:yMode val="edge"/>
          <c:x val="0.87364708823144732"/>
          <c:y val="0.32479244146627406"/>
          <c:w val="0.11881146590835193"/>
          <c:h val="0.22839470722014196"/>
        </c:manualLayout>
      </c:layout>
      <c:overlay val="0"/>
    </c:legend>
    <c:plotVisOnly val="1"/>
    <c:dispBlanksAs val="gap"/>
    <c:showDLblsOverMax val="0"/>
  </c:chart>
  <c:spPr>
    <a:noFill/>
  </c:spPr>
  <c:txPr>
    <a:bodyPr/>
    <a:lstStyle/>
    <a:p>
      <a:pPr>
        <a:defRPr sz="600"/>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7352509743764748E-2"/>
          <c:y val="4.2715915444529427E-2"/>
          <c:w val="0.81352129430829878"/>
          <c:h val="0.92327680023152081"/>
        </c:manualLayout>
      </c:layout>
      <c:barChart>
        <c:barDir val="col"/>
        <c:grouping val="clustered"/>
        <c:varyColors val="0"/>
        <c:ser>
          <c:idx val="1"/>
          <c:order val="0"/>
          <c:tx>
            <c:strRef>
              <c:f>'tax 10 tve nominal'!$A$4</c:f>
              <c:strCache>
                <c:ptCount val="1"/>
                <c:pt idx="0">
                  <c:v>2012 ფაქტი</c:v>
                </c:pt>
              </c:strCache>
            </c:strRef>
          </c:tx>
          <c:spPr>
            <a:solidFill>
              <a:srgbClr val="FF0000"/>
            </a:solidFill>
            <a:ln>
              <a:solidFill>
                <a:sysClr val="windowText" lastClr="000000"/>
              </a:solidFill>
            </a:ln>
          </c:spPr>
          <c:invertIfNegative val="0"/>
          <c:dLbls>
            <c:showLegendKey val="0"/>
            <c:showVal val="1"/>
            <c:showCatName val="0"/>
            <c:showSerName val="0"/>
            <c:showPercent val="0"/>
            <c:showBubbleSize val="0"/>
            <c:showLeaderLines val="0"/>
          </c:dLbls>
          <c:val>
            <c:numRef>
              <c:f>'tax 10 tve nominal'!$P$4</c:f>
              <c:numCache>
                <c:formatCode>_-* #,##0_р_._-;\-* #,##0_р_._-;_-* "-"??_р_._-;_-@_-</c:formatCode>
                <c:ptCount val="1"/>
                <c:pt idx="0">
                  <c:v>5979.6628762377995</c:v>
                </c:pt>
              </c:numCache>
            </c:numRef>
          </c:val>
        </c:ser>
        <c:ser>
          <c:idx val="2"/>
          <c:order val="1"/>
          <c:tx>
            <c:strRef>
              <c:f>'tax 10 tve nominal'!$A$5</c:f>
              <c:strCache>
                <c:ptCount val="1"/>
                <c:pt idx="0">
                  <c:v>2013 ფაქტი</c:v>
                </c:pt>
              </c:strCache>
            </c:strRef>
          </c:tx>
          <c:spPr>
            <a:solidFill>
              <a:srgbClr val="7030A0"/>
            </a:solidFill>
            <a:ln>
              <a:solidFill>
                <a:sysClr val="windowText" lastClr="000000"/>
              </a:solidFill>
            </a:ln>
          </c:spPr>
          <c:invertIfNegative val="0"/>
          <c:dLbls>
            <c:showLegendKey val="0"/>
            <c:showVal val="1"/>
            <c:showCatName val="0"/>
            <c:showSerName val="0"/>
            <c:showPercent val="0"/>
            <c:showBubbleSize val="0"/>
            <c:showLeaderLines val="0"/>
          </c:dLbls>
          <c:val>
            <c:numRef>
              <c:f>'tax 10 tve nominal'!$P$5</c:f>
              <c:numCache>
                <c:formatCode>_-* #,##0_р_._-;\-* #,##0_р_._-;_-* "-"??_р_._-;_-@_-</c:formatCode>
                <c:ptCount val="1"/>
                <c:pt idx="0">
                  <c:v>5903.0477697576007</c:v>
                </c:pt>
              </c:numCache>
            </c:numRef>
          </c:val>
        </c:ser>
        <c:ser>
          <c:idx val="0"/>
          <c:order val="2"/>
          <c:tx>
            <c:strRef>
              <c:f>'tax 10 tve nominal'!$A$7</c:f>
              <c:strCache>
                <c:ptCount val="1"/>
                <c:pt idx="0">
                  <c:v>2014 გეგმა</c:v>
                </c:pt>
              </c:strCache>
            </c:strRef>
          </c:tx>
          <c:spPr>
            <a:solidFill>
              <a:srgbClr val="00B050"/>
            </a:solidFill>
            <a:ln>
              <a:solidFill>
                <a:sysClr val="windowText" lastClr="000000"/>
              </a:solidFill>
            </a:ln>
          </c:spPr>
          <c:invertIfNegative val="0"/>
          <c:dLbls>
            <c:showLegendKey val="0"/>
            <c:showVal val="1"/>
            <c:showCatName val="0"/>
            <c:showSerName val="0"/>
            <c:showPercent val="0"/>
            <c:showBubbleSize val="0"/>
            <c:showLeaderLines val="0"/>
          </c:dLbls>
          <c:val>
            <c:numRef>
              <c:f>'tax 10 tve nominal'!$P$7</c:f>
              <c:numCache>
                <c:formatCode>_-* #,##0_р_._-;\-* #,##0_р_._-;_-* "-"??_р_._-;_-@_-</c:formatCode>
                <c:ptCount val="1"/>
                <c:pt idx="0">
                  <c:v>6438.1</c:v>
                </c:pt>
              </c:numCache>
            </c:numRef>
          </c:val>
        </c:ser>
        <c:ser>
          <c:idx val="3"/>
          <c:order val="3"/>
          <c:tx>
            <c:strRef>
              <c:f>'tax 10 tve nominal'!$A$6</c:f>
              <c:strCache>
                <c:ptCount val="1"/>
                <c:pt idx="0">
                  <c:v>2014 ფაქტი</c:v>
                </c:pt>
              </c:strCache>
            </c:strRef>
          </c:tx>
          <c:spPr>
            <a:solidFill>
              <a:schemeClr val="tx2">
                <a:lumMod val="60000"/>
                <a:lumOff val="40000"/>
              </a:schemeClr>
            </a:solidFill>
            <a:ln>
              <a:solidFill>
                <a:sysClr val="windowText" lastClr="000000"/>
              </a:solidFill>
            </a:ln>
          </c:spPr>
          <c:invertIfNegative val="0"/>
          <c:dLbls>
            <c:dLbl>
              <c:idx val="0"/>
              <c:layout>
                <c:manualLayout>
                  <c:x val="7.2275251592848928E-3"/>
                  <c:y val="0.01"/>
                </c:manualLayout>
              </c:layout>
              <c:showLegendKey val="0"/>
              <c:showVal val="1"/>
              <c:showCatName val="0"/>
              <c:showSerName val="0"/>
              <c:showPercent val="0"/>
              <c:showBubbleSize val="0"/>
            </c:dLbl>
            <c:showLegendKey val="0"/>
            <c:showVal val="1"/>
            <c:showCatName val="0"/>
            <c:showSerName val="0"/>
            <c:showPercent val="0"/>
            <c:showBubbleSize val="0"/>
            <c:showLeaderLines val="0"/>
          </c:dLbls>
          <c:val>
            <c:numRef>
              <c:f>'tax 10 tve nominal'!$P$6</c:f>
              <c:numCache>
                <c:formatCode>_-* #,##0_р_._-;\-* #,##0_р_._-;_-* "-"??_р_._-;_-@_-</c:formatCode>
                <c:ptCount val="1"/>
                <c:pt idx="0">
                  <c:v>6472.7045847741992</c:v>
                </c:pt>
              </c:numCache>
            </c:numRef>
          </c:val>
        </c:ser>
        <c:dLbls>
          <c:showLegendKey val="0"/>
          <c:showVal val="0"/>
          <c:showCatName val="0"/>
          <c:showSerName val="0"/>
          <c:showPercent val="0"/>
          <c:showBubbleSize val="0"/>
        </c:dLbls>
        <c:gapWidth val="98"/>
        <c:overlap val="-31"/>
        <c:axId val="141237248"/>
        <c:axId val="140634944"/>
      </c:barChart>
      <c:catAx>
        <c:axId val="141237248"/>
        <c:scaling>
          <c:orientation val="minMax"/>
        </c:scaling>
        <c:delete val="1"/>
        <c:axPos val="b"/>
        <c:numFmt formatCode="General" sourceLinked="1"/>
        <c:majorTickMark val="none"/>
        <c:minorTickMark val="none"/>
        <c:tickLblPos val="nextTo"/>
        <c:crossAx val="140634944"/>
        <c:crosses val="autoZero"/>
        <c:auto val="1"/>
        <c:lblAlgn val="ctr"/>
        <c:lblOffset val="100"/>
        <c:noMultiLvlLbl val="0"/>
      </c:catAx>
      <c:valAx>
        <c:axId val="140634944"/>
        <c:scaling>
          <c:orientation val="minMax"/>
        </c:scaling>
        <c:delete val="0"/>
        <c:axPos val="l"/>
        <c:majorGridlines>
          <c:spPr>
            <a:ln>
              <a:noFill/>
            </a:ln>
            <a:effectLst/>
          </c:spPr>
        </c:majorGridlines>
        <c:numFmt formatCode="_-* #,##0_р_._-;\-* #,##0_р_._-;_-* &quot;-&quot;??_р_._-;_-@_-" sourceLinked="1"/>
        <c:majorTickMark val="none"/>
        <c:minorTickMark val="none"/>
        <c:tickLblPos val="nextTo"/>
        <c:crossAx val="141237248"/>
        <c:crosses val="autoZero"/>
        <c:crossBetween val="between"/>
      </c:valAx>
      <c:spPr>
        <a:noFill/>
        <a:ln>
          <a:noFill/>
        </a:ln>
        <a:effectLst>
          <a:glow rad="127000">
            <a:schemeClr val="accent1">
              <a:alpha val="59000"/>
            </a:schemeClr>
          </a:glow>
        </a:effectLst>
      </c:spPr>
    </c:plotArea>
    <c:legend>
      <c:legendPos val="r"/>
      <c:layout>
        <c:manualLayout>
          <c:xMode val="edge"/>
          <c:yMode val="edge"/>
          <c:x val="0.8592704143083737"/>
          <c:y val="0.13540405228867117"/>
          <c:w val="0.13627388986806346"/>
          <c:h val="0.28742527170736237"/>
        </c:manualLayout>
      </c:layout>
      <c:overlay val="0"/>
      <c:txPr>
        <a:bodyPr/>
        <a:lstStyle/>
        <a:p>
          <a:pPr>
            <a:defRPr sz="500"/>
          </a:pPr>
          <a:endParaRPr lang="en-US"/>
        </a:p>
      </c:txPr>
    </c:legend>
    <c:plotVisOnly val="1"/>
    <c:dispBlanksAs val="gap"/>
    <c:showDLblsOverMax val="0"/>
  </c:chart>
  <c:spPr>
    <a:effectLst>
      <a:glow>
        <a:schemeClr val="accent1">
          <a:alpha val="40000"/>
        </a:schemeClr>
      </a:glow>
    </a:effectLst>
  </c:spPr>
  <c:txPr>
    <a:bodyPr/>
    <a:lstStyle/>
    <a:p>
      <a:pPr>
        <a:defRPr sz="700"/>
      </a:pPr>
      <a:endParaRPr lang="en-US"/>
    </a:p>
  </c:txPr>
  <c:externalData r:id="rId2">
    <c:autoUpdate val="0"/>
  </c:externalData>
  <c:userShapes r:id="rId3"/>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4F7954-5325-4F74-9663-7AE3D92CBC05}" type="doc">
      <dgm:prSet loTypeId="urn:microsoft.com/office/officeart/2005/8/layout/hProcess7#1" loCatId="list" qsTypeId="urn:microsoft.com/office/officeart/2005/8/quickstyle/simple1" qsCatId="simple" csTypeId="urn:microsoft.com/office/officeart/2005/8/colors/accent1_2" csCatId="accent1" phldr="1"/>
      <dgm:spPr/>
      <dgm:t>
        <a:bodyPr/>
        <a:lstStyle/>
        <a:p>
          <a:endParaRPr lang="en-US"/>
        </a:p>
      </dgm:t>
    </dgm:pt>
    <dgm:pt modelId="{54C71DBB-0CC3-46D8-962F-D06DBEA2ECD6}">
      <dgm:prSet phldrT="[Text]" custT="1"/>
      <dgm:spPr>
        <a:solidFill>
          <a:srgbClr val="DA0000"/>
        </a:solidFill>
      </dgm:spPr>
      <dgm:t>
        <a:bodyPr/>
        <a:lstStyle/>
        <a:p>
          <a:pPr algn="ctr"/>
          <a:endParaRPr lang="en-US" sz="1000" b="1">
            <a:latin typeface="Calibri" pitchFamily="34" charset="0"/>
          </a:endParaRPr>
        </a:p>
      </dgm:t>
    </dgm:pt>
    <dgm:pt modelId="{E983FBD5-510B-4C1E-943D-39072E9DA9AF}" type="parTrans" cxnId="{CD3C1C5C-D324-4250-BEC5-97DF68526F2D}">
      <dgm:prSet/>
      <dgm:spPr/>
      <dgm:t>
        <a:bodyPr/>
        <a:lstStyle/>
        <a:p>
          <a:pPr algn="ctr"/>
          <a:endParaRPr lang="en-US"/>
        </a:p>
      </dgm:t>
    </dgm:pt>
    <dgm:pt modelId="{9AA08DDA-40D3-48FB-B313-8A21E45D6722}" type="sibTrans" cxnId="{CD3C1C5C-D324-4250-BEC5-97DF68526F2D}">
      <dgm:prSet/>
      <dgm:spPr/>
      <dgm:t>
        <a:bodyPr/>
        <a:lstStyle/>
        <a:p>
          <a:pPr algn="ctr"/>
          <a:endParaRPr lang="en-US"/>
        </a:p>
      </dgm:t>
    </dgm:pt>
    <dgm:pt modelId="{A4CA4D84-377A-4AAC-839C-92053C963539}">
      <dgm:prSet phldrT="[Text]" custT="1"/>
      <dgm:spPr/>
      <dgm:t>
        <a:bodyPr/>
        <a:lstStyle/>
        <a:p>
          <a:pPr algn="ctr">
            <a:spcAft>
              <a:spcPct val="35000"/>
            </a:spcAft>
          </a:pPr>
          <a:endParaRPr lang="en-US" sz="1000" b="1" u="none" dirty="0" smtClean="0">
            <a:solidFill>
              <a:schemeClr val="bg1"/>
            </a:solidFill>
            <a:latin typeface="Calibri" pitchFamily="34" charset="0"/>
          </a:endParaRPr>
        </a:p>
        <a:p>
          <a:pPr algn="ctr">
            <a:spcAft>
              <a:spcPct val="35000"/>
            </a:spcAft>
          </a:pPr>
          <a:r>
            <a:rPr lang="en-US" sz="1800" b="1" u="none" dirty="0" smtClean="0">
              <a:solidFill>
                <a:schemeClr val="bg1"/>
              </a:solidFill>
              <a:latin typeface="Calibri" pitchFamily="34" charset="0"/>
            </a:rPr>
            <a:t>BB- </a:t>
          </a:r>
          <a:r>
            <a:rPr lang="en-US" sz="1400" b="1" u="none" dirty="0" err="1" smtClean="0">
              <a:solidFill>
                <a:schemeClr val="bg1"/>
              </a:solidFill>
              <a:latin typeface="Calibri" pitchFamily="34" charset="0"/>
            </a:rPr>
            <a:t>სტაბილური</a:t>
          </a:r>
          <a:endParaRPr lang="en-US" sz="1800" b="1" u="none" dirty="0" smtClean="0">
            <a:solidFill>
              <a:schemeClr val="bg1"/>
            </a:solidFill>
            <a:latin typeface="Calibri" pitchFamily="34" charset="0"/>
          </a:endParaRPr>
        </a:p>
        <a:p>
          <a:pPr algn="ctr">
            <a:spcAft>
              <a:spcPts val="0"/>
            </a:spcAft>
          </a:pPr>
          <a:r>
            <a:rPr lang="en-US" sz="1200" b="0" u="none" dirty="0" smtClean="0">
              <a:solidFill>
                <a:schemeClr val="bg1"/>
              </a:solidFill>
              <a:latin typeface="Calibri" pitchFamily="34" charset="0"/>
            </a:rPr>
            <a:t>(</a:t>
          </a:r>
          <a:r>
            <a:rPr lang="en-US" sz="1200" b="0" u="none" dirty="0" err="1" smtClean="0">
              <a:solidFill>
                <a:schemeClr val="bg1"/>
              </a:solidFill>
              <a:latin typeface="Calibri" pitchFamily="34" charset="0"/>
            </a:rPr>
            <a:t>საქართველოს</a:t>
          </a:r>
          <a:r>
            <a:rPr lang="en-US" sz="1200" b="0" u="none" dirty="0" smtClean="0">
              <a:solidFill>
                <a:schemeClr val="bg1"/>
              </a:solidFill>
              <a:latin typeface="Calibri" pitchFamily="34" charset="0"/>
            </a:rPr>
            <a:t> </a:t>
          </a:r>
          <a:r>
            <a:rPr lang="ka-GE" sz="1200" b="0" u="none" dirty="0" smtClean="0">
              <a:solidFill>
                <a:schemeClr val="bg1"/>
              </a:solidFill>
              <a:latin typeface="Calibri" pitchFamily="34" charset="0"/>
            </a:rPr>
            <a:t>აღნიშნული </a:t>
          </a:r>
          <a:r>
            <a:rPr lang="en-US" sz="1200" b="0" u="none" dirty="0" err="1" smtClean="0">
              <a:solidFill>
                <a:schemeClr val="bg1"/>
              </a:solidFill>
              <a:latin typeface="Calibri" pitchFamily="34" charset="0"/>
            </a:rPr>
            <a:t>რეიტინგი</a:t>
          </a:r>
          <a:r>
            <a:rPr lang="en-US" sz="1200" b="0" u="none" dirty="0" smtClean="0">
              <a:solidFill>
                <a:schemeClr val="bg1"/>
              </a:solidFill>
              <a:latin typeface="Calibri" pitchFamily="34" charset="0"/>
            </a:rPr>
            <a:t> </a:t>
          </a:r>
          <a:r>
            <a:rPr lang="en-US" sz="1200" b="0" u="none" dirty="0" err="1" smtClean="0">
              <a:solidFill>
                <a:schemeClr val="bg1"/>
              </a:solidFill>
              <a:latin typeface="Calibri" pitchFamily="34" charset="0"/>
            </a:rPr>
            <a:t>მიენიჭა</a:t>
          </a:r>
          <a:r>
            <a:rPr lang="en-US" sz="1200" b="0" u="none" dirty="0" smtClean="0">
              <a:solidFill>
                <a:schemeClr val="bg1"/>
              </a:solidFill>
              <a:latin typeface="Calibri" pitchFamily="34" charset="0"/>
            </a:rPr>
            <a:t> 2014 </a:t>
          </a:r>
          <a:r>
            <a:rPr lang="en-US" sz="1200" b="0" u="none" dirty="0" err="1" smtClean="0">
              <a:solidFill>
                <a:schemeClr val="bg1"/>
              </a:solidFill>
              <a:latin typeface="Calibri" pitchFamily="34" charset="0"/>
            </a:rPr>
            <a:t>წლის</a:t>
          </a:r>
          <a:r>
            <a:rPr lang="en-US" sz="1200" b="0" u="none" dirty="0" smtClean="0">
              <a:solidFill>
                <a:schemeClr val="bg1"/>
              </a:solidFill>
              <a:latin typeface="Calibri" pitchFamily="34" charset="0"/>
            </a:rPr>
            <a:t> </a:t>
          </a:r>
          <a:endParaRPr lang="ka-GE" sz="1200" b="0" u="none" dirty="0" smtClean="0">
            <a:solidFill>
              <a:schemeClr val="bg1"/>
            </a:solidFill>
            <a:latin typeface="Calibri" pitchFamily="34" charset="0"/>
          </a:endParaRPr>
        </a:p>
        <a:p>
          <a:pPr algn="ctr">
            <a:spcAft>
              <a:spcPts val="0"/>
            </a:spcAft>
          </a:pPr>
          <a:r>
            <a:rPr lang="ka-GE" sz="1200" b="0" u="none" dirty="0" smtClean="0">
              <a:solidFill>
                <a:schemeClr val="bg1"/>
              </a:solidFill>
              <a:latin typeface="Calibri" pitchFamily="34" charset="0"/>
            </a:rPr>
            <a:t>ნოემბერში</a:t>
          </a:r>
          <a:r>
            <a:rPr lang="en-US" sz="1200" b="0" u="none" dirty="0" smtClean="0">
              <a:solidFill>
                <a:schemeClr val="bg1"/>
              </a:solidFill>
              <a:latin typeface="Calibri" pitchFamily="34" charset="0"/>
            </a:rPr>
            <a:t>)</a:t>
          </a:r>
          <a:endParaRPr lang="en-US" sz="1200" b="0" u="none" dirty="0">
            <a:solidFill>
              <a:schemeClr val="bg1"/>
            </a:solidFill>
            <a:latin typeface="Calibri" pitchFamily="34" charset="0"/>
          </a:endParaRPr>
        </a:p>
      </dgm:t>
    </dgm:pt>
    <dgm:pt modelId="{F73A9687-7AC6-4F96-AAE1-D6E7BE1B2957}" type="parTrans" cxnId="{C091B671-C2D3-4C47-8B43-68D07A0D289C}">
      <dgm:prSet/>
      <dgm:spPr/>
      <dgm:t>
        <a:bodyPr/>
        <a:lstStyle/>
        <a:p>
          <a:pPr algn="ctr"/>
          <a:endParaRPr lang="en-US"/>
        </a:p>
      </dgm:t>
    </dgm:pt>
    <dgm:pt modelId="{48E3EA4E-8192-4327-B999-0ED210FD1358}" type="sibTrans" cxnId="{C091B671-C2D3-4C47-8B43-68D07A0D289C}">
      <dgm:prSet/>
      <dgm:spPr/>
      <dgm:t>
        <a:bodyPr/>
        <a:lstStyle/>
        <a:p>
          <a:pPr algn="ctr"/>
          <a:endParaRPr lang="en-US"/>
        </a:p>
      </dgm:t>
    </dgm:pt>
    <dgm:pt modelId="{E67AE470-65CB-41A5-85E0-2A638D24A2DC}">
      <dgm:prSet phldrT="[Text]" custT="1"/>
      <dgm:spPr>
        <a:solidFill>
          <a:srgbClr val="DA0000"/>
        </a:solidFill>
      </dgm:spPr>
      <dgm:t>
        <a:bodyPr/>
        <a:lstStyle/>
        <a:p>
          <a:pPr algn="ctr"/>
          <a:r>
            <a:rPr lang="en-US" sz="1100" b="1" smtClean="0">
              <a:latin typeface="Calibri" pitchFamily="34" charset="0"/>
            </a:rPr>
            <a:t>	</a:t>
          </a:r>
        </a:p>
      </dgm:t>
    </dgm:pt>
    <dgm:pt modelId="{98DABA4D-4C12-41D3-AF4A-931DA89DA684}" type="parTrans" cxnId="{002DBB06-C7AD-4011-A04F-E54406FE6A01}">
      <dgm:prSet/>
      <dgm:spPr/>
      <dgm:t>
        <a:bodyPr/>
        <a:lstStyle/>
        <a:p>
          <a:pPr algn="ctr"/>
          <a:endParaRPr lang="en-US"/>
        </a:p>
      </dgm:t>
    </dgm:pt>
    <dgm:pt modelId="{A5B81211-06B3-4C07-A736-8A7CD4F82D9D}" type="sibTrans" cxnId="{002DBB06-C7AD-4011-A04F-E54406FE6A01}">
      <dgm:prSet/>
      <dgm:spPr/>
      <dgm:t>
        <a:bodyPr/>
        <a:lstStyle/>
        <a:p>
          <a:pPr algn="ctr"/>
          <a:endParaRPr lang="en-US"/>
        </a:p>
      </dgm:t>
    </dgm:pt>
    <dgm:pt modelId="{47A72370-C1E0-469F-A1CA-BE2E070F2743}">
      <dgm:prSet phldrT="[Text]" custT="1"/>
      <dgm:spPr/>
      <dgm:t>
        <a:bodyPr/>
        <a:lstStyle/>
        <a:p>
          <a:pPr algn="ctr">
            <a:lnSpc>
              <a:spcPct val="90000"/>
            </a:lnSpc>
          </a:pPr>
          <a:endParaRPr lang="ka-GE" sz="1000" b="1" u="none" dirty="0" smtClean="0">
            <a:solidFill>
              <a:schemeClr val="bg1"/>
            </a:solidFill>
            <a:latin typeface="Calibri" pitchFamily="34" charset="0"/>
          </a:endParaRPr>
        </a:p>
        <a:p>
          <a:pPr algn="ctr">
            <a:lnSpc>
              <a:spcPct val="90000"/>
            </a:lnSpc>
          </a:pPr>
          <a:r>
            <a:rPr lang="en-US" sz="1800" b="1" u="none" dirty="0" smtClean="0">
              <a:solidFill>
                <a:schemeClr val="bg1"/>
              </a:solidFill>
              <a:latin typeface="Calibri" pitchFamily="34" charset="0"/>
            </a:rPr>
            <a:t>BB- </a:t>
          </a:r>
          <a:r>
            <a:rPr lang="ka-GE" sz="1400" b="1" u="none" dirty="0" smtClean="0">
              <a:solidFill>
                <a:schemeClr val="bg1"/>
              </a:solidFill>
              <a:latin typeface="Calibri" pitchFamily="34" charset="0"/>
            </a:rPr>
            <a:t>პოზიტიური </a:t>
          </a:r>
          <a:r>
            <a:rPr lang="en-US" sz="1200" b="0" u="none" dirty="0" smtClean="0">
              <a:solidFill>
                <a:schemeClr val="bg1"/>
              </a:solidFill>
              <a:latin typeface="Calibri" pitchFamily="34" charset="0"/>
            </a:rPr>
            <a:t>(</a:t>
          </a:r>
          <a:r>
            <a:rPr lang="en-US" sz="1200" b="0" u="none" dirty="0" err="1" smtClean="0">
              <a:solidFill>
                <a:schemeClr val="bg1"/>
              </a:solidFill>
              <a:latin typeface="Calibri" pitchFamily="34" charset="0"/>
            </a:rPr>
            <a:t>საქართველოს</a:t>
          </a:r>
          <a:r>
            <a:rPr lang="en-US" sz="1200" b="0" u="none" dirty="0" smtClean="0">
              <a:solidFill>
                <a:schemeClr val="bg1"/>
              </a:solidFill>
              <a:latin typeface="Calibri" pitchFamily="34" charset="0"/>
            </a:rPr>
            <a:t> </a:t>
          </a:r>
          <a:r>
            <a:rPr lang="ka-GE" sz="1200" b="0" u="none" dirty="0" smtClean="0">
              <a:solidFill>
                <a:schemeClr val="bg1"/>
              </a:solidFill>
              <a:latin typeface="Calibri" pitchFamily="34" charset="0"/>
            </a:rPr>
            <a:t>აღნიშნული </a:t>
          </a:r>
          <a:r>
            <a:rPr lang="en-US" sz="1200" b="0" u="none" dirty="0" err="1" smtClean="0">
              <a:solidFill>
                <a:schemeClr val="bg1"/>
              </a:solidFill>
              <a:latin typeface="Calibri" pitchFamily="34" charset="0"/>
            </a:rPr>
            <a:t>რეიტინგი</a:t>
          </a:r>
          <a:r>
            <a:rPr lang="en-US" sz="1200" b="0" u="none" dirty="0" smtClean="0">
              <a:solidFill>
                <a:schemeClr val="bg1"/>
              </a:solidFill>
              <a:latin typeface="Calibri" pitchFamily="34" charset="0"/>
            </a:rPr>
            <a:t> </a:t>
          </a:r>
          <a:r>
            <a:rPr lang="en-US" sz="1200" b="0" u="none" dirty="0" err="1" smtClean="0">
              <a:solidFill>
                <a:schemeClr val="bg1"/>
              </a:solidFill>
              <a:latin typeface="Calibri" pitchFamily="34" charset="0"/>
            </a:rPr>
            <a:t>მიენიჭა</a:t>
          </a:r>
          <a:r>
            <a:rPr lang="en-US" sz="1200" b="0" u="none" dirty="0" smtClean="0">
              <a:solidFill>
                <a:schemeClr val="bg1"/>
              </a:solidFill>
              <a:latin typeface="Calibri" pitchFamily="34" charset="0"/>
            </a:rPr>
            <a:t> 201</a:t>
          </a:r>
          <a:r>
            <a:rPr lang="ka-GE" sz="1200" b="0" u="none" dirty="0" smtClean="0">
              <a:solidFill>
                <a:schemeClr val="bg1"/>
              </a:solidFill>
              <a:latin typeface="Calibri" pitchFamily="34" charset="0"/>
            </a:rPr>
            <a:t>4</a:t>
          </a:r>
          <a:r>
            <a:rPr lang="en-US" sz="1200" b="0" u="none" dirty="0" smtClean="0">
              <a:solidFill>
                <a:schemeClr val="bg1"/>
              </a:solidFill>
              <a:latin typeface="Calibri" pitchFamily="34" charset="0"/>
            </a:rPr>
            <a:t> </a:t>
          </a:r>
          <a:r>
            <a:rPr lang="en-US" sz="1200" b="0" u="none" dirty="0" err="1" smtClean="0">
              <a:solidFill>
                <a:schemeClr val="bg1"/>
              </a:solidFill>
              <a:latin typeface="Calibri" pitchFamily="34" charset="0"/>
            </a:rPr>
            <a:t>წლის</a:t>
          </a:r>
          <a:r>
            <a:rPr lang="en-US" sz="1200" b="0" u="none" dirty="0" smtClean="0">
              <a:solidFill>
                <a:schemeClr val="bg1"/>
              </a:solidFill>
              <a:latin typeface="Calibri" pitchFamily="34" charset="0"/>
            </a:rPr>
            <a:t> </a:t>
          </a:r>
          <a:r>
            <a:rPr lang="ka-GE" sz="1200" b="0" u="none" dirty="0" smtClean="0">
              <a:solidFill>
                <a:schemeClr val="bg1"/>
              </a:solidFill>
              <a:latin typeface="Calibri" pitchFamily="34" charset="0"/>
            </a:rPr>
            <a:t>ოქტომბერში</a:t>
          </a:r>
          <a:r>
            <a:rPr lang="en-US" sz="1200" b="0" u="none" dirty="0" smtClean="0">
              <a:solidFill>
                <a:schemeClr val="bg1"/>
              </a:solidFill>
              <a:latin typeface="Calibri" pitchFamily="34" charset="0"/>
            </a:rPr>
            <a:t>)</a:t>
          </a:r>
          <a:endParaRPr lang="en-US" sz="1200" b="1" u="none" dirty="0" smtClean="0">
            <a:solidFill>
              <a:schemeClr val="bg1"/>
            </a:solidFill>
            <a:latin typeface="Calibri" pitchFamily="34" charset="0"/>
          </a:endParaRPr>
        </a:p>
      </dgm:t>
    </dgm:pt>
    <dgm:pt modelId="{21A22AEE-B3C8-42B6-AA91-2E5858E3641C}" type="parTrans" cxnId="{2AD0D2FF-8925-4B4A-B70A-727FB561DD96}">
      <dgm:prSet/>
      <dgm:spPr/>
      <dgm:t>
        <a:bodyPr/>
        <a:lstStyle/>
        <a:p>
          <a:pPr algn="ctr"/>
          <a:endParaRPr lang="en-US"/>
        </a:p>
      </dgm:t>
    </dgm:pt>
    <dgm:pt modelId="{0EA7DCCD-A1CF-4073-935F-1262949DFE39}" type="sibTrans" cxnId="{2AD0D2FF-8925-4B4A-B70A-727FB561DD96}">
      <dgm:prSet/>
      <dgm:spPr/>
      <dgm:t>
        <a:bodyPr/>
        <a:lstStyle/>
        <a:p>
          <a:pPr algn="ctr"/>
          <a:endParaRPr lang="en-US"/>
        </a:p>
      </dgm:t>
    </dgm:pt>
    <dgm:pt modelId="{6AB29254-9E34-4A3B-A8F0-B0C421543A3B}">
      <dgm:prSet phldrT="[Text]" custT="1"/>
      <dgm:spPr>
        <a:solidFill>
          <a:srgbClr val="DA0000"/>
        </a:solidFill>
      </dgm:spPr>
      <dgm:t>
        <a:bodyPr/>
        <a:lstStyle/>
        <a:p>
          <a:pPr algn="ctr"/>
          <a:endParaRPr lang="en-US" sz="1000" b="1" smtClean="0">
            <a:latin typeface="Calibri" pitchFamily="34" charset="0"/>
          </a:endParaRPr>
        </a:p>
      </dgm:t>
    </dgm:pt>
    <dgm:pt modelId="{D0E62B27-3E84-4600-8538-4269734AD8A6}" type="parTrans" cxnId="{AB6AA26C-1D0D-45B3-B7C6-AE4C2922A67D}">
      <dgm:prSet/>
      <dgm:spPr/>
      <dgm:t>
        <a:bodyPr/>
        <a:lstStyle/>
        <a:p>
          <a:pPr algn="ctr"/>
          <a:endParaRPr lang="en-US"/>
        </a:p>
      </dgm:t>
    </dgm:pt>
    <dgm:pt modelId="{D0DC95EE-F3B6-4D80-9763-1CD80241B9AC}" type="sibTrans" cxnId="{AB6AA26C-1D0D-45B3-B7C6-AE4C2922A67D}">
      <dgm:prSet/>
      <dgm:spPr/>
      <dgm:t>
        <a:bodyPr/>
        <a:lstStyle/>
        <a:p>
          <a:pPr algn="ctr"/>
          <a:endParaRPr lang="en-US"/>
        </a:p>
      </dgm:t>
    </dgm:pt>
    <dgm:pt modelId="{F51B394E-16FB-468D-A290-2C69A2EB02D6}">
      <dgm:prSet phldrT="[Text]" custT="1"/>
      <dgm:spPr/>
      <dgm:t>
        <a:bodyPr/>
        <a:lstStyle/>
        <a:p>
          <a:pPr algn="ctr"/>
          <a:endParaRPr lang="en-US" sz="1000" b="1" u="none" dirty="0" smtClean="0">
            <a:solidFill>
              <a:schemeClr val="bg1"/>
            </a:solidFill>
            <a:latin typeface="Calibri" pitchFamily="34" charset="0"/>
          </a:endParaRPr>
        </a:p>
        <a:p>
          <a:pPr algn="ctr"/>
          <a:r>
            <a:rPr lang="en-US" sz="1800" b="1" u="none" dirty="0" smtClean="0">
              <a:solidFill>
                <a:schemeClr val="bg1"/>
              </a:solidFill>
              <a:latin typeface="Calibri" pitchFamily="34" charset="0"/>
            </a:rPr>
            <a:t>Ba3</a:t>
          </a:r>
          <a:r>
            <a:rPr lang="en-US" sz="1400" b="1" u="none" dirty="0" smtClean="0">
              <a:solidFill>
                <a:schemeClr val="bg1"/>
              </a:solidFill>
              <a:latin typeface="Calibri" pitchFamily="34" charset="0"/>
            </a:rPr>
            <a:t> </a:t>
          </a:r>
          <a:r>
            <a:rPr lang="ka-GE" sz="1400" b="1" u="none" dirty="0" smtClean="0">
              <a:solidFill>
                <a:schemeClr val="bg1"/>
              </a:solidFill>
              <a:latin typeface="Calibri" pitchFamily="34" charset="0"/>
            </a:rPr>
            <a:t>პოზიტიური</a:t>
          </a:r>
          <a:endParaRPr lang="en-US" sz="1800" b="1" u="none" dirty="0" smtClean="0">
            <a:solidFill>
              <a:schemeClr val="bg1"/>
            </a:solidFill>
            <a:latin typeface="Calibri" pitchFamily="34" charset="0"/>
          </a:endParaRPr>
        </a:p>
        <a:p>
          <a:pPr algn="ctr"/>
          <a:r>
            <a:rPr lang="en-US" sz="1200" b="0" u="none" dirty="0" smtClean="0">
              <a:solidFill>
                <a:schemeClr val="bg1"/>
              </a:solidFill>
              <a:latin typeface="Calibri" pitchFamily="34" charset="0"/>
            </a:rPr>
            <a:t>(</a:t>
          </a:r>
          <a:r>
            <a:rPr lang="en-US" sz="1200" b="0" u="none" dirty="0" err="1" smtClean="0">
              <a:solidFill>
                <a:schemeClr val="bg1"/>
              </a:solidFill>
              <a:latin typeface="Calibri" pitchFamily="34" charset="0"/>
            </a:rPr>
            <a:t>საქართველოს</a:t>
          </a:r>
          <a:r>
            <a:rPr lang="en-US" sz="1200" b="0" u="none" dirty="0" smtClean="0">
              <a:solidFill>
                <a:schemeClr val="bg1"/>
              </a:solidFill>
              <a:latin typeface="Calibri" pitchFamily="34" charset="0"/>
            </a:rPr>
            <a:t> </a:t>
          </a:r>
          <a:r>
            <a:rPr lang="ka-GE" sz="1200" b="0" u="none" dirty="0" smtClean="0">
              <a:solidFill>
                <a:schemeClr val="bg1"/>
              </a:solidFill>
              <a:latin typeface="Calibri" pitchFamily="34" charset="0"/>
            </a:rPr>
            <a:t>აღნიშნული </a:t>
          </a:r>
          <a:r>
            <a:rPr lang="en-US" sz="1200" b="0" u="none" dirty="0" err="1" smtClean="0">
              <a:solidFill>
                <a:schemeClr val="bg1"/>
              </a:solidFill>
              <a:latin typeface="Calibri" pitchFamily="34" charset="0"/>
            </a:rPr>
            <a:t>რეიტინგი</a:t>
          </a:r>
          <a:r>
            <a:rPr lang="en-US" sz="1200" b="0" u="none" dirty="0" smtClean="0">
              <a:solidFill>
                <a:schemeClr val="bg1"/>
              </a:solidFill>
              <a:latin typeface="Calibri" pitchFamily="34" charset="0"/>
            </a:rPr>
            <a:t> </a:t>
          </a:r>
          <a:r>
            <a:rPr lang="en-US" sz="1200" b="0" u="none" dirty="0" err="1" smtClean="0">
              <a:solidFill>
                <a:schemeClr val="bg1"/>
              </a:solidFill>
              <a:latin typeface="Calibri" pitchFamily="34" charset="0"/>
            </a:rPr>
            <a:t>მიენიჭა</a:t>
          </a:r>
          <a:r>
            <a:rPr lang="en-US" sz="1200" b="0" u="none" dirty="0" smtClean="0">
              <a:solidFill>
                <a:schemeClr val="bg1"/>
              </a:solidFill>
              <a:latin typeface="Calibri" pitchFamily="34" charset="0"/>
            </a:rPr>
            <a:t> 201</a:t>
          </a:r>
          <a:r>
            <a:rPr lang="ka-GE" sz="1200" b="0" u="none" dirty="0" smtClean="0">
              <a:solidFill>
                <a:schemeClr val="bg1"/>
              </a:solidFill>
              <a:latin typeface="Calibri" pitchFamily="34" charset="0"/>
            </a:rPr>
            <a:t>4</a:t>
          </a:r>
          <a:r>
            <a:rPr lang="en-US" sz="1200" b="0" u="none" dirty="0" smtClean="0">
              <a:solidFill>
                <a:schemeClr val="bg1"/>
              </a:solidFill>
              <a:latin typeface="Calibri" pitchFamily="34" charset="0"/>
            </a:rPr>
            <a:t> </a:t>
          </a:r>
          <a:r>
            <a:rPr lang="en-US" sz="1200" b="0" u="none" dirty="0" err="1" smtClean="0">
              <a:solidFill>
                <a:schemeClr val="bg1"/>
              </a:solidFill>
              <a:latin typeface="Calibri" pitchFamily="34" charset="0"/>
            </a:rPr>
            <a:t>წლის</a:t>
          </a:r>
          <a:r>
            <a:rPr lang="en-US" sz="1200" b="0" u="none" dirty="0" smtClean="0">
              <a:solidFill>
                <a:schemeClr val="bg1"/>
              </a:solidFill>
              <a:latin typeface="Calibri" pitchFamily="34" charset="0"/>
            </a:rPr>
            <a:t> </a:t>
          </a:r>
          <a:r>
            <a:rPr lang="ka-GE" sz="1200" b="0" u="none" dirty="0" smtClean="0">
              <a:solidFill>
                <a:schemeClr val="bg1"/>
              </a:solidFill>
              <a:latin typeface="Calibri" pitchFamily="34" charset="0"/>
            </a:rPr>
            <a:t>აგვისტოში</a:t>
          </a:r>
          <a:r>
            <a:rPr lang="en-US" sz="1200" b="0" u="none" dirty="0" smtClean="0">
              <a:solidFill>
                <a:schemeClr val="bg1"/>
              </a:solidFill>
              <a:latin typeface="Calibri" pitchFamily="34" charset="0"/>
            </a:rPr>
            <a:t>)</a:t>
          </a:r>
        </a:p>
      </dgm:t>
    </dgm:pt>
    <dgm:pt modelId="{21F04F1A-C888-4EA8-89F6-6726B21176E5}" type="parTrans" cxnId="{95F50E8D-03A0-491F-829A-CB0A1AE1E574}">
      <dgm:prSet/>
      <dgm:spPr/>
      <dgm:t>
        <a:bodyPr/>
        <a:lstStyle/>
        <a:p>
          <a:pPr algn="ctr"/>
          <a:endParaRPr lang="en-US"/>
        </a:p>
      </dgm:t>
    </dgm:pt>
    <dgm:pt modelId="{9A5D5EBB-EE3F-45D7-AAF8-C4E79C786955}" type="sibTrans" cxnId="{95F50E8D-03A0-491F-829A-CB0A1AE1E574}">
      <dgm:prSet/>
      <dgm:spPr/>
      <dgm:t>
        <a:bodyPr/>
        <a:lstStyle/>
        <a:p>
          <a:pPr algn="ctr"/>
          <a:endParaRPr lang="en-US"/>
        </a:p>
      </dgm:t>
    </dgm:pt>
    <dgm:pt modelId="{7B2E87FB-A8C0-44D1-8B77-2C0EA695337C}">
      <dgm:prSet custT="1"/>
      <dgm:spPr/>
      <dgm:t>
        <a:bodyPr/>
        <a:lstStyle/>
        <a:p>
          <a:pPr algn="ctr"/>
          <a:endParaRPr lang="en-AU" sz="2000" dirty="0" smtClean="0">
            <a:solidFill>
              <a:schemeClr val="bg1"/>
            </a:solidFill>
            <a:latin typeface="Calibri" pitchFamily="34" charset="0"/>
          </a:endParaRPr>
        </a:p>
      </dgm:t>
    </dgm:pt>
    <dgm:pt modelId="{7C6BE299-4472-4726-A316-CA79149B5708}" type="parTrans" cxnId="{1E7EF772-3A2F-4566-8BF9-5A48B7550221}">
      <dgm:prSet/>
      <dgm:spPr/>
      <dgm:t>
        <a:bodyPr/>
        <a:lstStyle/>
        <a:p>
          <a:pPr algn="ctr"/>
          <a:endParaRPr lang="en-US"/>
        </a:p>
      </dgm:t>
    </dgm:pt>
    <dgm:pt modelId="{DCEA4BD2-C199-403E-86FA-83D05738388B}" type="sibTrans" cxnId="{1E7EF772-3A2F-4566-8BF9-5A48B7550221}">
      <dgm:prSet/>
      <dgm:spPr/>
      <dgm:t>
        <a:bodyPr/>
        <a:lstStyle/>
        <a:p>
          <a:pPr algn="ctr"/>
          <a:endParaRPr lang="en-US"/>
        </a:p>
      </dgm:t>
    </dgm:pt>
    <dgm:pt modelId="{E0947164-06CE-43C9-BF1D-4BE39786AA05}" type="pres">
      <dgm:prSet presAssocID="{CC4F7954-5325-4F74-9663-7AE3D92CBC05}" presName="Name0" presStyleCnt="0">
        <dgm:presLayoutVars>
          <dgm:dir/>
          <dgm:animLvl val="lvl"/>
          <dgm:resizeHandles val="exact"/>
        </dgm:presLayoutVars>
      </dgm:prSet>
      <dgm:spPr/>
      <dgm:t>
        <a:bodyPr/>
        <a:lstStyle/>
        <a:p>
          <a:endParaRPr lang="en-US"/>
        </a:p>
      </dgm:t>
    </dgm:pt>
    <dgm:pt modelId="{F66191EA-20DB-40EE-8EDE-AFDEDC7E8787}" type="pres">
      <dgm:prSet presAssocID="{54C71DBB-0CC3-46D8-962F-D06DBEA2ECD6}" presName="compositeNode" presStyleCnt="0">
        <dgm:presLayoutVars>
          <dgm:bulletEnabled val="1"/>
        </dgm:presLayoutVars>
      </dgm:prSet>
      <dgm:spPr/>
    </dgm:pt>
    <dgm:pt modelId="{E7E60F6B-182C-4C75-912D-7D32B147F1DD}" type="pres">
      <dgm:prSet presAssocID="{54C71DBB-0CC3-46D8-962F-D06DBEA2ECD6}" presName="bgRect" presStyleLbl="node1" presStyleIdx="0" presStyleCnt="3" custLinFactNeighborX="-12849"/>
      <dgm:spPr/>
      <dgm:t>
        <a:bodyPr/>
        <a:lstStyle/>
        <a:p>
          <a:endParaRPr lang="en-US"/>
        </a:p>
      </dgm:t>
    </dgm:pt>
    <dgm:pt modelId="{25D3B4F6-275C-4238-99E6-6339A8C9AF5E}" type="pres">
      <dgm:prSet presAssocID="{54C71DBB-0CC3-46D8-962F-D06DBEA2ECD6}" presName="parentNode" presStyleLbl="node1" presStyleIdx="0" presStyleCnt="3">
        <dgm:presLayoutVars>
          <dgm:chMax val="0"/>
          <dgm:bulletEnabled val="1"/>
        </dgm:presLayoutVars>
      </dgm:prSet>
      <dgm:spPr/>
      <dgm:t>
        <a:bodyPr/>
        <a:lstStyle/>
        <a:p>
          <a:endParaRPr lang="en-US"/>
        </a:p>
      </dgm:t>
    </dgm:pt>
    <dgm:pt modelId="{401A63CF-1B3F-4EF9-951A-DC58AB88D53B}" type="pres">
      <dgm:prSet presAssocID="{54C71DBB-0CC3-46D8-962F-D06DBEA2ECD6}" presName="childNode" presStyleLbl="node1" presStyleIdx="0" presStyleCnt="3">
        <dgm:presLayoutVars>
          <dgm:bulletEnabled val="1"/>
        </dgm:presLayoutVars>
      </dgm:prSet>
      <dgm:spPr/>
      <dgm:t>
        <a:bodyPr/>
        <a:lstStyle/>
        <a:p>
          <a:endParaRPr lang="en-US"/>
        </a:p>
      </dgm:t>
    </dgm:pt>
    <dgm:pt modelId="{49588C5D-3797-4468-B623-43CEE80B4533}" type="pres">
      <dgm:prSet presAssocID="{9AA08DDA-40D3-48FB-B313-8A21E45D6722}" presName="hSp" presStyleCnt="0"/>
      <dgm:spPr/>
    </dgm:pt>
    <dgm:pt modelId="{EF7B878E-50D2-409F-9C76-5DCF82F0F125}" type="pres">
      <dgm:prSet presAssocID="{9AA08DDA-40D3-48FB-B313-8A21E45D6722}" presName="vProcSp" presStyleCnt="0"/>
      <dgm:spPr/>
    </dgm:pt>
    <dgm:pt modelId="{A1796FE2-FCA2-423D-978C-9E4462DFE564}" type="pres">
      <dgm:prSet presAssocID="{9AA08DDA-40D3-48FB-B313-8A21E45D6722}" presName="vSp1" presStyleCnt="0"/>
      <dgm:spPr/>
    </dgm:pt>
    <dgm:pt modelId="{0ACC29A0-6211-4E17-99E0-DF1EB24F2928}" type="pres">
      <dgm:prSet presAssocID="{9AA08DDA-40D3-48FB-B313-8A21E45D6722}" presName="simulatedConn" presStyleLbl="solidFgAcc1" presStyleIdx="0" presStyleCnt="2"/>
      <dgm:spPr>
        <a:solidFill>
          <a:schemeClr val="lt1">
            <a:hueOff val="0"/>
            <a:satOff val="0"/>
            <a:lumOff val="0"/>
            <a:alpha val="0"/>
          </a:schemeClr>
        </a:solidFill>
        <a:ln>
          <a:noFill/>
        </a:ln>
      </dgm:spPr>
    </dgm:pt>
    <dgm:pt modelId="{42616CF4-F857-4321-AF86-733B747C3FB0}" type="pres">
      <dgm:prSet presAssocID="{9AA08DDA-40D3-48FB-B313-8A21E45D6722}" presName="vSp2" presStyleCnt="0"/>
      <dgm:spPr/>
    </dgm:pt>
    <dgm:pt modelId="{1E0E2E78-B8E6-4818-AF36-BC08D4C46F6E}" type="pres">
      <dgm:prSet presAssocID="{9AA08DDA-40D3-48FB-B313-8A21E45D6722}" presName="sibTrans" presStyleCnt="0"/>
      <dgm:spPr/>
    </dgm:pt>
    <dgm:pt modelId="{633F1DFC-282E-4382-9186-32D8855F8605}" type="pres">
      <dgm:prSet presAssocID="{E67AE470-65CB-41A5-85E0-2A638D24A2DC}" presName="compositeNode" presStyleCnt="0">
        <dgm:presLayoutVars>
          <dgm:bulletEnabled val="1"/>
        </dgm:presLayoutVars>
      </dgm:prSet>
      <dgm:spPr/>
    </dgm:pt>
    <dgm:pt modelId="{ECA589EF-0369-4E5C-8036-8DA6999B016C}" type="pres">
      <dgm:prSet presAssocID="{E67AE470-65CB-41A5-85E0-2A638D24A2DC}" presName="bgRect" presStyleLbl="node1" presStyleIdx="1" presStyleCnt="3"/>
      <dgm:spPr/>
      <dgm:t>
        <a:bodyPr/>
        <a:lstStyle/>
        <a:p>
          <a:endParaRPr lang="en-US"/>
        </a:p>
      </dgm:t>
    </dgm:pt>
    <dgm:pt modelId="{35E05C75-D342-418F-A04A-DBF583BAFBDD}" type="pres">
      <dgm:prSet presAssocID="{E67AE470-65CB-41A5-85E0-2A638D24A2DC}" presName="parentNode" presStyleLbl="node1" presStyleIdx="1" presStyleCnt="3">
        <dgm:presLayoutVars>
          <dgm:chMax val="0"/>
          <dgm:bulletEnabled val="1"/>
        </dgm:presLayoutVars>
      </dgm:prSet>
      <dgm:spPr/>
      <dgm:t>
        <a:bodyPr/>
        <a:lstStyle/>
        <a:p>
          <a:endParaRPr lang="en-US"/>
        </a:p>
      </dgm:t>
    </dgm:pt>
    <dgm:pt modelId="{EDE9244D-9557-4537-A826-683C50B978E4}" type="pres">
      <dgm:prSet presAssocID="{E67AE470-65CB-41A5-85E0-2A638D24A2DC}" presName="childNode" presStyleLbl="node1" presStyleIdx="1" presStyleCnt="3">
        <dgm:presLayoutVars>
          <dgm:bulletEnabled val="1"/>
        </dgm:presLayoutVars>
      </dgm:prSet>
      <dgm:spPr/>
      <dgm:t>
        <a:bodyPr/>
        <a:lstStyle/>
        <a:p>
          <a:endParaRPr lang="en-US"/>
        </a:p>
      </dgm:t>
    </dgm:pt>
    <dgm:pt modelId="{8CE6A09F-50BF-4732-93A9-6C3AF663D011}" type="pres">
      <dgm:prSet presAssocID="{A5B81211-06B3-4C07-A736-8A7CD4F82D9D}" presName="hSp" presStyleCnt="0"/>
      <dgm:spPr/>
    </dgm:pt>
    <dgm:pt modelId="{2C777633-DD47-4E91-BD32-6E4899A88AFD}" type="pres">
      <dgm:prSet presAssocID="{A5B81211-06B3-4C07-A736-8A7CD4F82D9D}" presName="vProcSp" presStyleCnt="0"/>
      <dgm:spPr/>
    </dgm:pt>
    <dgm:pt modelId="{5A9EC665-A23A-43FB-BD3B-46F2E6D4D0A7}" type="pres">
      <dgm:prSet presAssocID="{A5B81211-06B3-4C07-A736-8A7CD4F82D9D}" presName="vSp1" presStyleCnt="0"/>
      <dgm:spPr/>
    </dgm:pt>
    <dgm:pt modelId="{A01C62F4-168E-4FB1-A75D-AB803AD33C20}" type="pres">
      <dgm:prSet presAssocID="{A5B81211-06B3-4C07-A736-8A7CD4F82D9D}" presName="simulatedConn" presStyleLbl="solidFgAcc1" presStyleIdx="1" presStyleCnt="2"/>
      <dgm:spPr>
        <a:solidFill>
          <a:schemeClr val="lt1">
            <a:hueOff val="0"/>
            <a:satOff val="0"/>
            <a:lumOff val="0"/>
            <a:alpha val="0"/>
          </a:schemeClr>
        </a:solidFill>
        <a:ln>
          <a:noFill/>
        </a:ln>
      </dgm:spPr>
    </dgm:pt>
    <dgm:pt modelId="{EEB9254A-BCB4-4853-A8C4-CE1FD15A4DD3}" type="pres">
      <dgm:prSet presAssocID="{A5B81211-06B3-4C07-A736-8A7CD4F82D9D}" presName="vSp2" presStyleCnt="0"/>
      <dgm:spPr/>
    </dgm:pt>
    <dgm:pt modelId="{FAE921FB-5783-426E-8F76-05C6DBD878A5}" type="pres">
      <dgm:prSet presAssocID="{A5B81211-06B3-4C07-A736-8A7CD4F82D9D}" presName="sibTrans" presStyleCnt="0"/>
      <dgm:spPr/>
    </dgm:pt>
    <dgm:pt modelId="{37D44AC0-8A43-4716-9A08-04831492242F}" type="pres">
      <dgm:prSet presAssocID="{6AB29254-9E34-4A3B-A8F0-B0C421543A3B}" presName="compositeNode" presStyleCnt="0">
        <dgm:presLayoutVars>
          <dgm:bulletEnabled val="1"/>
        </dgm:presLayoutVars>
      </dgm:prSet>
      <dgm:spPr/>
    </dgm:pt>
    <dgm:pt modelId="{D40E3038-44E3-47E6-AAFE-5E89F0C78802}" type="pres">
      <dgm:prSet presAssocID="{6AB29254-9E34-4A3B-A8F0-B0C421543A3B}" presName="bgRect" presStyleLbl="node1" presStyleIdx="2" presStyleCnt="3" custLinFactNeighborX="-413" custLinFactNeighborY="978"/>
      <dgm:spPr/>
      <dgm:t>
        <a:bodyPr/>
        <a:lstStyle/>
        <a:p>
          <a:endParaRPr lang="en-US"/>
        </a:p>
      </dgm:t>
    </dgm:pt>
    <dgm:pt modelId="{501E284A-58D6-42C4-B224-0571E17B6780}" type="pres">
      <dgm:prSet presAssocID="{6AB29254-9E34-4A3B-A8F0-B0C421543A3B}" presName="parentNode" presStyleLbl="node1" presStyleIdx="2" presStyleCnt="3">
        <dgm:presLayoutVars>
          <dgm:chMax val="0"/>
          <dgm:bulletEnabled val="1"/>
        </dgm:presLayoutVars>
      </dgm:prSet>
      <dgm:spPr/>
      <dgm:t>
        <a:bodyPr/>
        <a:lstStyle/>
        <a:p>
          <a:endParaRPr lang="en-US"/>
        </a:p>
      </dgm:t>
    </dgm:pt>
    <dgm:pt modelId="{1DCC68EE-87EC-40D6-92BA-BCC001A2D9CA}" type="pres">
      <dgm:prSet presAssocID="{6AB29254-9E34-4A3B-A8F0-B0C421543A3B}" presName="childNode" presStyleLbl="node1" presStyleIdx="2" presStyleCnt="3">
        <dgm:presLayoutVars>
          <dgm:bulletEnabled val="1"/>
        </dgm:presLayoutVars>
      </dgm:prSet>
      <dgm:spPr/>
      <dgm:t>
        <a:bodyPr/>
        <a:lstStyle/>
        <a:p>
          <a:endParaRPr lang="en-US"/>
        </a:p>
      </dgm:t>
    </dgm:pt>
  </dgm:ptLst>
  <dgm:cxnLst>
    <dgm:cxn modelId="{EE6818F6-9796-4701-A087-EABC19B1C93F}" type="presOf" srcId="{E67AE470-65CB-41A5-85E0-2A638D24A2DC}" destId="{35E05C75-D342-418F-A04A-DBF583BAFBDD}" srcOrd="1" destOrd="0" presId="urn:microsoft.com/office/officeart/2005/8/layout/hProcess7#1"/>
    <dgm:cxn modelId="{AB6AA26C-1D0D-45B3-B7C6-AE4C2922A67D}" srcId="{CC4F7954-5325-4F74-9663-7AE3D92CBC05}" destId="{6AB29254-9E34-4A3B-A8F0-B0C421543A3B}" srcOrd="2" destOrd="0" parTransId="{D0E62B27-3E84-4600-8538-4269734AD8A6}" sibTransId="{D0DC95EE-F3B6-4D80-9763-1CD80241B9AC}"/>
    <dgm:cxn modelId="{C981AE44-92AA-4FE3-A65F-487EEC1CC7E1}" type="presOf" srcId="{F51B394E-16FB-468D-A290-2C69A2EB02D6}" destId="{1DCC68EE-87EC-40D6-92BA-BCC001A2D9CA}" srcOrd="0" destOrd="0" presId="urn:microsoft.com/office/officeart/2005/8/layout/hProcess7#1"/>
    <dgm:cxn modelId="{ED8C716B-B1BD-4DC6-9CB7-70B66F322C9A}" type="presOf" srcId="{6AB29254-9E34-4A3B-A8F0-B0C421543A3B}" destId="{D40E3038-44E3-47E6-AAFE-5E89F0C78802}" srcOrd="0" destOrd="0" presId="urn:microsoft.com/office/officeart/2005/8/layout/hProcess7#1"/>
    <dgm:cxn modelId="{CD3C1C5C-D324-4250-BEC5-97DF68526F2D}" srcId="{CC4F7954-5325-4F74-9663-7AE3D92CBC05}" destId="{54C71DBB-0CC3-46D8-962F-D06DBEA2ECD6}" srcOrd="0" destOrd="0" parTransId="{E983FBD5-510B-4C1E-943D-39072E9DA9AF}" sibTransId="{9AA08DDA-40D3-48FB-B313-8A21E45D6722}"/>
    <dgm:cxn modelId="{1E7EF772-3A2F-4566-8BF9-5A48B7550221}" srcId="{6AB29254-9E34-4A3B-A8F0-B0C421543A3B}" destId="{7B2E87FB-A8C0-44D1-8B77-2C0EA695337C}" srcOrd="1" destOrd="0" parTransId="{7C6BE299-4472-4726-A316-CA79149B5708}" sibTransId="{DCEA4BD2-C199-403E-86FA-83D05738388B}"/>
    <dgm:cxn modelId="{AD18A604-2ED3-44B3-B398-231C7A24974A}" type="presOf" srcId="{54C71DBB-0CC3-46D8-962F-D06DBEA2ECD6}" destId="{25D3B4F6-275C-4238-99E6-6339A8C9AF5E}" srcOrd="1" destOrd="0" presId="urn:microsoft.com/office/officeart/2005/8/layout/hProcess7#1"/>
    <dgm:cxn modelId="{08B540AF-A1A4-492B-85AB-59A20C759D62}" type="presOf" srcId="{7B2E87FB-A8C0-44D1-8B77-2C0EA695337C}" destId="{1DCC68EE-87EC-40D6-92BA-BCC001A2D9CA}" srcOrd="0" destOrd="1" presId="urn:microsoft.com/office/officeart/2005/8/layout/hProcess7#1"/>
    <dgm:cxn modelId="{5999EB21-20AE-4CAC-9D1C-C8EF34BC4D7C}" type="presOf" srcId="{6AB29254-9E34-4A3B-A8F0-B0C421543A3B}" destId="{501E284A-58D6-42C4-B224-0571E17B6780}" srcOrd="1" destOrd="0" presId="urn:microsoft.com/office/officeart/2005/8/layout/hProcess7#1"/>
    <dgm:cxn modelId="{002DBB06-C7AD-4011-A04F-E54406FE6A01}" srcId="{CC4F7954-5325-4F74-9663-7AE3D92CBC05}" destId="{E67AE470-65CB-41A5-85E0-2A638D24A2DC}" srcOrd="1" destOrd="0" parTransId="{98DABA4D-4C12-41D3-AF4A-931DA89DA684}" sibTransId="{A5B81211-06B3-4C07-A736-8A7CD4F82D9D}"/>
    <dgm:cxn modelId="{95F50E8D-03A0-491F-829A-CB0A1AE1E574}" srcId="{6AB29254-9E34-4A3B-A8F0-B0C421543A3B}" destId="{F51B394E-16FB-468D-A290-2C69A2EB02D6}" srcOrd="0" destOrd="0" parTransId="{21F04F1A-C888-4EA8-89F6-6726B21176E5}" sibTransId="{9A5D5EBB-EE3F-45D7-AAF8-C4E79C786955}"/>
    <dgm:cxn modelId="{2AD0D2FF-8925-4B4A-B70A-727FB561DD96}" srcId="{E67AE470-65CB-41A5-85E0-2A638D24A2DC}" destId="{47A72370-C1E0-469F-A1CA-BE2E070F2743}" srcOrd="0" destOrd="0" parTransId="{21A22AEE-B3C8-42B6-AA91-2E5858E3641C}" sibTransId="{0EA7DCCD-A1CF-4073-935F-1262949DFE39}"/>
    <dgm:cxn modelId="{20012CC7-31A2-453C-824D-3858639EE2A5}" type="presOf" srcId="{54C71DBB-0CC3-46D8-962F-D06DBEA2ECD6}" destId="{E7E60F6B-182C-4C75-912D-7D32B147F1DD}" srcOrd="0" destOrd="0" presId="urn:microsoft.com/office/officeart/2005/8/layout/hProcess7#1"/>
    <dgm:cxn modelId="{B1D2B81F-C993-4C28-803E-1B5F7B94E3B8}" type="presOf" srcId="{CC4F7954-5325-4F74-9663-7AE3D92CBC05}" destId="{E0947164-06CE-43C9-BF1D-4BE39786AA05}" srcOrd="0" destOrd="0" presId="urn:microsoft.com/office/officeart/2005/8/layout/hProcess7#1"/>
    <dgm:cxn modelId="{7E0E17D8-A694-4AEB-8504-077544AEDBDC}" type="presOf" srcId="{E67AE470-65CB-41A5-85E0-2A638D24A2DC}" destId="{ECA589EF-0369-4E5C-8036-8DA6999B016C}" srcOrd="0" destOrd="0" presId="urn:microsoft.com/office/officeart/2005/8/layout/hProcess7#1"/>
    <dgm:cxn modelId="{AEBD06D7-E1F9-46FC-8C84-0AA15F4B2DD3}" type="presOf" srcId="{47A72370-C1E0-469F-A1CA-BE2E070F2743}" destId="{EDE9244D-9557-4537-A826-683C50B978E4}" srcOrd="0" destOrd="0" presId="urn:microsoft.com/office/officeart/2005/8/layout/hProcess7#1"/>
    <dgm:cxn modelId="{C091B671-C2D3-4C47-8B43-68D07A0D289C}" srcId="{54C71DBB-0CC3-46D8-962F-D06DBEA2ECD6}" destId="{A4CA4D84-377A-4AAC-839C-92053C963539}" srcOrd="0" destOrd="0" parTransId="{F73A9687-7AC6-4F96-AAE1-D6E7BE1B2957}" sibTransId="{48E3EA4E-8192-4327-B999-0ED210FD1358}"/>
    <dgm:cxn modelId="{A20EE844-8FF5-4442-9ABF-B7A7D6234EA0}" type="presOf" srcId="{A4CA4D84-377A-4AAC-839C-92053C963539}" destId="{401A63CF-1B3F-4EF9-951A-DC58AB88D53B}" srcOrd="0" destOrd="0" presId="urn:microsoft.com/office/officeart/2005/8/layout/hProcess7#1"/>
    <dgm:cxn modelId="{2B3850B4-2322-4F61-BF0D-007369A1797D}" type="presParOf" srcId="{E0947164-06CE-43C9-BF1D-4BE39786AA05}" destId="{F66191EA-20DB-40EE-8EDE-AFDEDC7E8787}" srcOrd="0" destOrd="0" presId="urn:microsoft.com/office/officeart/2005/8/layout/hProcess7#1"/>
    <dgm:cxn modelId="{22B1AFEC-5055-4636-BADE-437073A94675}" type="presParOf" srcId="{F66191EA-20DB-40EE-8EDE-AFDEDC7E8787}" destId="{E7E60F6B-182C-4C75-912D-7D32B147F1DD}" srcOrd="0" destOrd="0" presId="urn:microsoft.com/office/officeart/2005/8/layout/hProcess7#1"/>
    <dgm:cxn modelId="{8BBBD6AF-EE76-4548-982D-04AE2F37DA0A}" type="presParOf" srcId="{F66191EA-20DB-40EE-8EDE-AFDEDC7E8787}" destId="{25D3B4F6-275C-4238-99E6-6339A8C9AF5E}" srcOrd="1" destOrd="0" presId="urn:microsoft.com/office/officeart/2005/8/layout/hProcess7#1"/>
    <dgm:cxn modelId="{902DD5FB-CBE4-41E1-9BDE-ADE83EDDD72D}" type="presParOf" srcId="{F66191EA-20DB-40EE-8EDE-AFDEDC7E8787}" destId="{401A63CF-1B3F-4EF9-951A-DC58AB88D53B}" srcOrd="2" destOrd="0" presId="urn:microsoft.com/office/officeart/2005/8/layout/hProcess7#1"/>
    <dgm:cxn modelId="{5DF3C682-F14D-4372-ABF2-060BAE30B144}" type="presParOf" srcId="{E0947164-06CE-43C9-BF1D-4BE39786AA05}" destId="{49588C5D-3797-4468-B623-43CEE80B4533}" srcOrd="1" destOrd="0" presId="urn:microsoft.com/office/officeart/2005/8/layout/hProcess7#1"/>
    <dgm:cxn modelId="{82A77132-C8DA-4397-8345-357D242539EF}" type="presParOf" srcId="{E0947164-06CE-43C9-BF1D-4BE39786AA05}" destId="{EF7B878E-50D2-409F-9C76-5DCF82F0F125}" srcOrd="2" destOrd="0" presId="urn:microsoft.com/office/officeart/2005/8/layout/hProcess7#1"/>
    <dgm:cxn modelId="{1F2E7A65-EEAC-4125-8C58-D9AA9B48CD76}" type="presParOf" srcId="{EF7B878E-50D2-409F-9C76-5DCF82F0F125}" destId="{A1796FE2-FCA2-423D-978C-9E4462DFE564}" srcOrd="0" destOrd="0" presId="urn:microsoft.com/office/officeart/2005/8/layout/hProcess7#1"/>
    <dgm:cxn modelId="{A32C26A2-DD13-4DC7-B82D-3913F3CF75E2}" type="presParOf" srcId="{EF7B878E-50D2-409F-9C76-5DCF82F0F125}" destId="{0ACC29A0-6211-4E17-99E0-DF1EB24F2928}" srcOrd="1" destOrd="0" presId="urn:microsoft.com/office/officeart/2005/8/layout/hProcess7#1"/>
    <dgm:cxn modelId="{E25AE2C8-996F-4F89-83BB-5CC8170B5280}" type="presParOf" srcId="{EF7B878E-50D2-409F-9C76-5DCF82F0F125}" destId="{42616CF4-F857-4321-AF86-733B747C3FB0}" srcOrd="2" destOrd="0" presId="urn:microsoft.com/office/officeart/2005/8/layout/hProcess7#1"/>
    <dgm:cxn modelId="{F44CC63E-5AE1-4D50-965A-28DC5F3D6E83}" type="presParOf" srcId="{E0947164-06CE-43C9-BF1D-4BE39786AA05}" destId="{1E0E2E78-B8E6-4818-AF36-BC08D4C46F6E}" srcOrd="3" destOrd="0" presId="urn:microsoft.com/office/officeart/2005/8/layout/hProcess7#1"/>
    <dgm:cxn modelId="{0590AE5D-4B55-4149-92CF-7CF8AA6F0B32}" type="presParOf" srcId="{E0947164-06CE-43C9-BF1D-4BE39786AA05}" destId="{633F1DFC-282E-4382-9186-32D8855F8605}" srcOrd="4" destOrd="0" presId="urn:microsoft.com/office/officeart/2005/8/layout/hProcess7#1"/>
    <dgm:cxn modelId="{1D0CC046-05F6-436E-A83D-23E4625644B5}" type="presParOf" srcId="{633F1DFC-282E-4382-9186-32D8855F8605}" destId="{ECA589EF-0369-4E5C-8036-8DA6999B016C}" srcOrd="0" destOrd="0" presId="urn:microsoft.com/office/officeart/2005/8/layout/hProcess7#1"/>
    <dgm:cxn modelId="{5D67BDAE-A19D-4C9E-8BAC-47C18261ACFF}" type="presParOf" srcId="{633F1DFC-282E-4382-9186-32D8855F8605}" destId="{35E05C75-D342-418F-A04A-DBF583BAFBDD}" srcOrd="1" destOrd="0" presId="urn:microsoft.com/office/officeart/2005/8/layout/hProcess7#1"/>
    <dgm:cxn modelId="{235C3BCF-84FD-4CB9-B298-1436270192DB}" type="presParOf" srcId="{633F1DFC-282E-4382-9186-32D8855F8605}" destId="{EDE9244D-9557-4537-A826-683C50B978E4}" srcOrd="2" destOrd="0" presId="urn:microsoft.com/office/officeart/2005/8/layout/hProcess7#1"/>
    <dgm:cxn modelId="{9FEDF973-5658-42FD-874D-39E26D92F577}" type="presParOf" srcId="{E0947164-06CE-43C9-BF1D-4BE39786AA05}" destId="{8CE6A09F-50BF-4732-93A9-6C3AF663D011}" srcOrd="5" destOrd="0" presId="urn:microsoft.com/office/officeart/2005/8/layout/hProcess7#1"/>
    <dgm:cxn modelId="{8200B61F-64ED-4807-846F-3779E01E5914}" type="presParOf" srcId="{E0947164-06CE-43C9-BF1D-4BE39786AA05}" destId="{2C777633-DD47-4E91-BD32-6E4899A88AFD}" srcOrd="6" destOrd="0" presId="urn:microsoft.com/office/officeart/2005/8/layout/hProcess7#1"/>
    <dgm:cxn modelId="{4F76D716-D213-4F3A-911F-D81319C02C8C}" type="presParOf" srcId="{2C777633-DD47-4E91-BD32-6E4899A88AFD}" destId="{5A9EC665-A23A-43FB-BD3B-46F2E6D4D0A7}" srcOrd="0" destOrd="0" presId="urn:microsoft.com/office/officeart/2005/8/layout/hProcess7#1"/>
    <dgm:cxn modelId="{4B33384B-6478-47EB-95D9-2A35B615D183}" type="presParOf" srcId="{2C777633-DD47-4E91-BD32-6E4899A88AFD}" destId="{A01C62F4-168E-4FB1-A75D-AB803AD33C20}" srcOrd="1" destOrd="0" presId="urn:microsoft.com/office/officeart/2005/8/layout/hProcess7#1"/>
    <dgm:cxn modelId="{A6589F4A-DCC0-4875-8AA5-534CA48B1449}" type="presParOf" srcId="{2C777633-DD47-4E91-BD32-6E4899A88AFD}" destId="{EEB9254A-BCB4-4853-A8C4-CE1FD15A4DD3}" srcOrd="2" destOrd="0" presId="urn:microsoft.com/office/officeart/2005/8/layout/hProcess7#1"/>
    <dgm:cxn modelId="{31694054-5065-40CF-A6D0-234218B999A4}" type="presParOf" srcId="{E0947164-06CE-43C9-BF1D-4BE39786AA05}" destId="{FAE921FB-5783-426E-8F76-05C6DBD878A5}" srcOrd="7" destOrd="0" presId="urn:microsoft.com/office/officeart/2005/8/layout/hProcess7#1"/>
    <dgm:cxn modelId="{8D63F536-A5A8-432D-BE53-7B3CF6FF219B}" type="presParOf" srcId="{E0947164-06CE-43C9-BF1D-4BE39786AA05}" destId="{37D44AC0-8A43-4716-9A08-04831492242F}" srcOrd="8" destOrd="0" presId="urn:microsoft.com/office/officeart/2005/8/layout/hProcess7#1"/>
    <dgm:cxn modelId="{A0B16A3C-9988-4B81-8516-5746D437CE2B}" type="presParOf" srcId="{37D44AC0-8A43-4716-9A08-04831492242F}" destId="{D40E3038-44E3-47E6-AAFE-5E89F0C78802}" srcOrd="0" destOrd="0" presId="urn:microsoft.com/office/officeart/2005/8/layout/hProcess7#1"/>
    <dgm:cxn modelId="{69E4F4A1-C86E-4EBE-9357-A4242200E2B5}" type="presParOf" srcId="{37D44AC0-8A43-4716-9A08-04831492242F}" destId="{501E284A-58D6-42C4-B224-0571E17B6780}" srcOrd="1" destOrd="0" presId="urn:microsoft.com/office/officeart/2005/8/layout/hProcess7#1"/>
    <dgm:cxn modelId="{D45C71B0-94FA-4BD6-A9B7-618AB882BC3F}" type="presParOf" srcId="{37D44AC0-8A43-4716-9A08-04831492242F}" destId="{1DCC68EE-87EC-40D6-92BA-BCC001A2D9CA}" srcOrd="2" destOrd="0" presId="urn:microsoft.com/office/officeart/2005/8/layout/hProcess7#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7#1">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presOf axis="self"/>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presOf axis="self"/>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drawings/drawing1.xml><?xml version="1.0" encoding="utf-8"?>
<c:userShapes xmlns:c="http://schemas.openxmlformats.org/drawingml/2006/chart">
  <cdr:relSizeAnchor xmlns:cdr="http://schemas.openxmlformats.org/drawingml/2006/chartDrawing">
    <cdr:from>
      <cdr:x>0.40154</cdr:x>
      <cdr:y>0.32501</cdr:y>
    </cdr:from>
    <cdr:to>
      <cdr:x>0.60193</cdr:x>
      <cdr:y>0.44773</cdr:y>
    </cdr:to>
    <cdr:sp macro="" textlink="">
      <cdr:nvSpPr>
        <cdr:cNvPr id="2" name="TextBox 1"/>
        <cdr:cNvSpPr txBox="1"/>
      </cdr:nvSpPr>
      <cdr:spPr>
        <a:xfrm xmlns:a="http://schemas.openxmlformats.org/drawingml/2006/main">
          <a:off x="3359288" y="1355932"/>
          <a:ext cx="1676400" cy="51196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userShapes>
</file>

<file path=ppt/drawings/drawing2.xml><?xml version="1.0" encoding="utf-8"?>
<c:userShapes xmlns:c="http://schemas.openxmlformats.org/drawingml/2006/chart">
  <cdr:relSizeAnchor xmlns:cdr="http://schemas.openxmlformats.org/drawingml/2006/chartDrawing">
    <cdr:from>
      <cdr:x>0.84307</cdr:x>
      <cdr:y>0.14763</cdr:y>
    </cdr:from>
    <cdr:to>
      <cdr:x>0.93034</cdr:x>
      <cdr:y>0.2507</cdr:y>
    </cdr:to>
    <cdr:sp macro="" textlink="">
      <cdr:nvSpPr>
        <cdr:cNvPr id="2" name="TextBox 1"/>
        <cdr:cNvSpPr txBox="1"/>
      </cdr:nvSpPr>
      <cdr:spPr>
        <a:xfrm xmlns:a="http://schemas.openxmlformats.org/drawingml/2006/main">
          <a:off x="11144250" y="560918"/>
          <a:ext cx="1153583" cy="39158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0.84227</cdr:x>
      <cdr:y>0.16435</cdr:y>
    </cdr:from>
    <cdr:to>
      <cdr:x>0.91753</cdr:x>
      <cdr:y>0.27577</cdr:y>
    </cdr:to>
    <cdr:sp macro="" textlink="">
      <cdr:nvSpPr>
        <cdr:cNvPr id="3" name="TextBox 2"/>
        <cdr:cNvSpPr txBox="1"/>
      </cdr:nvSpPr>
      <cdr:spPr>
        <a:xfrm xmlns:a="http://schemas.openxmlformats.org/drawingml/2006/main">
          <a:off x="11133667" y="624418"/>
          <a:ext cx="994833" cy="42333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0.81007</cdr:x>
      <cdr:y>0.14907</cdr:y>
    </cdr:from>
    <cdr:to>
      <cdr:x>0.91694</cdr:x>
      <cdr:y>0.35056</cdr:y>
    </cdr:to>
    <cdr:sp macro="" textlink="">
      <cdr:nvSpPr>
        <cdr:cNvPr id="4" name="TextBox 3"/>
        <cdr:cNvSpPr txBox="1"/>
      </cdr:nvSpPr>
      <cdr:spPr>
        <a:xfrm xmlns:a="http://schemas.openxmlformats.org/drawingml/2006/main">
          <a:off x="8124826" y="351556"/>
          <a:ext cx="1071889" cy="47519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750" b="1" dirty="0" smtClean="0"/>
            <a:t>BB- </a:t>
          </a:r>
          <a:r>
            <a:rPr lang="ka-GE" sz="750" b="1" dirty="0" smtClean="0"/>
            <a:t>სტაბილური </a:t>
          </a:r>
        </a:p>
        <a:p xmlns:a="http://schemas.openxmlformats.org/drawingml/2006/main">
          <a:r>
            <a:rPr lang="ka-GE" sz="750" dirty="0" smtClean="0"/>
            <a:t>14 ნოემბერი 2014</a:t>
          </a:r>
          <a:endParaRPr lang="en-US" sz="750" dirty="0"/>
        </a:p>
      </cdr:txBody>
    </cdr:sp>
  </cdr:relSizeAnchor>
</c:userShapes>
</file>

<file path=ppt/drawings/drawing3.xml><?xml version="1.0" encoding="utf-8"?>
<c:userShapes xmlns:c="http://schemas.openxmlformats.org/drawingml/2006/chart">
  <cdr:relSizeAnchor xmlns:cdr="http://schemas.openxmlformats.org/drawingml/2006/chartDrawing">
    <cdr:from>
      <cdr:x>0.49797</cdr:x>
      <cdr:y>0.02262</cdr:y>
    </cdr:from>
    <cdr:to>
      <cdr:x>0.99358</cdr:x>
      <cdr:y>0.22355</cdr:y>
    </cdr:to>
    <cdr:sp macro="" textlink="">
      <cdr:nvSpPr>
        <cdr:cNvPr id="2" name="TextBox 1"/>
        <cdr:cNvSpPr txBox="1"/>
      </cdr:nvSpPr>
      <cdr:spPr>
        <a:xfrm xmlns:a="http://schemas.openxmlformats.org/drawingml/2006/main">
          <a:off x="2333625" y="65719"/>
          <a:ext cx="2322567" cy="58371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ka-GE" sz="1200" b="1" dirty="0"/>
            <a:t>ფასიანი ქაღალდები ემიტენტების მიხედვით</a:t>
          </a:r>
          <a:endParaRPr lang="en-US" sz="1200" b="1" dirty="0"/>
        </a:p>
      </cdr:txBody>
    </cdr:sp>
  </cdr:relSizeAnchor>
</c:userShapes>
</file>

<file path=ppt/drawings/drawing4.xml><?xml version="1.0" encoding="utf-8"?>
<c:userShapes xmlns:c="http://schemas.openxmlformats.org/drawingml/2006/chart">
  <cdr:relSizeAnchor xmlns:cdr="http://schemas.openxmlformats.org/drawingml/2006/chartDrawing">
    <cdr:from>
      <cdr:x>0.53077</cdr:x>
      <cdr:y>0.09915</cdr:y>
    </cdr:from>
    <cdr:to>
      <cdr:x>1</cdr:x>
      <cdr:y>0.3718</cdr:y>
    </cdr:to>
    <cdr:sp macro="" textlink="">
      <cdr:nvSpPr>
        <cdr:cNvPr id="2" name="TextBox 1"/>
        <cdr:cNvSpPr txBox="1"/>
      </cdr:nvSpPr>
      <cdr:spPr>
        <a:xfrm xmlns:a="http://schemas.openxmlformats.org/drawingml/2006/main">
          <a:off x="2448272" y="288032"/>
          <a:ext cx="2164416" cy="7920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ka-GE" sz="1200" b="1" dirty="0"/>
            <a:t>ფინანსური ბაზრისთვის საჭირო ლიკვიდური ფასიანი ქაღალდების მოცულობა</a:t>
          </a:r>
          <a:endParaRPr lang="en-US" sz="1200" b="1" dirty="0"/>
        </a:p>
      </cdr:txBody>
    </cdr:sp>
  </cdr:relSizeAnchor>
</c:userShapes>
</file>

<file path=ppt/drawings/drawing5.xml><?xml version="1.0" encoding="utf-8"?>
<c:userShapes xmlns:c="http://schemas.openxmlformats.org/drawingml/2006/chart">
  <cdr:relSizeAnchor xmlns:cdr="http://schemas.openxmlformats.org/drawingml/2006/chartDrawing">
    <cdr:from>
      <cdr:x>0</cdr:x>
      <cdr:y>0.01852</cdr:y>
    </cdr:from>
    <cdr:to>
      <cdr:x>1</cdr:x>
      <cdr:y>0.22851</cdr:y>
    </cdr:to>
    <cdr:sp macro="" textlink="">
      <cdr:nvSpPr>
        <cdr:cNvPr id="2" name="TextBox 1"/>
        <cdr:cNvSpPr txBox="1"/>
      </cdr:nvSpPr>
      <cdr:spPr>
        <a:xfrm xmlns:a="http://schemas.openxmlformats.org/drawingml/2006/main">
          <a:off x="280898" y="50800"/>
          <a:ext cx="4691737" cy="57604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r>
            <a:rPr lang="ka-GE" sz="1400" dirty="0" smtClean="0"/>
            <a:t>ეკონომიკაზე გაცემული სესხები იანვარ-ოქტომბერი
200</a:t>
          </a:r>
          <a:r>
            <a:rPr lang="en-US" sz="1400" dirty="0" smtClean="0"/>
            <a:t>9</a:t>
          </a:r>
          <a:r>
            <a:rPr lang="ka-GE" sz="1400" dirty="0" smtClean="0"/>
            <a:t>-2014</a:t>
          </a:r>
          <a:r>
            <a:rPr lang="en-US" sz="1400" dirty="0" smtClean="0"/>
            <a:t> </a:t>
          </a:r>
          <a:r>
            <a:rPr lang="ka-GE" sz="1400" dirty="0" smtClean="0"/>
            <a:t>წწ.</a:t>
          </a:r>
        </a:p>
        <a:p xmlns:a="http://schemas.openxmlformats.org/drawingml/2006/main">
          <a:endParaRPr lang="en-US" sz="1100" dirty="0"/>
        </a:p>
      </cdr:txBody>
    </cdr:sp>
  </cdr:relSizeAnchor>
</c:userShapes>
</file>

<file path=ppt/drawings/drawing6.xml><?xml version="1.0" encoding="utf-8"?>
<c:userShapes xmlns:c="http://schemas.openxmlformats.org/drawingml/2006/chart">
  <cdr:relSizeAnchor xmlns:cdr="http://schemas.openxmlformats.org/drawingml/2006/chartDrawing">
    <cdr:from>
      <cdr:x>0.00386</cdr:x>
      <cdr:y>0.38891</cdr:y>
    </cdr:from>
    <cdr:to>
      <cdr:x>0.04826</cdr:x>
      <cdr:y>0.6324</cdr:y>
    </cdr:to>
    <cdr:sp macro="" textlink="">
      <cdr:nvSpPr>
        <cdr:cNvPr id="2" name="TextBox 1"/>
        <cdr:cNvSpPr txBox="1"/>
      </cdr:nvSpPr>
      <cdr:spPr>
        <a:xfrm xmlns:a="http://schemas.openxmlformats.org/drawingml/2006/main" rot="16200000">
          <a:off x="-267892" y="1660922"/>
          <a:ext cx="857250" cy="27384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ka-GE" sz="1100" b="1"/>
            <a:t>მლნ</a:t>
          </a:r>
          <a:r>
            <a:rPr lang="ka-GE" sz="1100" baseline="0"/>
            <a:t> </a:t>
          </a:r>
          <a:r>
            <a:rPr lang="ka-GE" sz="1100" b="1" baseline="0"/>
            <a:t>ლარი</a:t>
          </a:r>
          <a:endParaRPr lang="en-US" sz="1100" b="1"/>
        </a:p>
      </cdr:txBody>
    </cdr:sp>
  </cdr:relSizeAnchor>
  <cdr:relSizeAnchor xmlns:cdr="http://schemas.openxmlformats.org/drawingml/2006/chartDrawing">
    <cdr:from>
      <cdr:x>0.94015</cdr:x>
      <cdr:y>0.35847</cdr:y>
    </cdr:from>
    <cdr:to>
      <cdr:x>1</cdr:x>
      <cdr:y>0.58843</cdr:y>
    </cdr:to>
    <cdr:sp macro="" textlink="">
      <cdr:nvSpPr>
        <cdr:cNvPr id="4" name="TextBox 3"/>
        <cdr:cNvSpPr txBox="1"/>
      </cdr:nvSpPr>
      <cdr:spPr>
        <a:xfrm xmlns:a="http://schemas.openxmlformats.org/drawingml/2006/main" rot="16200000">
          <a:off x="5578076" y="1482326"/>
          <a:ext cx="809625" cy="36909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ka-GE" sz="1100" b="1"/>
            <a:t>%</a:t>
          </a:r>
          <a:r>
            <a:rPr lang="ka-GE" sz="1100" b="1" baseline="0"/>
            <a:t> მშპ</a:t>
          </a:r>
          <a:endParaRPr lang="en-US" sz="1100" b="1"/>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5659" cy="4964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5" y="0"/>
            <a:ext cx="2945659" cy="496411"/>
          </a:xfrm>
          <a:prstGeom prst="rect">
            <a:avLst/>
          </a:prstGeom>
        </p:spPr>
        <p:txBody>
          <a:bodyPr vert="horz" lIns="91440" tIns="45720" rIns="91440" bIns="45720" rtlCol="0"/>
          <a:lstStyle>
            <a:lvl1pPr algn="r">
              <a:defRPr sz="1200"/>
            </a:lvl1pPr>
          </a:lstStyle>
          <a:p>
            <a:fld id="{2575AEB1-D22D-44CA-ADF8-F96FE90092BA}" type="datetimeFigureOut">
              <a:rPr lang="en-US" smtClean="0"/>
              <a:pPr/>
              <a:t>12/31/2014</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909"/>
            <a:ext cx="5438140" cy="44677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2" y="9430091"/>
            <a:ext cx="2945659" cy="49641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5" y="9430091"/>
            <a:ext cx="2945659" cy="496411"/>
          </a:xfrm>
          <a:prstGeom prst="rect">
            <a:avLst/>
          </a:prstGeom>
        </p:spPr>
        <p:txBody>
          <a:bodyPr vert="horz" lIns="91440" tIns="45720" rIns="91440" bIns="45720" rtlCol="0" anchor="b"/>
          <a:lstStyle>
            <a:lvl1pPr algn="r">
              <a:defRPr sz="1200"/>
            </a:lvl1pPr>
          </a:lstStyle>
          <a:p>
            <a:fld id="{DEBBC1B8-77F3-4E93-A61E-7C0AB846B114}" type="slidenum">
              <a:rPr lang="en-US" smtClean="0"/>
              <a:pPr/>
              <a:t>‹#›</a:t>
            </a:fld>
            <a:endParaRPr lang="en-US"/>
          </a:p>
        </p:txBody>
      </p:sp>
    </p:spTree>
    <p:extLst>
      <p:ext uri="{BB962C8B-B14F-4D97-AF65-F5344CB8AC3E}">
        <p14:creationId xmlns:p14="http://schemas.microsoft.com/office/powerpoint/2010/main" val="3035154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DEBBC1B8-77F3-4E93-A61E-7C0AB846B114}"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4143202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DEBBC1B8-77F3-4E93-A61E-7C0AB846B114}" type="slidenum">
              <a:rPr lang="en-US" smtClean="0"/>
              <a:pPr/>
              <a:t>11</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txBox="1">
            <a:spLocks noGrp="1"/>
          </p:cNvSpPr>
          <p:nvPr>
            <p:ph type="body" idx="1"/>
          </p:nvPr>
        </p:nvSpPr>
        <p:spPr bwMode="auto">
          <a:noFill/>
        </p:spPr>
        <p:txBody>
          <a:bodyPr numCol="1">
            <a:prstTxWarp prst="textNoShape">
              <a:avLst/>
            </a:prstTxWarp>
          </a:bodyPr>
          <a:lstStyle/>
          <a:p>
            <a:endParaRPr dirty="0" smtClean="0">
              <a:latin typeface="Calibri" pitchFamily="34" charset="0"/>
            </a:endParaRPr>
          </a:p>
        </p:txBody>
      </p:sp>
      <p:sp>
        <p:nvSpPr>
          <p:cNvPr id="4" name="Slide Number Placeholder 3"/>
          <p:cNvSpPr>
            <a:spLocks noGrp="1"/>
          </p:cNvSpPr>
          <p:nvPr>
            <p:ph type="sldNum" sz="quarter" idx="5"/>
          </p:nvPr>
        </p:nvSpPr>
        <p:spPr/>
        <p:txBody>
          <a:bodyPr/>
          <a:lstStyle/>
          <a:p>
            <a:pPr>
              <a:defRPr/>
            </a:pPr>
            <a:fld id="{8E5D97AC-D585-4A12-8370-0E7EA20AC56D}" type="slidenum">
              <a:rPr smtClean="0"/>
              <a:pPr>
                <a:defRPr/>
              </a:pPr>
              <a:t>20</a:t>
            </a:fld>
            <a:endParaRPr/>
          </a:p>
        </p:txBody>
      </p:sp>
      <p:sp>
        <p:nvSpPr>
          <p:cNvPr id="5" name="Footer Placeholder 4"/>
          <p:cNvSpPr>
            <a:spLocks noGrp="1"/>
          </p:cNvSpPr>
          <p:nvPr>
            <p:ph type="ftr" sz="quarter" idx="10"/>
          </p:nvPr>
        </p:nvSpPr>
        <p:spPr/>
        <p:txBody>
          <a:bodyPr/>
          <a:lstStyle/>
          <a:p>
            <a:pPr>
              <a:defRPr/>
            </a:pP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txBox="1">
            <a:spLocks noGrp="1"/>
          </p:cNvSpPr>
          <p:nvPr>
            <p:ph type="body" idx="1"/>
          </p:nvPr>
        </p:nvSpPr>
        <p:spPr bwMode="auto">
          <a:noFill/>
        </p:spPr>
        <p:txBody>
          <a:bodyPr numCol="1">
            <a:prstTxWarp prst="textNoShape">
              <a:avLst/>
            </a:prstTxWarp>
          </a:bodyPr>
          <a:lstStyle/>
          <a:p>
            <a:endParaRPr smtClean="0">
              <a:latin typeface="Calibri" pitchFamily="34" charset="0"/>
            </a:endParaRPr>
          </a:p>
        </p:txBody>
      </p:sp>
      <p:sp>
        <p:nvSpPr>
          <p:cNvPr id="4" name="Slide Number Placeholder 3"/>
          <p:cNvSpPr>
            <a:spLocks noGrp="1"/>
          </p:cNvSpPr>
          <p:nvPr>
            <p:ph type="sldNum" sz="quarter" idx="5"/>
          </p:nvPr>
        </p:nvSpPr>
        <p:spPr/>
        <p:txBody>
          <a:bodyPr/>
          <a:lstStyle/>
          <a:p>
            <a:pPr>
              <a:defRPr/>
            </a:pPr>
            <a:fld id="{8E5D97AC-D585-4A12-8370-0E7EA20AC56D}" type="slidenum">
              <a:rPr smtClean="0"/>
              <a:pPr>
                <a:defRPr/>
              </a:pPr>
              <a:t>21</a:t>
            </a:fld>
            <a:endParaRPr/>
          </a:p>
        </p:txBody>
      </p:sp>
      <p:sp>
        <p:nvSpPr>
          <p:cNvPr id="5" name="Footer Placeholder 4"/>
          <p:cNvSpPr>
            <a:spLocks noGrp="1"/>
          </p:cNvSpPr>
          <p:nvPr>
            <p:ph type="ftr" sz="quarter" idx="10"/>
          </p:nvPr>
        </p:nvSpPr>
        <p:spPr/>
        <p:txBody>
          <a:bodyPr/>
          <a:lstStyle/>
          <a:p>
            <a:pPr>
              <a:defRPr/>
            </a:pPr>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txBox="1">
            <a:spLocks noGrp="1"/>
          </p:cNvSpPr>
          <p:nvPr>
            <p:ph type="body" idx="1"/>
          </p:nvPr>
        </p:nvSpPr>
        <p:spPr bwMode="auto">
          <a:noFill/>
        </p:spPr>
        <p:txBody>
          <a:bodyPr numCol="1">
            <a:prstTxWarp prst="textNoShape">
              <a:avLst/>
            </a:prstTxWarp>
          </a:bodyPr>
          <a:lstStyle/>
          <a:p>
            <a:endParaRPr smtClean="0">
              <a:latin typeface="Calibri" pitchFamily="34" charset="0"/>
            </a:endParaRPr>
          </a:p>
        </p:txBody>
      </p:sp>
      <p:sp>
        <p:nvSpPr>
          <p:cNvPr id="4" name="Slide Number Placeholder 3"/>
          <p:cNvSpPr>
            <a:spLocks noGrp="1"/>
          </p:cNvSpPr>
          <p:nvPr>
            <p:ph type="sldNum" sz="quarter" idx="5"/>
          </p:nvPr>
        </p:nvSpPr>
        <p:spPr/>
        <p:txBody>
          <a:bodyPr/>
          <a:lstStyle/>
          <a:p>
            <a:pPr>
              <a:defRPr/>
            </a:pPr>
            <a:fld id="{8E5D97AC-D585-4A12-8370-0E7EA20AC56D}" type="slidenum">
              <a:rPr smtClean="0"/>
              <a:pPr>
                <a:defRPr/>
              </a:pPr>
              <a:t>22</a:t>
            </a:fld>
            <a:endParaRPr/>
          </a:p>
        </p:txBody>
      </p:sp>
      <p:sp>
        <p:nvSpPr>
          <p:cNvPr id="5" name="Footer Placeholder 4"/>
          <p:cNvSpPr>
            <a:spLocks noGrp="1"/>
          </p:cNvSpPr>
          <p:nvPr>
            <p:ph type="ftr" sz="quarter" idx="10"/>
          </p:nvPr>
        </p:nvSpPr>
        <p:spPr/>
        <p:txBody>
          <a:bodyPr/>
          <a:lstStyle/>
          <a:p>
            <a:pPr>
              <a:defRPr/>
            </a:pPr>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txBox="1">
            <a:spLocks noGrp="1"/>
          </p:cNvSpPr>
          <p:nvPr>
            <p:ph type="body" idx="1"/>
          </p:nvPr>
        </p:nvSpPr>
        <p:spPr bwMode="auto">
          <a:noFill/>
        </p:spPr>
        <p:txBody>
          <a:bodyPr numCol="1">
            <a:prstTxWarp prst="textNoShape">
              <a:avLst/>
            </a:prstTxWarp>
          </a:bodyPr>
          <a:lstStyle/>
          <a:p>
            <a:endParaRPr smtClean="0">
              <a:latin typeface="Calibri" pitchFamily="34" charset="0"/>
            </a:endParaRPr>
          </a:p>
        </p:txBody>
      </p:sp>
      <p:sp>
        <p:nvSpPr>
          <p:cNvPr id="4" name="Slide Number Placeholder 3"/>
          <p:cNvSpPr>
            <a:spLocks noGrp="1"/>
          </p:cNvSpPr>
          <p:nvPr>
            <p:ph type="sldNum" sz="quarter" idx="5"/>
          </p:nvPr>
        </p:nvSpPr>
        <p:spPr/>
        <p:txBody>
          <a:bodyPr/>
          <a:lstStyle/>
          <a:p>
            <a:pPr>
              <a:defRPr/>
            </a:pPr>
            <a:fld id="{8E5D97AC-D585-4A12-8370-0E7EA20AC56D}" type="slidenum">
              <a:rPr smtClean="0">
                <a:solidFill>
                  <a:prstClr val="black"/>
                </a:solidFill>
              </a:rPr>
              <a:pPr>
                <a:defRPr/>
              </a:pPr>
              <a:t>23</a:t>
            </a:fld>
            <a:endParaRPr>
              <a:solidFill>
                <a:prstClr val="black"/>
              </a:solidFill>
            </a:endParaRPr>
          </a:p>
        </p:txBody>
      </p:sp>
      <p:sp>
        <p:nvSpPr>
          <p:cNvPr id="5" name="Footer Placeholder 4"/>
          <p:cNvSpPr>
            <a:spLocks noGrp="1"/>
          </p:cNvSpPr>
          <p:nvPr>
            <p:ph type="ftr" sz="quarter" idx="10"/>
          </p:nvPr>
        </p:nvSpPr>
        <p:spPr/>
        <p:txBody>
          <a:bodyPr/>
          <a:lstStyle/>
          <a:p>
            <a:pPr>
              <a:defRPr/>
            </a:pPr>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txBox="1">
            <a:spLocks noGrp="1"/>
          </p:cNvSpPr>
          <p:nvPr>
            <p:ph type="body" idx="1"/>
          </p:nvPr>
        </p:nvSpPr>
        <p:spPr bwMode="auto">
          <a:noFill/>
        </p:spPr>
        <p:txBody>
          <a:bodyPr numCol="1">
            <a:prstTxWarp prst="textNoShape">
              <a:avLst/>
            </a:prstTxWarp>
          </a:bodyPr>
          <a:lstStyle/>
          <a:p>
            <a:endParaRPr smtClean="0">
              <a:latin typeface="Calibri" pitchFamily="34" charset="0"/>
            </a:endParaRPr>
          </a:p>
        </p:txBody>
      </p:sp>
      <p:sp>
        <p:nvSpPr>
          <p:cNvPr id="4" name="Slide Number Placeholder 3"/>
          <p:cNvSpPr>
            <a:spLocks noGrp="1"/>
          </p:cNvSpPr>
          <p:nvPr>
            <p:ph type="sldNum" sz="quarter" idx="5"/>
          </p:nvPr>
        </p:nvSpPr>
        <p:spPr/>
        <p:txBody>
          <a:bodyPr/>
          <a:lstStyle/>
          <a:p>
            <a:pPr>
              <a:defRPr/>
            </a:pPr>
            <a:fld id="{8E5D97AC-D585-4A12-8370-0E7EA20AC56D}" type="slidenum">
              <a:rPr smtClean="0">
                <a:solidFill>
                  <a:prstClr val="black"/>
                </a:solidFill>
              </a:rPr>
              <a:pPr>
                <a:defRPr/>
              </a:pPr>
              <a:t>24</a:t>
            </a:fld>
            <a:endParaRPr>
              <a:solidFill>
                <a:prstClr val="black"/>
              </a:solidFill>
            </a:endParaRPr>
          </a:p>
        </p:txBody>
      </p:sp>
      <p:sp>
        <p:nvSpPr>
          <p:cNvPr id="5" name="Footer Placeholder 4"/>
          <p:cNvSpPr>
            <a:spLocks noGrp="1"/>
          </p:cNvSpPr>
          <p:nvPr>
            <p:ph type="ftr" sz="quarter" idx="10"/>
          </p:nvPr>
        </p:nvSpPr>
        <p:spPr/>
        <p:txBody>
          <a:bodyPr/>
          <a:lstStyle/>
          <a:p>
            <a:pPr>
              <a:defRPr/>
            </a:pPr>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3530611"/>
            <a:ext cx="7772400" cy="1470025"/>
          </a:xfrm>
          <a:noFill/>
        </p:spPr>
        <p:txBody>
          <a:bodyPr>
            <a:normAutofit/>
          </a:bodyPr>
          <a:lstStyle>
            <a:lvl1pPr algn="ctr">
              <a:defRPr sz="4000">
                <a:solidFill>
                  <a:srgbClr val="33373D"/>
                </a:solidFill>
                <a:latin typeface="BPG Algeti Compact"/>
              </a:defRPr>
            </a:lvl1pPr>
          </a:lstStyle>
          <a:p>
            <a:r>
              <a:rPr lang="ka-GE" dirty="0" smtClean="0"/>
              <a:t>შეიყვანეთ სათაური</a:t>
            </a:r>
            <a:endParaRPr lang="en-US" dirty="0"/>
          </a:p>
        </p:txBody>
      </p:sp>
      <p:sp>
        <p:nvSpPr>
          <p:cNvPr id="3" name="Subtitle 2"/>
          <p:cNvSpPr>
            <a:spLocks noGrp="1"/>
          </p:cNvSpPr>
          <p:nvPr>
            <p:ph type="subTitle" idx="1" hasCustomPrompt="1"/>
          </p:nvPr>
        </p:nvSpPr>
        <p:spPr>
          <a:xfrm>
            <a:off x="1371600" y="4800600"/>
            <a:ext cx="6400800" cy="762000"/>
          </a:xfrm>
        </p:spPr>
        <p:txBody>
          <a:bodyPr/>
          <a:lstStyle>
            <a:lvl1pPr marL="0" indent="0" algn="ctr">
              <a:buNone/>
              <a:defRPr>
                <a:solidFill>
                  <a:srgbClr val="33373D"/>
                </a:solidFill>
                <a:latin typeface="BPG Algeti Compact" pitchFamily="2" charset="0"/>
                <a:cs typeface="BPG Algeti Compact"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a-GE" dirty="0" smtClean="0"/>
              <a:t>შეიყვანეთ ქვესათაური</a:t>
            </a:r>
            <a:endParaRPr lang="en-US" dirty="0"/>
          </a:p>
        </p:txBody>
      </p:sp>
      <p:sp>
        <p:nvSpPr>
          <p:cNvPr id="6" name="Text Placeholder 5"/>
          <p:cNvSpPr>
            <a:spLocks noGrp="1"/>
          </p:cNvSpPr>
          <p:nvPr>
            <p:ph type="body" sz="quarter" idx="10" hasCustomPrompt="1"/>
          </p:nvPr>
        </p:nvSpPr>
        <p:spPr>
          <a:xfrm>
            <a:off x="3143240" y="5676920"/>
            <a:ext cx="2857520" cy="609600"/>
          </a:xfrm>
        </p:spPr>
        <p:txBody>
          <a:bodyPr>
            <a:noAutofit/>
          </a:bodyPr>
          <a:lstStyle>
            <a:lvl1pPr algn="ctr">
              <a:buNone/>
              <a:defRPr sz="1600" b="0">
                <a:solidFill>
                  <a:srgbClr val="33373D"/>
                </a:solidFill>
                <a:latin typeface="+mj-lt"/>
              </a:defRPr>
            </a:lvl1pPr>
            <a:lvl2pPr>
              <a:buNone/>
              <a:defRPr sz="2000" b="0">
                <a:solidFill>
                  <a:schemeClr val="accent1">
                    <a:lumMod val="75000"/>
                  </a:schemeClr>
                </a:solidFill>
              </a:defRPr>
            </a:lvl2pPr>
            <a:lvl3pPr>
              <a:buNone/>
              <a:defRPr sz="1800" b="0">
                <a:solidFill>
                  <a:schemeClr val="accent1">
                    <a:lumMod val="75000"/>
                  </a:schemeClr>
                </a:solidFill>
              </a:defRPr>
            </a:lvl3pPr>
            <a:lvl4pPr>
              <a:buNone/>
              <a:defRPr sz="1600" b="0">
                <a:solidFill>
                  <a:schemeClr val="accent1">
                    <a:lumMod val="75000"/>
                  </a:schemeClr>
                </a:solidFill>
              </a:defRPr>
            </a:lvl4pPr>
            <a:lvl5pPr>
              <a:buNone/>
              <a:defRPr sz="1600" b="0">
                <a:solidFill>
                  <a:schemeClr val="accent1">
                    <a:lumMod val="75000"/>
                  </a:schemeClr>
                </a:solidFill>
              </a:defRPr>
            </a:lvl5pPr>
          </a:lstStyle>
          <a:p>
            <a:pPr lvl="0"/>
            <a:r>
              <a:rPr lang="ka-GE" dirty="0" smtClean="0"/>
              <a:t>შეიყვანეთ თქვენი სახელი და გვარი</a:t>
            </a:r>
            <a:endParaRPr lang="en-US" dirty="0"/>
          </a:p>
        </p:txBody>
      </p:sp>
      <p:sp>
        <p:nvSpPr>
          <p:cNvPr id="7" name="Text Placeholder 5"/>
          <p:cNvSpPr>
            <a:spLocks noGrp="1"/>
          </p:cNvSpPr>
          <p:nvPr>
            <p:ph type="body" sz="quarter" idx="11" hasCustomPrompt="1"/>
          </p:nvPr>
        </p:nvSpPr>
        <p:spPr>
          <a:xfrm>
            <a:off x="3143240" y="6429396"/>
            <a:ext cx="2857520" cy="352404"/>
          </a:xfrm>
        </p:spPr>
        <p:txBody>
          <a:bodyPr>
            <a:noAutofit/>
          </a:bodyPr>
          <a:lstStyle>
            <a:lvl1pPr algn="ctr">
              <a:buNone/>
              <a:defRPr sz="1600" b="0">
                <a:solidFill>
                  <a:srgbClr val="33373D"/>
                </a:solidFill>
                <a:latin typeface="+mj-lt"/>
              </a:defRPr>
            </a:lvl1pPr>
            <a:lvl2pPr>
              <a:buNone/>
              <a:defRPr sz="2000" b="0">
                <a:solidFill>
                  <a:schemeClr val="accent1">
                    <a:lumMod val="75000"/>
                  </a:schemeClr>
                </a:solidFill>
              </a:defRPr>
            </a:lvl2pPr>
            <a:lvl3pPr>
              <a:buNone/>
              <a:defRPr sz="1800" b="0">
                <a:solidFill>
                  <a:schemeClr val="accent1">
                    <a:lumMod val="75000"/>
                  </a:schemeClr>
                </a:solidFill>
              </a:defRPr>
            </a:lvl3pPr>
            <a:lvl4pPr>
              <a:buNone/>
              <a:defRPr sz="1600" b="0">
                <a:solidFill>
                  <a:schemeClr val="accent1">
                    <a:lumMod val="75000"/>
                  </a:schemeClr>
                </a:solidFill>
              </a:defRPr>
            </a:lvl4pPr>
            <a:lvl5pPr>
              <a:buNone/>
              <a:defRPr sz="1600" b="0">
                <a:solidFill>
                  <a:schemeClr val="accent1">
                    <a:lumMod val="75000"/>
                  </a:schemeClr>
                </a:solidFill>
              </a:defRPr>
            </a:lvl5pPr>
          </a:lstStyle>
          <a:p>
            <a:pPr lvl="0"/>
            <a:r>
              <a:rPr lang="ka-GE" dirty="0" smtClean="0"/>
              <a:t>შეიყვანეთ თარიღი</a:t>
            </a:r>
            <a:endParaRPr lang="en-US" dirty="0"/>
          </a:p>
        </p:txBody>
      </p:sp>
    </p:spTree>
    <p:extLst>
      <p:ext uri="{BB962C8B-B14F-4D97-AF65-F5344CB8AC3E}">
        <p14:creationId xmlns:p14="http://schemas.microsoft.com/office/powerpoint/2010/main" val="2088132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8596" y="214290"/>
            <a:ext cx="7496204" cy="609600"/>
          </a:xfrm>
        </p:spPr>
        <p:txBody>
          <a:bodyPr/>
          <a:lstStyle>
            <a:lvl1pPr algn="l">
              <a:defRPr/>
            </a:lvl1pPr>
          </a:lstStyle>
          <a:p>
            <a:r>
              <a:rPr lang="ka-GE" dirty="0" smtClean="0"/>
              <a:t>სლაიდის სათაური</a:t>
            </a:r>
            <a:endParaRPr lang="en-US" dirty="0"/>
          </a:p>
        </p:txBody>
      </p:sp>
      <p:sp>
        <p:nvSpPr>
          <p:cNvPr id="3" name="Vertical Text Placeholder 2"/>
          <p:cNvSpPr>
            <a:spLocks noGrp="1"/>
          </p:cNvSpPr>
          <p:nvPr>
            <p:ph type="body" orient="vert" idx="1" hasCustomPrompt="1"/>
          </p:nvPr>
        </p:nvSpPr>
        <p:spPr/>
        <p:txBody>
          <a:bodyPr vert="eaVert"/>
          <a:lstStyle/>
          <a:p>
            <a:pPr lvl="0"/>
            <a:r>
              <a:rPr lang="ka-GE" dirty="0" smtClean="0"/>
              <a:t>ტექსტი</a:t>
            </a:r>
            <a:endParaRPr lang="en-US" dirty="0" smtClean="0"/>
          </a:p>
          <a:p>
            <a:pPr lvl="1"/>
            <a:r>
              <a:rPr lang="ka-GE" dirty="0" smtClean="0"/>
              <a:t>მეორე დონე</a:t>
            </a:r>
            <a:endParaRPr lang="en-US" dirty="0" smtClean="0"/>
          </a:p>
          <a:p>
            <a:pPr lvl="2"/>
            <a:r>
              <a:rPr lang="ka-GE" dirty="0" smtClean="0"/>
              <a:t>მესამე დონე</a:t>
            </a:r>
            <a:endParaRPr lang="en-US" dirty="0" smtClean="0"/>
          </a:p>
          <a:p>
            <a:pPr lvl="3"/>
            <a:r>
              <a:rPr lang="ka-GE" dirty="0" smtClean="0"/>
              <a:t>მეოთხე დონე</a:t>
            </a:r>
            <a:endParaRPr lang="en-US" dirty="0" smtClean="0"/>
          </a:p>
          <a:p>
            <a:pPr lvl="4"/>
            <a:r>
              <a:rPr lang="ka-GE" dirty="0" smtClean="0"/>
              <a:t>მეხუთე დონე</a:t>
            </a:r>
            <a:endParaRPr lang="en-US" dirty="0"/>
          </a:p>
        </p:txBody>
      </p:sp>
      <p:sp>
        <p:nvSpPr>
          <p:cNvPr id="5" name="Footer Placeholder 4"/>
          <p:cNvSpPr>
            <a:spLocks noGrp="1"/>
          </p:cNvSpPr>
          <p:nvPr>
            <p:ph type="ftr" sz="quarter" idx="11"/>
          </p:nvPr>
        </p:nvSpPr>
        <p:spPr>
          <a:xfrm>
            <a:off x="1285852" y="6356350"/>
            <a:ext cx="5191148" cy="365125"/>
          </a:xfrm>
        </p:spPr>
        <p:txBody>
          <a:bodyPr/>
          <a:lstStyle/>
          <a:p>
            <a:r>
              <a:rPr lang="ka-GE" smtClean="0">
                <a:solidFill>
                  <a:prstClr val="black">
                    <a:tint val="75000"/>
                  </a:prstClr>
                </a:solidFill>
              </a:rPr>
              <a:t>2015 წლის ბიუჯეტი</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167321A-C667-4314-BCF5-A4F5B6D91B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5136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6629400" y="1214422"/>
            <a:ext cx="2057400" cy="4911741"/>
          </a:xfrm>
        </p:spPr>
        <p:txBody>
          <a:bodyPr vert="eaVert"/>
          <a:lstStyle>
            <a:lvl1pPr>
              <a:defRPr/>
            </a:lvl1pPr>
          </a:lstStyle>
          <a:p>
            <a:r>
              <a:rPr lang="ka-GE" dirty="0" smtClean="0"/>
              <a:t>სლაიდის სატაური</a:t>
            </a:r>
            <a:endParaRPr lang="en-US" dirty="0"/>
          </a:p>
        </p:txBody>
      </p:sp>
      <p:sp>
        <p:nvSpPr>
          <p:cNvPr id="3" name="Vertical Text Placeholder 2"/>
          <p:cNvSpPr>
            <a:spLocks noGrp="1"/>
          </p:cNvSpPr>
          <p:nvPr>
            <p:ph type="body" orient="vert" idx="1" hasCustomPrompt="1"/>
          </p:nvPr>
        </p:nvSpPr>
        <p:spPr>
          <a:xfrm>
            <a:off x="457200" y="1214422"/>
            <a:ext cx="6019800" cy="4911741"/>
          </a:xfrm>
        </p:spPr>
        <p:txBody>
          <a:bodyPr vert="eaVert"/>
          <a:lstStyle/>
          <a:p>
            <a:pPr lvl="0"/>
            <a:r>
              <a:rPr lang="ka-GE" dirty="0" smtClean="0"/>
              <a:t>ტექსტი</a:t>
            </a:r>
            <a:endParaRPr lang="en-US" dirty="0" smtClean="0"/>
          </a:p>
          <a:p>
            <a:pPr lvl="1"/>
            <a:r>
              <a:rPr lang="ka-GE" dirty="0" smtClean="0"/>
              <a:t>მეორე დონე</a:t>
            </a:r>
            <a:endParaRPr lang="en-US" dirty="0" smtClean="0"/>
          </a:p>
          <a:p>
            <a:pPr lvl="2"/>
            <a:r>
              <a:rPr lang="ka-GE" dirty="0" smtClean="0"/>
              <a:t>მესამე დონე</a:t>
            </a:r>
            <a:endParaRPr lang="en-US" dirty="0" smtClean="0"/>
          </a:p>
          <a:p>
            <a:pPr lvl="3"/>
            <a:r>
              <a:rPr lang="ka-GE" dirty="0" smtClean="0"/>
              <a:t>მეოთხე დონე</a:t>
            </a:r>
            <a:endParaRPr lang="en-US" dirty="0" smtClean="0"/>
          </a:p>
          <a:p>
            <a:pPr lvl="4"/>
            <a:r>
              <a:rPr lang="ka-GE" dirty="0" smtClean="0"/>
              <a:t>მეხუთე დონე</a:t>
            </a:r>
            <a:endParaRPr lang="en-US" dirty="0"/>
          </a:p>
        </p:txBody>
      </p:sp>
      <p:sp>
        <p:nvSpPr>
          <p:cNvPr id="5" name="Footer Placeholder 4"/>
          <p:cNvSpPr>
            <a:spLocks noGrp="1"/>
          </p:cNvSpPr>
          <p:nvPr>
            <p:ph type="ftr" sz="quarter" idx="11"/>
          </p:nvPr>
        </p:nvSpPr>
        <p:spPr>
          <a:xfrm>
            <a:off x="1285852" y="6356350"/>
            <a:ext cx="5191148" cy="365125"/>
          </a:xfrm>
        </p:spPr>
        <p:txBody>
          <a:bodyPr/>
          <a:lstStyle/>
          <a:p>
            <a:r>
              <a:rPr lang="ka-GE" smtClean="0">
                <a:solidFill>
                  <a:prstClr val="black">
                    <a:tint val="75000"/>
                  </a:prstClr>
                </a:solidFill>
              </a:rPr>
              <a:t>2015 წლის ბიუჯეტი</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167321A-C667-4314-BCF5-A4F5B6D91B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92249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3530611"/>
            <a:ext cx="7772400" cy="1470025"/>
          </a:xfrm>
          <a:noFill/>
        </p:spPr>
        <p:txBody>
          <a:bodyPr>
            <a:normAutofit/>
          </a:bodyPr>
          <a:lstStyle>
            <a:lvl1pPr algn="ctr">
              <a:defRPr sz="4000">
                <a:solidFill>
                  <a:srgbClr val="33373D"/>
                </a:solidFill>
                <a:latin typeface="BPG Algeti Compact"/>
              </a:defRPr>
            </a:lvl1pPr>
          </a:lstStyle>
          <a:p>
            <a:r>
              <a:rPr lang="ka-GE" dirty="0" smtClean="0"/>
              <a:t>შეიყვანეთ სათაური</a:t>
            </a:r>
            <a:endParaRPr lang="en-US" dirty="0"/>
          </a:p>
        </p:txBody>
      </p:sp>
      <p:sp>
        <p:nvSpPr>
          <p:cNvPr id="3" name="Subtitle 2"/>
          <p:cNvSpPr>
            <a:spLocks noGrp="1"/>
          </p:cNvSpPr>
          <p:nvPr>
            <p:ph type="subTitle" idx="1" hasCustomPrompt="1"/>
          </p:nvPr>
        </p:nvSpPr>
        <p:spPr>
          <a:xfrm>
            <a:off x="1371600" y="4800600"/>
            <a:ext cx="6400800" cy="762000"/>
          </a:xfrm>
        </p:spPr>
        <p:txBody>
          <a:bodyPr/>
          <a:lstStyle>
            <a:lvl1pPr marL="0" indent="0" algn="ctr">
              <a:buNone/>
              <a:defRPr>
                <a:solidFill>
                  <a:srgbClr val="33373D"/>
                </a:solidFill>
                <a:latin typeface="BPG Algeti Compact" pitchFamily="2" charset="0"/>
                <a:cs typeface="BPG Algeti Compact"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a-GE" dirty="0" smtClean="0"/>
              <a:t>შეიყვანეთ ქვესათაური</a:t>
            </a:r>
            <a:endParaRPr lang="en-US" dirty="0"/>
          </a:p>
        </p:txBody>
      </p:sp>
      <p:sp>
        <p:nvSpPr>
          <p:cNvPr id="6" name="Text Placeholder 5"/>
          <p:cNvSpPr>
            <a:spLocks noGrp="1"/>
          </p:cNvSpPr>
          <p:nvPr>
            <p:ph type="body" sz="quarter" idx="10" hasCustomPrompt="1"/>
          </p:nvPr>
        </p:nvSpPr>
        <p:spPr>
          <a:xfrm>
            <a:off x="3143240" y="5676920"/>
            <a:ext cx="2857520" cy="609600"/>
          </a:xfrm>
        </p:spPr>
        <p:txBody>
          <a:bodyPr>
            <a:noAutofit/>
          </a:bodyPr>
          <a:lstStyle>
            <a:lvl1pPr algn="ctr">
              <a:buNone/>
              <a:defRPr sz="1600" b="0">
                <a:solidFill>
                  <a:srgbClr val="33373D"/>
                </a:solidFill>
                <a:latin typeface="+mj-lt"/>
              </a:defRPr>
            </a:lvl1pPr>
            <a:lvl2pPr>
              <a:buNone/>
              <a:defRPr sz="2000" b="0">
                <a:solidFill>
                  <a:schemeClr val="accent1">
                    <a:lumMod val="75000"/>
                  </a:schemeClr>
                </a:solidFill>
              </a:defRPr>
            </a:lvl2pPr>
            <a:lvl3pPr>
              <a:buNone/>
              <a:defRPr sz="1800" b="0">
                <a:solidFill>
                  <a:schemeClr val="accent1">
                    <a:lumMod val="75000"/>
                  </a:schemeClr>
                </a:solidFill>
              </a:defRPr>
            </a:lvl3pPr>
            <a:lvl4pPr>
              <a:buNone/>
              <a:defRPr sz="1600" b="0">
                <a:solidFill>
                  <a:schemeClr val="accent1">
                    <a:lumMod val="75000"/>
                  </a:schemeClr>
                </a:solidFill>
              </a:defRPr>
            </a:lvl4pPr>
            <a:lvl5pPr>
              <a:buNone/>
              <a:defRPr sz="1600" b="0">
                <a:solidFill>
                  <a:schemeClr val="accent1">
                    <a:lumMod val="75000"/>
                  </a:schemeClr>
                </a:solidFill>
              </a:defRPr>
            </a:lvl5pPr>
          </a:lstStyle>
          <a:p>
            <a:pPr lvl="0"/>
            <a:r>
              <a:rPr lang="ka-GE" dirty="0" smtClean="0"/>
              <a:t>შეიყვანეთ თქვენი სახელი და გვარი</a:t>
            </a:r>
            <a:endParaRPr lang="en-US" dirty="0"/>
          </a:p>
        </p:txBody>
      </p:sp>
      <p:sp>
        <p:nvSpPr>
          <p:cNvPr id="7" name="Text Placeholder 5"/>
          <p:cNvSpPr>
            <a:spLocks noGrp="1"/>
          </p:cNvSpPr>
          <p:nvPr>
            <p:ph type="body" sz="quarter" idx="11" hasCustomPrompt="1"/>
          </p:nvPr>
        </p:nvSpPr>
        <p:spPr>
          <a:xfrm>
            <a:off x="3143240" y="6429396"/>
            <a:ext cx="2857520" cy="352404"/>
          </a:xfrm>
        </p:spPr>
        <p:txBody>
          <a:bodyPr>
            <a:noAutofit/>
          </a:bodyPr>
          <a:lstStyle>
            <a:lvl1pPr algn="ctr">
              <a:buNone/>
              <a:defRPr sz="1600" b="0">
                <a:solidFill>
                  <a:srgbClr val="33373D"/>
                </a:solidFill>
                <a:latin typeface="+mj-lt"/>
              </a:defRPr>
            </a:lvl1pPr>
            <a:lvl2pPr>
              <a:buNone/>
              <a:defRPr sz="2000" b="0">
                <a:solidFill>
                  <a:schemeClr val="accent1">
                    <a:lumMod val="75000"/>
                  </a:schemeClr>
                </a:solidFill>
              </a:defRPr>
            </a:lvl2pPr>
            <a:lvl3pPr>
              <a:buNone/>
              <a:defRPr sz="1800" b="0">
                <a:solidFill>
                  <a:schemeClr val="accent1">
                    <a:lumMod val="75000"/>
                  </a:schemeClr>
                </a:solidFill>
              </a:defRPr>
            </a:lvl3pPr>
            <a:lvl4pPr>
              <a:buNone/>
              <a:defRPr sz="1600" b="0">
                <a:solidFill>
                  <a:schemeClr val="accent1">
                    <a:lumMod val="75000"/>
                  </a:schemeClr>
                </a:solidFill>
              </a:defRPr>
            </a:lvl4pPr>
            <a:lvl5pPr>
              <a:buNone/>
              <a:defRPr sz="1600" b="0">
                <a:solidFill>
                  <a:schemeClr val="accent1">
                    <a:lumMod val="75000"/>
                  </a:schemeClr>
                </a:solidFill>
              </a:defRPr>
            </a:lvl5pPr>
          </a:lstStyle>
          <a:p>
            <a:pPr lvl="0"/>
            <a:r>
              <a:rPr lang="ka-GE" dirty="0" smtClean="0"/>
              <a:t>შეიყვანეთ თარიღი</a:t>
            </a:r>
            <a:endParaRPr lang="en-US" dirty="0"/>
          </a:p>
        </p:txBody>
      </p:sp>
    </p:spTree>
    <p:extLst>
      <p:ext uri="{BB962C8B-B14F-4D97-AF65-F5344CB8AC3E}">
        <p14:creationId xmlns:p14="http://schemas.microsoft.com/office/powerpoint/2010/main" val="26970304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8596" y="214290"/>
            <a:ext cx="7496204" cy="609600"/>
          </a:xfrm>
        </p:spPr>
        <p:txBody>
          <a:bodyPr>
            <a:noAutofit/>
          </a:bodyPr>
          <a:lstStyle>
            <a:lvl1pPr algn="l">
              <a:defRPr sz="2400" b="1" baseline="0">
                <a:solidFill>
                  <a:schemeClr val="bg1">
                    <a:lumMod val="50000"/>
                  </a:schemeClr>
                </a:solidFill>
                <a:latin typeface="BPG Algeti Compact" pitchFamily="2" charset="0"/>
                <a:cs typeface="BPG Algeti Compact" pitchFamily="2" charset="0"/>
              </a:defRPr>
            </a:lvl1pPr>
          </a:lstStyle>
          <a:p>
            <a:r>
              <a:rPr lang="ka-GE" dirty="0" smtClean="0"/>
              <a:t>სლაიდის სათაური</a:t>
            </a:r>
            <a:endParaRPr lang="en-US" dirty="0"/>
          </a:p>
        </p:txBody>
      </p:sp>
      <p:sp>
        <p:nvSpPr>
          <p:cNvPr id="3" name="Content Placeholder 2"/>
          <p:cNvSpPr>
            <a:spLocks noGrp="1"/>
          </p:cNvSpPr>
          <p:nvPr>
            <p:ph idx="1" hasCustomPrompt="1"/>
          </p:nvPr>
        </p:nvSpPr>
        <p:spPr>
          <a:xfrm>
            <a:off x="457200" y="1214422"/>
            <a:ext cx="8229600" cy="4911741"/>
          </a:xfrm>
        </p:spPr>
        <p:txBody>
          <a:bodyPr>
            <a:normAutofit/>
          </a:bodyPr>
          <a:lstStyle>
            <a:lvl1pPr>
              <a:defRPr lang="en-US" sz="2000" dirty="0" smtClean="0">
                <a:latin typeface="BPG Glaho Arial V5" pitchFamily="34" charset="0"/>
              </a:defRPr>
            </a:lvl1pPr>
            <a:lvl2pPr>
              <a:defRPr lang="en-US" sz="2000" dirty="0" smtClean="0">
                <a:latin typeface="BPG Glaho Arial V5" pitchFamily="34" charset="0"/>
              </a:defRPr>
            </a:lvl2pPr>
            <a:lvl3pPr>
              <a:defRPr lang="en-US" sz="2000" dirty="0" smtClean="0">
                <a:latin typeface="BPG Glaho Arial V5" pitchFamily="34" charset="0"/>
              </a:defRPr>
            </a:lvl3pPr>
            <a:lvl4pPr>
              <a:defRPr lang="en-US" sz="2000" dirty="0" smtClean="0">
                <a:latin typeface="BPG Glaho Arial V5" pitchFamily="34" charset="0"/>
              </a:defRPr>
            </a:lvl4pPr>
            <a:lvl5pPr>
              <a:defRPr lang="en-US" sz="2000" dirty="0">
                <a:latin typeface="BPG Glaho Arial V5" pitchFamily="34" charset="0"/>
              </a:defRPr>
            </a:lvl5pPr>
          </a:lstStyle>
          <a:p>
            <a:pPr lvl="0"/>
            <a:r>
              <a:rPr lang="ka-GE" dirty="0" smtClean="0"/>
              <a:t>ტექსტი</a:t>
            </a:r>
            <a:endParaRPr lang="en-US" dirty="0" smtClean="0"/>
          </a:p>
          <a:p>
            <a:pPr lvl="1"/>
            <a:r>
              <a:rPr lang="ka-GE" dirty="0" smtClean="0"/>
              <a:t>მეორე დონა</a:t>
            </a:r>
            <a:endParaRPr lang="en-US" dirty="0" smtClean="0"/>
          </a:p>
          <a:p>
            <a:pPr lvl="2"/>
            <a:r>
              <a:rPr lang="ka-GE" dirty="0" smtClean="0"/>
              <a:t>მესამე დონე</a:t>
            </a:r>
            <a:endParaRPr lang="en-US" dirty="0" smtClean="0"/>
          </a:p>
          <a:p>
            <a:pPr lvl="3"/>
            <a:r>
              <a:rPr lang="ka-GE" dirty="0" smtClean="0"/>
              <a:t>მეოთხე დონე</a:t>
            </a:r>
            <a:endParaRPr lang="en-US" dirty="0" smtClean="0"/>
          </a:p>
          <a:p>
            <a:pPr lvl="4"/>
            <a:r>
              <a:rPr lang="ka-GE" dirty="0" smtClean="0"/>
              <a:t>მეხუთე დონე</a:t>
            </a:r>
            <a:endParaRPr lang="en-US" dirty="0"/>
          </a:p>
        </p:txBody>
      </p:sp>
      <p:sp>
        <p:nvSpPr>
          <p:cNvPr id="5" name="Footer Placeholder 4"/>
          <p:cNvSpPr>
            <a:spLocks noGrp="1"/>
          </p:cNvSpPr>
          <p:nvPr>
            <p:ph type="ftr" sz="quarter" idx="11"/>
          </p:nvPr>
        </p:nvSpPr>
        <p:spPr>
          <a:xfrm>
            <a:off x="1475656" y="6356350"/>
            <a:ext cx="6000792" cy="365125"/>
          </a:xfrm>
        </p:spPr>
        <p:txBody>
          <a:bodyPr/>
          <a:lstStyle>
            <a:lvl1pPr algn="l">
              <a:defRPr>
                <a:latin typeface="+mj-lt"/>
                <a:cs typeface="BPG Algeti Compact" pitchFamily="2" charset="0"/>
              </a:defRPr>
            </a:lvl1pPr>
          </a:lstStyle>
          <a:p>
            <a:r>
              <a:rPr lang="ka-GE" smtClean="0">
                <a:solidFill>
                  <a:prstClr val="black">
                    <a:tint val="75000"/>
                  </a:prstClr>
                </a:solidFill>
              </a:rPr>
              <a:t>2015 წლის ბიუჯეტი</a:t>
            </a:r>
            <a:endParaRPr lang="en-US" dirty="0">
              <a:solidFill>
                <a:prstClr val="black">
                  <a:tint val="75000"/>
                </a:prstClr>
              </a:solidFill>
            </a:endParaRPr>
          </a:p>
        </p:txBody>
      </p:sp>
      <p:sp>
        <p:nvSpPr>
          <p:cNvPr id="6" name="Slide Number Placeholder 5"/>
          <p:cNvSpPr>
            <a:spLocks noGrp="1"/>
          </p:cNvSpPr>
          <p:nvPr>
            <p:ph type="sldNum" sz="quarter" idx="12"/>
          </p:nvPr>
        </p:nvSpPr>
        <p:spPr>
          <a:xfrm>
            <a:off x="8001024" y="6356350"/>
            <a:ext cx="685776" cy="365125"/>
          </a:xfrm>
        </p:spPr>
        <p:txBody>
          <a:bodyPr/>
          <a:lstStyle>
            <a:lvl1pPr>
              <a:defRPr>
                <a:latin typeface="+mj-lt"/>
              </a:defRPr>
            </a:lvl1pPr>
          </a:lstStyle>
          <a:p>
            <a:fld id="{7167321A-C667-4314-BCF5-A4F5B6D91B6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931135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lstStyle>
            <a:lvl1pPr algn="l">
              <a:defRPr sz="4000" b="1" cap="all">
                <a:solidFill>
                  <a:srgbClr val="33373D"/>
                </a:solidFill>
              </a:defRPr>
            </a:lvl1pPr>
          </a:lstStyle>
          <a:p>
            <a:r>
              <a:rPr lang="ka-GE" dirty="0" smtClean="0"/>
              <a:t>ტექსტი</a:t>
            </a:r>
            <a:endParaRPr lang="en-US" dirty="0"/>
          </a:p>
        </p:txBody>
      </p:sp>
      <p:sp>
        <p:nvSpPr>
          <p:cNvPr id="3" name="Text Placeholder 2"/>
          <p:cNvSpPr>
            <a:spLocks noGrp="1"/>
          </p:cNvSpPr>
          <p:nvPr>
            <p:ph type="body" idx="1" hasCustomPrompt="1"/>
          </p:nvPr>
        </p:nvSpPr>
        <p:spPr>
          <a:xfrm>
            <a:off x="722313" y="3505200"/>
            <a:ext cx="7772400" cy="901700"/>
          </a:xfrm>
        </p:spPr>
        <p:txBody>
          <a:bodyPr anchor="b"/>
          <a:lstStyle>
            <a:lvl1pPr marL="0" indent="0">
              <a:buNone/>
              <a:defRPr sz="2000">
                <a:solidFill>
                  <a:srgbClr val="33373D"/>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a-GE" dirty="0" smtClean="0"/>
              <a:t>ტექსტი</a:t>
            </a:r>
            <a:endParaRPr lang="en-US" dirty="0" smtClean="0"/>
          </a:p>
        </p:txBody>
      </p:sp>
      <p:sp>
        <p:nvSpPr>
          <p:cNvPr id="5" name="Footer Placeholder 4"/>
          <p:cNvSpPr>
            <a:spLocks noGrp="1"/>
          </p:cNvSpPr>
          <p:nvPr>
            <p:ph type="ftr" sz="quarter" idx="11"/>
          </p:nvPr>
        </p:nvSpPr>
        <p:spPr>
          <a:xfrm>
            <a:off x="228600" y="6356350"/>
            <a:ext cx="2895600" cy="365125"/>
          </a:xfrm>
        </p:spPr>
        <p:txBody>
          <a:bodyPr/>
          <a:lstStyle>
            <a:lvl1pPr>
              <a:defRPr>
                <a:solidFill>
                  <a:srgbClr val="33373D"/>
                </a:solidFill>
              </a:defRPr>
            </a:lvl1pPr>
          </a:lstStyle>
          <a:p>
            <a:r>
              <a:rPr lang="ka-GE" smtClean="0"/>
              <a:t>2015 წლის ბიუჯეტი</a:t>
            </a:r>
            <a:endParaRPr lang="en-US" dirty="0"/>
          </a:p>
        </p:txBody>
      </p:sp>
      <p:sp>
        <p:nvSpPr>
          <p:cNvPr id="6" name="Slide Number Placeholder 5"/>
          <p:cNvSpPr>
            <a:spLocks noGrp="1"/>
          </p:cNvSpPr>
          <p:nvPr>
            <p:ph type="sldNum" sz="quarter" idx="12"/>
          </p:nvPr>
        </p:nvSpPr>
        <p:spPr>
          <a:xfrm>
            <a:off x="6781800" y="6356350"/>
            <a:ext cx="2133600" cy="365125"/>
          </a:xfrm>
        </p:spPr>
        <p:txBody>
          <a:bodyPr/>
          <a:lstStyle>
            <a:lvl1pPr>
              <a:defRPr>
                <a:solidFill>
                  <a:srgbClr val="33373D"/>
                </a:solidFill>
              </a:defRPr>
            </a:lvl1pPr>
          </a:lstStyle>
          <a:p>
            <a:fld id="{7167321A-C667-4314-BCF5-A4F5B6D91B69}" type="slidenum">
              <a:rPr lang="en-US" smtClean="0"/>
              <a:pPr/>
              <a:t>‹#›</a:t>
            </a:fld>
            <a:endParaRPr lang="en-US" dirty="0"/>
          </a:p>
        </p:txBody>
      </p:sp>
    </p:spTree>
    <p:extLst>
      <p:ext uri="{BB962C8B-B14F-4D97-AF65-F5344CB8AC3E}">
        <p14:creationId xmlns:p14="http://schemas.microsoft.com/office/powerpoint/2010/main" val="10764295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8596" y="214290"/>
            <a:ext cx="7496204" cy="609600"/>
          </a:xfrm>
        </p:spPr>
        <p:txBody>
          <a:bodyPr/>
          <a:lstStyle>
            <a:lvl1pPr algn="l">
              <a:defRPr baseline="0"/>
            </a:lvl1pPr>
          </a:lstStyle>
          <a:p>
            <a:r>
              <a:rPr lang="ka-GE" dirty="0" smtClean="0"/>
              <a:t>სლაიდის სათაური</a:t>
            </a:r>
            <a:endParaRPr lang="en-US" dirty="0"/>
          </a:p>
        </p:txBody>
      </p:sp>
      <p:sp>
        <p:nvSpPr>
          <p:cNvPr id="3" name="Content Placeholder 2"/>
          <p:cNvSpPr>
            <a:spLocks noGrp="1"/>
          </p:cNvSpPr>
          <p:nvPr>
            <p:ph sz="half" idx="1" hasCustomPrompt="1"/>
          </p:nvPr>
        </p:nvSpPr>
        <p:spPr>
          <a:xfrm>
            <a:off x="457200" y="1214422"/>
            <a:ext cx="4038600" cy="491174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a-GE" dirty="0" smtClean="0"/>
              <a:t>ტექსტი</a:t>
            </a:r>
            <a:endParaRPr lang="en-US" dirty="0" smtClean="0"/>
          </a:p>
          <a:p>
            <a:pPr lvl="1"/>
            <a:r>
              <a:rPr lang="ka-GE" dirty="0" smtClean="0"/>
              <a:t>მეორე დონა</a:t>
            </a:r>
            <a:endParaRPr lang="en-US" dirty="0" smtClean="0"/>
          </a:p>
          <a:p>
            <a:pPr lvl="2"/>
            <a:r>
              <a:rPr lang="ka-GE" dirty="0" smtClean="0"/>
              <a:t>მესამე დონე</a:t>
            </a:r>
            <a:endParaRPr lang="en-US" dirty="0" smtClean="0"/>
          </a:p>
          <a:p>
            <a:pPr lvl="3"/>
            <a:r>
              <a:rPr lang="ka-GE" dirty="0" smtClean="0"/>
              <a:t>მეოთხე დონე</a:t>
            </a:r>
            <a:endParaRPr lang="en-US" dirty="0" smtClean="0"/>
          </a:p>
          <a:p>
            <a:pPr lvl="4"/>
            <a:r>
              <a:rPr lang="ka-GE" dirty="0" smtClean="0"/>
              <a:t>მეხუთე დონე</a:t>
            </a:r>
            <a:endParaRPr lang="en-US" dirty="0"/>
          </a:p>
        </p:txBody>
      </p:sp>
      <p:sp>
        <p:nvSpPr>
          <p:cNvPr id="4" name="Content Placeholder 3"/>
          <p:cNvSpPr>
            <a:spLocks noGrp="1"/>
          </p:cNvSpPr>
          <p:nvPr>
            <p:ph sz="half" idx="2" hasCustomPrompt="1"/>
          </p:nvPr>
        </p:nvSpPr>
        <p:spPr>
          <a:xfrm>
            <a:off x="4648200" y="1214422"/>
            <a:ext cx="4038600" cy="491174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a-GE" dirty="0" smtClean="0"/>
              <a:t>ტექსტი</a:t>
            </a:r>
            <a:endParaRPr lang="en-US" dirty="0" smtClean="0"/>
          </a:p>
          <a:p>
            <a:pPr lvl="1"/>
            <a:r>
              <a:rPr lang="ka-GE" dirty="0" smtClean="0"/>
              <a:t>მეორე დონა</a:t>
            </a:r>
            <a:endParaRPr lang="en-US" dirty="0" smtClean="0"/>
          </a:p>
          <a:p>
            <a:pPr lvl="2"/>
            <a:r>
              <a:rPr lang="ka-GE" dirty="0" smtClean="0"/>
              <a:t>მესამე დონე</a:t>
            </a:r>
            <a:endParaRPr lang="en-US" dirty="0" smtClean="0"/>
          </a:p>
          <a:p>
            <a:pPr lvl="3"/>
            <a:r>
              <a:rPr lang="ka-GE" dirty="0" smtClean="0"/>
              <a:t>მეოთხე დონე</a:t>
            </a:r>
            <a:endParaRPr lang="en-US" dirty="0" smtClean="0"/>
          </a:p>
          <a:p>
            <a:pPr lvl="4"/>
            <a:r>
              <a:rPr lang="ka-GE" dirty="0" smtClean="0"/>
              <a:t>მეხუთე დონე</a:t>
            </a:r>
            <a:endParaRPr lang="en-US" dirty="0"/>
          </a:p>
        </p:txBody>
      </p:sp>
      <p:sp>
        <p:nvSpPr>
          <p:cNvPr id="6" name="Footer Placeholder 5"/>
          <p:cNvSpPr>
            <a:spLocks noGrp="1"/>
          </p:cNvSpPr>
          <p:nvPr>
            <p:ph type="ftr" sz="quarter" idx="11"/>
          </p:nvPr>
        </p:nvSpPr>
        <p:spPr>
          <a:xfrm>
            <a:off x="1285852" y="6356350"/>
            <a:ext cx="5715040" cy="365125"/>
          </a:xfrm>
        </p:spPr>
        <p:txBody>
          <a:bodyPr/>
          <a:lstStyle/>
          <a:p>
            <a:r>
              <a:rPr lang="ka-GE" smtClean="0">
                <a:solidFill>
                  <a:prstClr val="black">
                    <a:tint val="75000"/>
                  </a:prstClr>
                </a:solidFill>
              </a:rPr>
              <a:t>2015 წლის ბიუჯეტი</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167321A-C667-4314-BCF5-A4F5B6D91B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47517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8596" y="214290"/>
            <a:ext cx="7496204" cy="609600"/>
          </a:xfrm>
        </p:spPr>
        <p:txBody>
          <a:bodyPr/>
          <a:lstStyle>
            <a:lvl1pPr algn="l">
              <a:defRPr baseline="0"/>
            </a:lvl1pPr>
          </a:lstStyle>
          <a:p>
            <a:r>
              <a:rPr lang="ka-GE" dirty="0" smtClean="0"/>
              <a:t>სლაიდის სათაური</a:t>
            </a:r>
            <a:endParaRPr lang="en-US" dirty="0"/>
          </a:p>
        </p:txBody>
      </p:sp>
      <p:sp>
        <p:nvSpPr>
          <p:cNvPr id="3" name="Text Placeholder 2"/>
          <p:cNvSpPr>
            <a:spLocks noGrp="1"/>
          </p:cNvSpPr>
          <p:nvPr>
            <p:ph type="body" idx="1" hasCustomPrompt="1"/>
          </p:nvPr>
        </p:nvSpPr>
        <p:spPr>
          <a:xfrm>
            <a:off x="457200" y="1143000"/>
            <a:ext cx="4040188" cy="639762"/>
          </a:xfrm>
        </p:spPr>
        <p:txBody>
          <a:bodyPr anchor="b">
            <a:normAutofit/>
          </a:bodyPr>
          <a:lstStyle>
            <a:lvl1pPr marL="0" indent="0" algn="ctr">
              <a:buNone/>
              <a:defRPr sz="2400" b="1">
                <a:solidFill>
                  <a:schemeClr val="accent1">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a-GE" dirty="0" smtClean="0"/>
              <a:t>სათაური</a:t>
            </a:r>
            <a:endParaRPr lang="en-US" dirty="0" smtClean="0"/>
          </a:p>
        </p:txBody>
      </p:sp>
      <p:sp>
        <p:nvSpPr>
          <p:cNvPr id="4" name="Content Placeholder 3"/>
          <p:cNvSpPr>
            <a:spLocks noGrp="1"/>
          </p:cNvSpPr>
          <p:nvPr>
            <p:ph sz="half" idx="2" hasCustomPrompt="1"/>
          </p:nvPr>
        </p:nvSpPr>
        <p:spPr>
          <a:xfrm>
            <a:off x="457200" y="1905000"/>
            <a:ext cx="4040188" cy="4221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a-GE" dirty="0" smtClean="0"/>
              <a:t>ტექსტი</a:t>
            </a:r>
            <a:endParaRPr lang="en-US" dirty="0" smtClean="0"/>
          </a:p>
          <a:p>
            <a:pPr lvl="1"/>
            <a:r>
              <a:rPr lang="ka-GE" dirty="0" smtClean="0"/>
              <a:t>მეორე დონა</a:t>
            </a:r>
            <a:endParaRPr lang="en-US" dirty="0" smtClean="0"/>
          </a:p>
          <a:p>
            <a:pPr lvl="2"/>
            <a:r>
              <a:rPr lang="ka-GE" dirty="0" smtClean="0"/>
              <a:t>მესამე დონე</a:t>
            </a:r>
            <a:endParaRPr lang="en-US" dirty="0" smtClean="0"/>
          </a:p>
          <a:p>
            <a:pPr lvl="3"/>
            <a:r>
              <a:rPr lang="ka-GE" dirty="0" smtClean="0"/>
              <a:t>მეოთხე დონე</a:t>
            </a:r>
            <a:endParaRPr lang="en-US" dirty="0" smtClean="0"/>
          </a:p>
          <a:p>
            <a:pPr lvl="4"/>
            <a:r>
              <a:rPr lang="ka-GE" dirty="0" smtClean="0"/>
              <a:t>მეხუთე დონე</a:t>
            </a:r>
            <a:endParaRPr lang="en-US" dirty="0"/>
          </a:p>
        </p:txBody>
      </p:sp>
      <p:sp>
        <p:nvSpPr>
          <p:cNvPr id="5" name="Text Placeholder 4"/>
          <p:cNvSpPr>
            <a:spLocks noGrp="1"/>
          </p:cNvSpPr>
          <p:nvPr>
            <p:ph type="body" sz="quarter" idx="3" hasCustomPrompt="1"/>
          </p:nvPr>
        </p:nvSpPr>
        <p:spPr>
          <a:xfrm>
            <a:off x="4645025" y="1143000"/>
            <a:ext cx="4041775" cy="639762"/>
          </a:xfrm>
        </p:spPr>
        <p:txBody>
          <a:bodyPr anchor="b">
            <a:normAutofit/>
          </a:bodyPr>
          <a:lstStyle>
            <a:lvl1pPr marL="0" indent="0" algn="ctr">
              <a:buNone/>
              <a:defRPr sz="2400" b="1">
                <a:solidFill>
                  <a:schemeClr val="accent1">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a-GE" dirty="0" smtClean="0"/>
              <a:t>სათაური</a:t>
            </a:r>
            <a:endParaRPr lang="en-US" dirty="0" smtClean="0"/>
          </a:p>
        </p:txBody>
      </p:sp>
      <p:sp>
        <p:nvSpPr>
          <p:cNvPr id="6" name="Content Placeholder 5"/>
          <p:cNvSpPr>
            <a:spLocks noGrp="1"/>
          </p:cNvSpPr>
          <p:nvPr>
            <p:ph sz="quarter" idx="4" hasCustomPrompt="1"/>
          </p:nvPr>
        </p:nvSpPr>
        <p:spPr>
          <a:xfrm>
            <a:off x="4645025" y="1905000"/>
            <a:ext cx="4041775" cy="4221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a-GE" dirty="0" smtClean="0"/>
              <a:t>ტექსტი</a:t>
            </a:r>
            <a:endParaRPr lang="en-US" dirty="0" smtClean="0"/>
          </a:p>
          <a:p>
            <a:pPr lvl="1"/>
            <a:r>
              <a:rPr lang="ka-GE" dirty="0" smtClean="0"/>
              <a:t>მეორე დონა</a:t>
            </a:r>
            <a:endParaRPr lang="en-US" dirty="0" smtClean="0"/>
          </a:p>
          <a:p>
            <a:pPr lvl="2"/>
            <a:r>
              <a:rPr lang="ka-GE" dirty="0" smtClean="0"/>
              <a:t>მესამე დონე</a:t>
            </a:r>
            <a:endParaRPr lang="en-US" dirty="0" smtClean="0"/>
          </a:p>
          <a:p>
            <a:pPr lvl="3"/>
            <a:r>
              <a:rPr lang="ka-GE" dirty="0" smtClean="0"/>
              <a:t>მეოთხე დონე</a:t>
            </a:r>
            <a:endParaRPr lang="en-US" dirty="0" smtClean="0"/>
          </a:p>
          <a:p>
            <a:pPr lvl="4"/>
            <a:r>
              <a:rPr lang="ka-GE" dirty="0" smtClean="0"/>
              <a:t>მეხუთე დონე</a:t>
            </a:r>
            <a:endParaRPr lang="en-US" dirty="0"/>
          </a:p>
        </p:txBody>
      </p:sp>
      <p:sp>
        <p:nvSpPr>
          <p:cNvPr id="8" name="Footer Placeholder 7"/>
          <p:cNvSpPr>
            <a:spLocks noGrp="1"/>
          </p:cNvSpPr>
          <p:nvPr>
            <p:ph type="ftr" sz="quarter" idx="11"/>
          </p:nvPr>
        </p:nvSpPr>
        <p:spPr>
          <a:xfrm>
            <a:off x="1285852" y="6356350"/>
            <a:ext cx="5191148" cy="365125"/>
          </a:xfrm>
        </p:spPr>
        <p:txBody>
          <a:bodyPr/>
          <a:lstStyle/>
          <a:p>
            <a:r>
              <a:rPr lang="ka-GE" smtClean="0">
                <a:solidFill>
                  <a:prstClr val="black">
                    <a:tint val="75000"/>
                  </a:prstClr>
                </a:solidFill>
              </a:rPr>
              <a:t>2015 წლის ბიუჯეტი</a:t>
            </a: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7167321A-C667-4314-BCF5-A4F5B6D91B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9296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ka-GE" dirty="0" smtClean="0"/>
              <a:t>სლაიდის სათაური</a:t>
            </a:r>
            <a:endParaRPr lang="en-US" dirty="0"/>
          </a:p>
        </p:txBody>
      </p:sp>
      <p:sp>
        <p:nvSpPr>
          <p:cNvPr id="4" name="Footer Placeholder 3"/>
          <p:cNvSpPr>
            <a:spLocks noGrp="1"/>
          </p:cNvSpPr>
          <p:nvPr>
            <p:ph type="ftr" sz="quarter" idx="11"/>
          </p:nvPr>
        </p:nvSpPr>
        <p:spPr>
          <a:xfrm>
            <a:off x="1285852" y="6356350"/>
            <a:ext cx="5114948" cy="365125"/>
          </a:xfrm>
        </p:spPr>
        <p:txBody>
          <a:bodyPr/>
          <a:lstStyle/>
          <a:p>
            <a:r>
              <a:rPr lang="ka-GE" smtClean="0">
                <a:solidFill>
                  <a:prstClr val="black">
                    <a:tint val="75000"/>
                  </a:prstClr>
                </a:solidFill>
              </a:rPr>
              <a:t>2015 წლის ბიუჯეტი</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7167321A-C667-4314-BCF5-A4F5B6D91B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74369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1285852" y="6356350"/>
            <a:ext cx="5191148" cy="365125"/>
          </a:xfrm>
        </p:spPr>
        <p:txBody>
          <a:bodyPr/>
          <a:lstStyle/>
          <a:p>
            <a:r>
              <a:rPr lang="ka-GE" smtClean="0">
                <a:solidFill>
                  <a:prstClr val="black">
                    <a:tint val="75000"/>
                  </a:prstClr>
                </a:solidFill>
              </a:rPr>
              <a:t>2015 წლის ბიუჯეტი</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7167321A-C667-4314-BCF5-A4F5B6D91B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01420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Объект с подписью">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575050" y="1214422"/>
            <a:ext cx="5111750" cy="491174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a-GE" dirty="0" smtClean="0"/>
              <a:t>ტექსტი</a:t>
            </a:r>
            <a:endParaRPr lang="en-US" dirty="0" smtClean="0"/>
          </a:p>
          <a:p>
            <a:pPr lvl="1"/>
            <a:r>
              <a:rPr lang="ka-GE" dirty="0" smtClean="0"/>
              <a:t>მეორე დონე</a:t>
            </a:r>
            <a:endParaRPr lang="en-US" dirty="0" smtClean="0"/>
          </a:p>
          <a:p>
            <a:pPr lvl="2"/>
            <a:r>
              <a:rPr lang="ka-GE" dirty="0" smtClean="0"/>
              <a:t>მესამე დონე</a:t>
            </a:r>
            <a:endParaRPr lang="en-US" dirty="0" smtClean="0"/>
          </a:p>
          <a:p>
            <a:pPr lvl="3"/>
            <a:r>
              <a:rPr lang="ka-GE" dirty="0" smtClean="0"/>
              <a:t>მეოთხე დონე</a:t>
            </a:r>
            <a:endParaRPr lang="en-US" dirty="0" smtClean="0"/>
          </a:p>
          <a:p>
            <a:pPr lvl="4"/>
            <a:r>
              <a:rPr lang="ka-GE" dirty="0" smtClean="0"/>
              <a:t>მეხუთე დონე</a:t>
            </a:r>
            <a:endParaRPr lang="en-US" dirty="0"/>
          </a:p>
        </p:txBody>
      </p:sp>
      <p:sp>
        <p:nvSpPr>
          <p:cNvPr id="4" name="Text Placeholder 3"/>
          <p:cNvSpPr>
            <a:spLocks noGrp="1"/>
          </p:cNvSpPr>
          <p:nvPr>
            <p:ph type="body" sz="half" idx="2" hasCustomPrompt="1"/>
          </p:nvPr>
        </p:nvSpPr>
        <p:spPr>
          <a:xfrm>
            <a:off x="457200" y="1214422"/>
            <a:ext cx="3008313" cy="491174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a-GE" dirty="0" smtClean="0"/>
              <a:t>ტექსტი</a:t>
            </a:r>
            <a:endParaRPr lang="en-US" dirty="0" smtClean="0"/>
          </a:p>
        </p:txBody>
      </p:sp>
      <p:sp>
        <p:nvSpPr>
          <p:cNvPr id="6" name="Footer Placeholder 5"/>
          <p:cNvSpPr>
            <a:spLocks noGrp="1"/>
          </p:cNvSpPr>
          <p:nvPr>
            <p:ph type="ftr" sz="quarter" idx="11"/>
          </p:nvPr>
        </p:nvSpPr>
        <p:spPr>
          <a:xfrm>
            <a:off x="1285852" y="6356350"/>
            <a:ext cx="5191148" cy="365125"/>
          </a:xfrm>
        </p:spPr>
        <p:txBody>
          <a:bodyPr/>
          <a:lstStyle/>
          <a:p>
            <a:r>
              <a:rPr lang="ka-GE" smtClean="0">
                <a:solidFill>
                  <a:prstClr val="black">
                    <a:tint val="75000"/>
                  </a:prstClr>
                </a:solidFill>
              </a:rPr>
              <a:t>2015 წლის ბიუჯეტი</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167321A-C667-4314-BCF5-A4F5B6D91B69}" type="slidenum">
              <a:rPr lang="en-US" smtClean="0">
                <a:solidFill>
                  <a:prstClr val="black">
                    <a:tint val="75000"/>
                  </a:prstClr>
                </a:solidFill>
              </a:rPr>
              <a:pPr/>
              <a:t>‹#›</a:t>
            </a:fld>
            <a:endParaRPr lang="en-US">
              <a:solidFill>
                <a:prstClr val="black">
                  <a:tint val="75000"/>
                </a:prstClr>
              </a:solidFill>
            </a:endParaRPr>
          </a:p>
        </p:txBody>
      </p:sp>
      <p:sp>
        <p:nvSpPr>
          <p:cNvPr id="8" name="Title 1"/>
          <p:cNvSpPr>
            <a:spLocks noGrp="1"/>
          </p:cNvSpPr>
          <p:nvPr>
            <p:ph type="title" hasCustomPrompt="1"/>
          </p:nvPr>
        </p:nvSpPr>
        <p:spPr>
          <a:xfrm>
            <a:off x="428596" y="152400"/>
            <a:ext cx="7496204" cy="609600"/>
          </a:xfrm>
        </p:spPr>
        <p:txBody>
          <a:bodyPr/>
          <a:lstStyle>
            <a:lvl1pPr algn="l">
              <a:defRPr/>
            </a:lvl1pPr>
          </a:lstStyle>
          <a:p>
            <a:r>
              <a:rPr lang="ka-GE" dirty="0" smtClean="0"/>
              <a:t>სლაიდის სათაური</a:t>
            </a:r>
            <a:endParaRPr lang="en-US" dirty="0"/>
          </a:p>
        </p:txBody>
      </p:sp>
    </p:spTree>
    <p:extLst>
      <p:ext uri="{BB962C8B-B14F-4D97-AF65-F5344CB8AC3E}">
        <p14:creationId xmlns:p14="http://schemas.microsoft.com/office/powerpoint/2010/main" val="690215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8596" y="214290"/>
            <a:ext cx="7496204" cy="609600"/>
          </a:xfrm>
        </p:spPr>
        <p:txBody>
          <a:bodyPr>
            <a:noAutofit/>
          </a:bodyPr>
          <a:lstStyle>
            <a:lvl1pPr algn="l">
              <a:defRPr sz="2400" b="1" baseline="0">
                <a:solidFill>
                  <a:schemeClr val="bg1">
                    <a:lumMod val="50000"/>
                  </a:schemeClr>
                </a:solidFill>
                <a:latin typeface="BPG Algeti Compact" pitchFamily="2" charset="0"/>
                <a:cs typeface="BPG Algeti Compact" pitchFamily="2" charset="0"/>
              </a:defRPr>
            </a:lvl1pPr>
          </a:lstStyle>
          <a:p>
            <a:r>
              <a:rPr lang="ka-GE" dirty="0" smtClean="0"/>
              <a:t>სლაიდის სათაური</a:t>
            </a:r>
            <a:endParaRPr lang="en-US" dirty="0"/>
          </a:p>
        </p:txBody>
      </p:sp>
      <p:sp>
        <p:nvSpPr>
          <p:cNvPr id="3" name="Content Placeholder 2"/>
          <p:cNvSpPr>
            <a:spLocks noGrp="1"/>
          </p:cNvSpPr>
          <p:nvPr>
            <p:ph idx="1" hasCustomPrompt="1"/>
          </p:nvPr>
        </p:nvSpPr>
        <p:spPr>
          <a:xfrm>
            <a:off x="457200" y="1214422"/>
            <a:ext cx="8229600" cy="4911741"/>
          </a:xfrm>
        </p:spPr>
        <p:txBody>
          <a:bodyPr>
            <a:normAutofit/>
          </a:bodyPr>
          <a:lstStyle>
            <a:lvl1pPr>
              <a:defRPr lang="en-US" sz="2000" dirty="0" smtClean="0">
                <a:latin typeface="BPG Glaho Arial V5" pitchFamily="34" charset="0"/>
              </a:defRPr>
            </a:lvl1pPr>
            <a:lvl2pPr>
              <a:defRPr lang="en-US" sz="2000" dirty="0" smtClean="0">
                <a:latin typeface="BPG Glaho Arial V5" pitchFamily="34" charset="0"/>
              </a:defRPr>
            </a:lvl2pPr>
            <a:lvl3pPr>
              <a:defRPr lang="en-US" sz="2000" dirty="0" smtClean="0">
                <a:latin typeface="BPG Glaho Arial V5" pitchFamily="34" charset="0"/>
              </a:defRPr>
            </a:lvl3pPr>
            <a:lvl4pPr>
              <a:defRPr lang="en-US" sz="2000" dirty="0" smtClean="0">
                <a:latin typeface="BPG Glaho Arial V5" pitchFamily="34" charset="0"/>
              </a:defRPr>
            </a:lvl4pPr>
            <a:lvl5pPr>
              <a:defRPr lang="en-US" sz="2000" dirty="0">
                <a:latin typeface="BPG Glaho Arial V5" pitchFamily="34" charset="0"/>
              </a:defRPr>
            </a:lvl5pPr>
          </a:lstStyle>
          <a:p>
            <a:pPr lvl="0"/>
            <a:r>
              <a:rPr lang="ka-GE" dirty="0" smtClean="0"/>
              <a:t>ტექსტი</a:t>
            </a:r>
            <a:endParaRPr lang="en-US" dirty="0" smtClean="0"/>
          </a:p>
          <a:p>
            <a:pPr lvl="1"/>
            <a:r>
              <a:rPr lang="ka-GE" dirty="0" smtClean="0"/>
              <a:t>მეორე დონა</a:t>
            </a:r>
            <a:endParaRPr lang="en-US" dirty="0" smtClean="0"/>
          </a:p>
          <a:p>
            <a:pPr lvl="2"/>
            <a:r>
              <a:rPr lang="ka-GE" dirty="0" smtClean="0"/>
              <a:t>მესამე დონე</a:t>
            </a:r>
            <a:endParaRPr lang="en-US" dirty="0" smtClean="0"/>
          </a:p>
          <a:p>
            <a:pPr lvl="3"/>
            <a:r>
              <a:rPr lang="ka-GE" dirty="0" smtClean="0"/>
              <a:t>მეოთხე დონე</a:t>
            </a:r>
            <a:endParaRPr lang="en-US" dirty="0" smtClean="0"/>
          </a:p>
          <a:p>
            <a:pPr lvl="4"/>
            <a:r>
              <a:rPr lang="ka-GE" dirty="0" smtClean="0"/>
              <a:t>მეხუთე დონე</a:t>
            </a:r>
            <a:endParaRPr lang="en-US" dirty="0"/>
          </a:p>
        </p:txBody>
      </p:sp>
      <p:sp>
        <p:nvSpPr>
          <p:cNvPr id="5" name="Footer Placeholder 4"/>
          <p:cNvSpPr>
            <a:spLocks noGrp="1"/>
          </p:cNvSpPr>
          <p:nvPr>
            <p:ph type="ftr" sz="quarter" idx="11"/>
          </p:nvPr>
        </p:nvSpPr>
        <p:spPr>
          <a:xfrm>
            <a:off x="1285852" y="6356350"/>
            <a:ext cx="6000792" cy="365125"/>
          </a:xfrm>
        </p:spPr>
        <p:txBody>
          <a:bodyPr/>
          <a:lstStyle>
            <a:lvl1pPr algn="l">
              <a:defRPr>
                <a:latin typeface="+mj-lt"/>
                <a:cs typeface="BPG Algeti Compact" pitchFamily="2" charset="0"/>
              </a:defRPr>
            </a:lvl1pPr>
          </a:lstStyle>
          <a:p>
            <a:r>
              <a:rPr lang="ka-GE" smtClean="0">
                <a:solidFill>
                  <a:prstClr val="black">
                    <a:tint val="75000"/>
                  </a:prstClr>
                </a:solidFill>
              </a:rPr>
              <a:t>2015 წლის ბიუჯეტი</a:t>
            </a:r>
            <a:endParaRPr lang="en-US" dirty="0">
              <a:solidFill>
                <a:prstClr val="black">
                  <a:tint val="75000"/>
                </a:prstClr>
              </a:solidFill>
            </a:endParaRPr>
          </a:p>
        </p:txBody>
      </p:sp>
      <p:sp>
        <p:nvSpPr>
          <p:cNvPr id="6" name="Slide Number Placeholder 5"/>
          <p:cNvSpPr>
            <a:spLocks noGrp="1"/>
          </p:cNvSpPr>
          <p:nvPr>
            <p:ph type="sldNum" sz="quarter" idx="12"/>
          </p:nvPr>
        </p:nvSpPr>
        <p:spPr>
          <a:xfrm>
            <a:off x="8001024" y="6356350"/>
            <a:ext cx="685776" cy="365125"/>
          </a:xfrm>
        </p:spPr>
        <p:txBody>
          <a:bodyPr/>
          <a:lstStyle>
            <a:lvl1pPr>
              <a:defRPr>
                <a:latin typeface="+mj-lt"/>
              </a:defRPr>
            </a:lvl1pPr>
          </a:lstStyle>
          <a:p>
            <a:fld id="{7167321A-C667-4314-BCF5-A4F5B6D91B6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797354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52600" y="195262"/>
            <a:ext cx="5486400" cy="566738"/>
          </a:xfrm>
        </p:spPr>
        <p:txBody>
          <a:bodyPr anchor="b"/>
          <a:lstStyle>
            <a:lvl1pPr algn="l">
              <a:defRPr sz="2000" b="1"/>
            </a:lvl1pPr>
          </a:lstStyle>
          <a:p>
            <a:r>
              <a:rPr lang="ka-GE" dirty="0" smtClean="0"/>
              <a:t>სურათის სატაური</a:t>
            </a:r>
            <a:endParaRPr lang="en-US" dirty="0"/>
          </a:p>
        </p:txBody>
      </p:sp>
      <p:sp>
        <p:nvSpPr>
          <p:cNvPr id="3" name="Picture Placeholder 2"/>
          <p:cNvSpPr>
            <a:spLocks noGrp="1"/>
          </p:cNvSpPr>
          <p:nvPr>
            <p:ph type="pic" idx="1" hasCustomPrompt="1"/>
          </p:nvPr>
        </p:nvSpPr>
        <p:spPr>
          <a:xfrm>
            <a:off x="1792288" y="1285860"/>
            <a:ext cx="5486400" cy="36671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a-GE" dirty="0" smtClean="0"/>
              <a:t>სურათი</a:t>
            </a:r>
            <a:endParaRPr lang="en-US" dirty="0"/>
          </a:p>
        </p:txBody>
      </p:sp>
      <p:sp>
        <p:nvSpPr>
          <p:cNvPr id="4" name="Text Placeholder 3"/>
          <p:cNvSpPr>
            <a:spLocks noGrp="1"/>
          </p:cNvSpPr>
          <p:nvPr>
            <p:ph type="body" sz="half" idx="2" hasCustomPrompt="1"/>
          </p:nvPr>
        </p:nvSpPr>
        <p:spPr>
          <a:xfrm>
            <a:off x="1792288" y="5029200"/>
            <a:ext cx="5486400" cy="1143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a-GE" dirty="0" smtClean="0"/>
              <a:t>სურათის კომენტარი</a:t>
            </a:r>
            <a:endParaRPr lang="en-US" dirty="0" smtClean="0"/>
          </a:p>
        </p:txBody>
      </p:sp>
      <p:sp>
        <p:nvSpPr>
          <p:cNvPr id="6" name="Footer Placeholder 5"/>
          <p:cNvSpPr>
            <a:spLocks noGrp="1"/>
          </p:cNvSpPr>
          <p:nvPr>
            <p:ph type="ftr" sz="quarter" idx="11"/>
          </p:nvPr>
        </p:nvSpPr>
        <p:spPr>
          <a:xfrm>
            <a:off x="1285852" y="6356350"/>
            <a:ext cx="5114948" cy="365125"/>
          </a:xfrm>
        </p:spPr>
        <p:txBody>
          <a:bodyPr/>
          <a:lstStyle/>
          <a:p>
            <a:r>
              <a:rPr lang="ka-GE" smtClean="0">
                <a:solidFill>
                  <a:prstClr val="black">
                    <a:tint val="75000"/>
                  </a:prstClr>
                </a:solidFill>
              </a:rPr>
              <a:t>2015 წლის ბიუჯეტი</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167321A-C667-4314-BCF5-A4F5B6D91B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4225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8596" y="214290"/>
            <a:ext cx="7496204" cy="609600"/>
          </a:xfrm>
        </p:spPr>
        <p:txBody>
          <a:bodyPr/>
          <a:lstStyle>
            <a:lvl1pPr algn="l">
              <a:defRPr/>
            </a:lvl1pPr>
          </a:lstStyle>
          <a:p>
            <a:r>
              <a:rPr lang="ka-GE" dirty="0" smtClean="0"/>
              <a:t>სლაიდის სათაური</a:t>
            </a:r>
            <a:endParaRPr lang="en-US" dirty="0"/>
          </a:p>
        </p:txBody>
      </p:sp>
      <p:sp>
        <p:nvSpPr>
          <p:cNvPr id="3" name="Vertical Text Placeholder 2"/>
          <p:cNvSpPr>
            <a:spLocks noGrp="1"/>
          </p:cNvSpPr>
          <p:nvPr>
            <p:ph type="body" orient="vert" idx="1" hasCustomPrompt="1"/>
          </p:nvPr>
        </p:nvSpPr>
        <p:spPr/>
        <p:txBody>
          <a:bodyPr vert="eaVert"/>
          <a:lstStyle/>
          <a:p>
            <a:pPr lvl="0"/>
            <a:r>
              <a:rPr lang="ka-GE" dirty="0" smtClean="0"/>
              <a:t>ტექსტი</a:t>
            </a:r>
            <a:endParaRPr lang="en-US" dirty="0" smtClean="0"/>
          </a:p>
          <a:p>
            <a:pPr lvl="1"/>
            <a:r>
              <a:rPr lang="ka-GE" dirty="0" smtClean="0"/>
              <a:t>მეორე დონე</a:t>
            </a:r>
            <a:endParaRPr lang="en-US" dirty="0" smtClean="0"/>
          </a:p>
          <a:p>
            <a:pPr lvl="2"/>
            <a:r>
              <a:rPr lang="ka-GE" dirty="0" smtClean="0"/>
              <a:t>მესამე დონე</a:t>
            </a:r>
            <a:endParaRPr lang="en-US" dirty="0" smtClean="0"/>
          </a:p>
          <a:p>
            <a:pPr lvl="3"/>
            <a:r>
              <a:rPr lang="ka-GE" dirty="0" smtClean="0"/>
              <a:t>მეოთხე დონე</a:t>
            </a:r>
            <a:endParaRPr lang="en-US" dirty="0" smtClean="0"/>
          </a:p>
          <a:p>
            <a:pPr lvl="4"/>
            <a:r>
              <a:rPr lang="ka-GE" dirty="0" smtClean="0"/>
              <a:t>მეხუთე დონე</a:t>
            </a:r>
            <a:endParaRPr lang="en-US" dirty="0"/>
          </a:p>
        </p:txBody>
      </p:sp>
      <p:sp>
        <p:nvSpPr>
          <p:cNvPr id="5" name="Footer Placeholder 4"/>
          <p:cNvSpPr>
            <a:spLocks noGrp="1"/>
          </p:cNvSpPr>
          <p:nvPr>
            <p:ph type="ftr" sz="quarter" idx="11"/>
          </p:nvPr>
        </p:nvSpPr>
        <p:spPr>
          <a:xfrm>
            <a:off x="1285852" y="6356350"/>
            <a:ext cx="5191148" cy="365125"/>
          </a:xfrm>
        </p:spPr>
        <p:txBody>
          <a:bodyPr/>
          <a:lstStyle/>
          <a:p>
            <a:r>
              <a:rPr lang="ka-GE" smtClean="0">
                <a:solidFill>
                  <a:prstClr val="black">
                    <a:tint val="75000"/>
                  </a:prstClr>
                </a:solidFill>
              </a:rPr>
              <a:t>2015 წლის ბიუჯეტი</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167321A-C667-4314-BCF5-A4F5B6D91B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81077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6629400" y="1214422"/>
            <a:ext cx="2057400" cy="4911741"/>
          </a:xfrm>
        </p:spPr>
        <p:txBody>
          <a:bodyPr vert="eaVert"/>
          <a:lstStyle>
            <a:lvl1pPr>
              <a:defRPr/>
            </a:lvl1pPr>
          </a:lstStyle>
          <a:p>
            <a:r>
              <a:rPr lang="ka-GE" dirty="0" smtClean="0"/>
              <a:t>სლაიდის სატაური</a:t>
            </a:r>
            <a:endParaRPr lang="en-US" dirty="0"/>
          </a:p>
        </p:txBody>
      </p:sp>
      <p:sp>
        <p:nvSpPr>
          <p:cNvPr id="3" name="Vertical Text Placeholder 2"/>
          <p:cNvSpPr>
            <a:spLocks noGrp="1"/>
          </p:cNvSpPr>
          <p:nvPr>
            <p:ph type="body" orient="vert" idx="1" hasCustomPrompt="1"/>
          </p:nvPr>
        </p:nvSpPr>
        <p:spPr>
          <a:xfrm>
            <a:off x="457200" y="1214422"/>
            <a:ext cx="6019800" cy="4911741"/>
          </a:xfrm>
        </p:spPr>
        <p:txBody>
          <a:bodyPr vert="eaVert"/>
          <a:lstStyle/>
          <a:p>
            <a:pPr lvl="0"/>
            <a:r>
              <a:rPr lang="ka-GE" dirty="0" smtClean="0"/>
              <a:t>ტექსტი</a:t>
            </a:r>
            <a:endParaRPr lang="en-US" dirty="0" smtClean="0"/>
          </a:p>
          <a:p>
            <a:pPr lvl="1"/>
            <a:r>
              <a:rPr lang="ka-GE" dirty="0" smtClean="0"/>
              <a:t>მეორე დონე</a:t>
            </a:r>
            <a:endParaRPr lang="en-US" dirty="0" smtClean="0"/>
          </a:p>
          <a:p>
            <a:pPr lvl="2"/>
            <a:r>
              <a:rPr lang="ka-GE" dirty="0" smtClean="0"/>
              <a:t>მესამე დონე</a:t>
            </a:r>
            <a:endParaRPr lang="en-US" dirty="0" smtClean="0"/>
          </a:p>
          <a:p>
            <a:pPr lvl="3"/>
            <a:r>
              <a:rPr lang="ka-GE" dirty="0" smtClean="0"/>
              <a:t>მეოთხე დონე</a:t>
            </a:r>
            <a:endParaRPr lang="en-US" dirty="0" smtClean="0"/>
          </a:p>
          <a:p>
            <a:pPr lvl="4"/>
            <a:r>
              <a:rPr lang="ka-GE" dirty="0" smtClean="0"/>
              <a:t>მეხუთე დონე</a:t>
            </a:r>
            <a:endParaRPr lang="en-US" dirty="0"/>
          </a:p>
        </p:txBody>
      </p:sp>
      <p:sp>
        <p:nvSpPr>
          <p:cNvPr id="5" name="Footer Placeholder 4"/>
          <p:cNvSpPr>
            <a:spLocks noGrp="1"/>
          </p:cNvSpPr>
          <p:nvPr>
            <p:ph type="ftr" sz="quarter" idx="11"/>
          </p:nvPr>
        </p:nvSpPr>
        <p:spPr>
          <a:xfrm>
            <a:off x="1285852" y="6356350"/>
            <a:ext cx="5191148" cy="365125"/>
          </a:xfrm>
        </p:spPr>
        <p:txBody>
          <a:bodyPr/>
          <a:lstStyle/>
          <a:p>
            <a:r>
              <a:rPr lang="ka-GE" smtClean="0">
                <a:solidFill>
                  <a:prstClr val="black">
                    <a:tint val="75000"/>
                  </a:prstClr>
                </a:solidFill>
              </a:rPr>
              <a:t>2015 წლის ბიუჯეტი</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167321A-C667-4314-BCF5-A4F5B6D91B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16423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214422"/>
            <a:ext cx="5111750" cy="491174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214422"/>
            <a:ext cx="3008313" cy="491174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Title 1"/>
          <p:cNvSpPr>
            <a:spLocks noGrp="1"/>
          </p:cNvSpPr>
          <p:nvPr>
            <p:ph type="title"/>
          </p:nvPr>
        </p:nvSpPr>
        <p:spPr>
          <a:xfrm>
            <a:off x="428596" y="152400"/>
            <a:ext cx="7496204" cy="609600"/>
          </a:xfrm>
        </p:spPr>
        <p:txBody>
          <a:bodyPr/>
          <a:lstStyle>
            <a:lvl1pPr algn="l">
              <a:defRPr/>
            </a:lvl1pPr>
          </a:lstStyle>
          <a:p>
            <a:r>
              <a:rPr lang="en-US" smtClean="0"/>
              <a:t>Click to edit Master title style</a:t>
            </a:r>
            <a:endParaRPr lang="en-US" dirty="0"/>
          </a:p>
        </p:txBody>
      </p:sp>
      <p:sp>
        <p:nvSpPr>
          <p:cNvPr id="5" name="Footer Placeholder 5"/>
          <p:cNvSpPr>
            <a:spLocks noGrp="1"/>
          </p:cNvSpPr>
          <p:nvPr>
            <p:ph type="ftr" sz="quarter" idx="10"/>
          </p:nvPr>
        </p:nvSpPr>
        <p:spPr>
          <a:xfrm>
            <a:off x="1285875" y="6356350"/>
            <a:ext cx="5191125" cy="365125"/>
          </a:xfrm>
        </p:spPr>
        <p:txBody>
          <a:bodyPr/>
          <a:lstStyle>
            <a:lvl1pPr>
              <a:defRPr/>
            </a:lvl1pPr>
          </a:lstStyle>
          <a:p>
            <a:pPr>
              <a:defRPr/>
            </a:pPr>
            <a:r>
              <a:rPr lang="ka-GE"/>
              <a:t>საგადასახადო პოლიტიკის დეპარტამენტი</a:t>
            </a:r>
            <a:endParaRPr lang="en-US"/>
          </a:p>
        </p:txBody>
      </p:sp>
      <p:sp>
        <p:nvSpPr>
          <p:cNvPr id="6" name="Slide Number Placeholder 6"/>
          <p:cNvSpPr>
            <a:spLocks noGrp="1"/>
          </p:cNvSpPr>
          <p:nvPr>
            <p:ph type="sldNum" sz="quarter" idx="11"/>
          </p:nvPr>
        </p:nvSpPr>
        <p:spPr/>
        <p:txBody>
          <a:bodyPr/>
          <a:lstStyle>
            <a:lvl1pPr>
              <a:defRPr/>
            </a:lvl1pPr>
          </a:lstStyle>
          <a:p>
            <a:pPr>
              <a:defRPr/>
            </a:pPr>
            <a:fld id="{13D50C1C-8361-4AF8-9225-18BF2ABEC1EE}" type="slidenum">
              <a:rPr lang="en-US"/>
              <a:pPr>
                <a:defRPr/>
              </a:pPr>
              <a:t>‹#›</a:t>
            </a:fld>
            <a:endParaRPr lang="en-US"/>
          </a:p>
        </p:txBody>
      </p:sp>
    </p:spTree>
    <p:extLst>
      <p:ext uri="{BB962C8B-B14F-4D97-AF65-F5344CB8AC3E}">
        <p14:creationId xmlns:p14="http://schemas.microsoft.com/office/powerpoint/2010/main" val="14998171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lstStyle>
            <a:lvl1pPr algn="l">
              <a:defRPr sz="4000" b="1" cap="all">
                <a:solidFill>
                  <a:srgbClr val="33373D"/>
                </a:solidFill>
              </a:defRPr>
            </a:lvl1pPr>
          </a:lstStyle>
          <a:p>
            <a:r>
              <a:rPr lang="ka-GE" dirty="0" smtClean="0"/>
              <a:t>ტექსტი</a:t>
            </a:r>
            <a:endParaRPr lang="en-US" dirty="0"/>
          </a:p>
        </p:txBody>
      </p:sp>
      <p:sp>
        <p:nvSpPr>
          <p:cNvPr id="3" name="Text Placeholder 2"/>
          <p:cNvSpPr>
            <a:spLocks noGrp="1"/>
          </p:cNvSpPr>
          <p:nvPr>
            <p:ph type="body" idx="1" hasCustomPrompt="1"/>
          </p:nvPr>
        </p:nvSpPr>
        <p:spPr>
          <a:xfrm>
            <a:off x="722313" y="3505200"/>
            <a:ext cx="7772400" cy="901700"/>
          </a:xfrm>
        </p:spPr>
        <p:txBody>
          <a:bodyPr anchor="b"/>
          <a:lstStyle>
            <a:lvl1pPr marL="0" indent="0">
              <a:buNone/>
              <a:defRPr sz="2000">
                <a:solidFill>
                  <a:srgbClr val="33373D"/>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a-GE" dirty="0" smtClean="0"/>
              <a:t>ტექსტი</a:t>
            </a:r>
            <a:endParaRPr lang="en-US" dirty="0" smtClean="0"/>
          </a:p>
        </p:txBody>
      </p:sp>
      <p:sp>
        <p:nvSpPr>
          <p:cNvPr id="5" name="Footer Placeholder 4"/>
          <p:cNvSpPr>
            <a:spLocks noGrp="1"/>
          </p:cNvSpPr>
          <p:nvPr>
            <p:ph type="ftr" sz="quarter" idx="11"/>
          </p:nvPr>
        </p:nvSpPr>
        <p:spPr>
          <a:xfrm>
            <a:off x="228600" y="6356350"/>
            <a:ext cx="2895600" cy="365125"/>
          </a:xfrm>
        </p:spPr>
        <p:txBody>
          <a:bodyPr/>
          <a:lstStyle>
            <a:lvl1pPr>
              <a:defRPr>
                <a:solidFill>
                  <a:srgbClr val="33373D"/>
                </a:solidFill>
              </a:defRPr>
            </a:lvl1pPr>
          </a:lstStyle>
          <a:p>
            <a:r>
              <a:rPr lang="ka-GE" smtClean="0"/>
              <a:t>2015 წლის ბიუჯეტი</a:t>
            </a:r>
            <a:endParaRPr lang="en-US" dirty="0"/>
          </a:p>
        </p:txBody>
      </p:sp>
      <p:sp>
        <p:nvSpPr>
          <p:cNvPr id="6" name="Slide Number Placeholder 5"/>
          <p:cNvSpPr>
            <a:spLocks noGrp="1"/>
          </p:cNvSpPr>
          <p:nvPr>
            <p:ph type="sldNum" sz="quarter" idx="12"/>
          </p:nvPr>
        </p:nvSpPr>
        <p:spPr>
          <a:xfrm>
            <a:off x="6781800" y="6356350"/>
            <a:ext cx="2133600" cy="365125"/>
          </a:xfrm>
        </p:spPr>
        <p:txBody>
          <a:bodyPr/>
          <a:lstStyle>
            <a:lvl1pPr>
              <a:defRPr>
                <a:solidFill>
                  <a:srgbClr val="33373D"/>
                </a:solidFill>
              </a:defRPr>
            </a:lvl1pPr>
          </a:lstStyle>
          <a:p>
            <a:fld id="{7167321A-C667-4314-BCF5-A4F5B6D91B69}" type="slidenum">
              <a:rPr lang="en-US" smtClean="0"/>
              <a:pPr/>
              <a:t>‹#›</a:t>
            </a:fld>
            <a:endParaRPr lang="en-US" dirty="0"/>
          </a:p>
        </p:txBody>
      </p:sp>
    </p:spTree>
    <p:extLst>
      <p:ext uri="{BB962C8B-B14F-4D97-AF65-F5344CB8AC3E}">
        <p14:creationId xmlns:p14="http://schemas.microsoft.com/office/powerpoint/2010/main" val="11633744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8596" y="214290"/>
            <a:ext cx="7496204" cy="609600"/>
          </a:xfrm>
        </p:spPr>
        <p:txBody>
          <a:bodyPr/>
          <a:lstStyle>
            <a:lvl1pPr algn="l">
              <a:defRPr baseline="0"/>
            </a:lvl1pPr>
          </a:lstStyle>
          <a:p>
            <a:r>
              <a:rPr lang="ka-GE" dirty="0" smtClean="0"/>
              <a:t>სლაიდის სათაური</a:t>
            </a:r>
            <a:endParaRPr lang="en-US" dirty="0"/>
          </a:p>
        </p:txBody>
      </p:sp>
      <p:sp>
        <p:nvSpPr>
          <p:cNvPr id="3" name="Content Placeholder 2"/>
          <p:cNvSpPr>
            <a:spLocks noGrp="1"/>
          </p:cNvSpPr>
          <p:nvPr>
            <p:ph sz="half" idx="1" hasCustomPrompt="1"/>
          </p:nvPr>
        </p:nvSpPr>
        <p:spPr>
          <a:xfrm>
            <a:off x="457200" y="1214422"/>
            <a:ext cx="4038600" cy="491174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a-GE" dirty="0" smtClean="0"/>
              <a:t>ტექსტი</a:t>
            </a:r>
            <a:endParaRPr lang="en-US" dirty="0" smtClean="0"/>
          </a:p>
          <a:p>
            <a:pPr lvl="1"/>
            <a:r>
              <a:rPr lang="ka-GE" dirty="0" smtClean="0"/>
              <a:t>მეორე დონა</a:t>
            </a:r>
            <a:endParaRPr lang="en-US" dirty="0" smtClean="0"/>
          </a:p>
          <a:p>
            <a:pPr lvl="2"/>
            <a:r>
              <a:rPr lang="ka-GE" dirty="0" smtClean="0"/>
              <a:t>მესამე დონე</a:t>
            </a:r>
            <a:endParaRPr lang="en-US" dirty="0" smtClean="0"/>
          </a:p>
          <a:p>
            <a:pPr lvl="3"/>
            <a:r>
              <a:rPr lang="ka-GE" dirty="0" smtClean="0"/>
              <a:t>მეოთხე დონე</a:t>
            </a:r>
            <a:endParaRPr lang="en-US" dirty="0" smtClean="0"/>
          </a:p>
          <a:p>
            <a:pPr lvl="4"/>
            <a:r>
              <a:rPr lang="ka-GE" dirty="0" smtClean="0"/>
              <a:t>მეხუთე დონე</a:t>
            </a:r>
            <a:endParaRPr lang="en-US" dirty="0"/>
          </a:p>
        </p:txBody>
      </p:sp>
      <p:sp>
        <p:nvSpPr>
          <p:cNvPr id="4" name="Content Placeholder 3"/>
          <p:cNvSpPr>
            <a:spLocks noGrp="1"/>
          </p:cNvSpPr>
          <p:nvPr>
            <p:ph sz="half" idx="2" hasCustomPrompt="1"/>
          </p:nvPr>
        </p:nvSpPr>
        <p:spPr>
          <a:xfrm>
            <a:off x="4648200" y="1214422"/>
            <a:ext cx="4038600" cy="491174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a-GE" dirty="0" smtClean="0"/>
              <a:t>ტექსტი</a:t>
            </a:r>
            <a:endParaRPr lang="en-US" dirty="0" smtClean="0"/>
          </a:p>
          <a:p>
            <a:pPr lvl="1"/>
            <a:r>
              <a:rPr lang="ka-GE" dirty="0" smtClean="0"/>
              <a:t>მეორე დონა</a:t>
            </a:r>
            <a:endParaRPr lang="en-US" dirty="0" smtClean="0"/>
          </a:p>
          <a:p>
            <a:pPr lvl="2"/>
            <a:r>
              <a:rPr lang="ka-GE" dirty="0" smtClean="0"/>
              <a:t>მესამე დონე</a:t>
            </a:r>
            <a:endParaRPr lang="en-US" dirty="0" smtClean="0"/>
          </a:p>
          <a:p>
            <a:pPr lvl="3"/>
            <a:r>
              <a:rPr lang="ka-GE" dirty="0" smtClean="0"/>
              <a:t>მეოთხე დონე</a:t>
            </a:r>
            <a:endParaRPr lang="en-US" dirty="0" smtClean="0"/>
          </a:p>
          <a:p>
            <a:pPr lvl="4"/>
            <a:r>
              <a:rPr lang="ka-GE" dirty="0" smtClean="0"/>
              <a:t>მეხუთე დონე</a:t>
            </a:r>
            <a:endParaRPr lang="en-US" dirty="0"/>
          </a:p>
        </p:txBody>
      </p:sp>
      <p:sp>
        <p:nvSpPr>
          <p:cNvPr id="6" name="Footer Placeholder 5"/>
          <p:cNvSpPr>
            <a:spLocks noGrp="1"/>
          </p:cNvSpPr>
          <p:nvPr>
            <p:ph type="ftr" sz="quarter" idx="11"/>
          </p:nvPr>
        </p:nvSpPr>
        <p:spPr>
          <a:xfrm>
            <a:off x="1285852" y="6356350"/>
            <a:ext cx="5715040" cy="365125"/>
          </a:xfrm>
        </p:spPr>
        <p:txBody>
          <a:bodyPr/>
          <a:lstStyle/>
          <a:p>
            <a:r>
              <a:rPr lang="ka-GE" smtClean="0">
                <a:solidFill>
                  <a:prstClr val="black">
                    <a:tint val="75000"/>
                  </a:prstClr>
                </a:solidFill>
              </a:rPr>
              <a:t>2015 წლის ბიუჯეტი</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167321A-C667-4314-BCF5-A4F5B6D91B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6620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8596" y="214290"/>
            <a:ext cx="7496204" cy="609600"/>
          </a:xfrm>
        </p:spPr>
        <p:txBody>
          <a:bodyPr/>
          <a:lstStyle>
            <a:lvl1pPr algn="l">
              <a:defRPr baseline="0"/>
            </a:lvl1pPr>
          </a:lstStyle>
          <a:p>
            <a:r>
              <a:rPr lang="ka-GE" dirty="0" smtClean="0"/>
              <a:t>სლაიდის სათაური</a:t>
            </a:r>
            <a:endParaRPr lang="en-US" dirty="0"/>
          </a:p>
        </p:txBody>
      </p:sp>
      <p:sp>
        <p:nvSpPr>
          <p:cNvPr id="3" name="Text Placeholder 2"/>
          <p:cNvSpPr>
            <a:spLocks noGrp="1"/>
          </p:cNvSpPr>
          <p:nvPr>
            <p:ph type="body" idx="1" hasCustomPrompt="1"/>
          </p:nvPr>
        </p:nvSpPr>
        <p:spPr>
          <a:xfrm>
            <a:off x="457200" y="1143000"/>
            <a:ext cx="4040188" cy="639762"/>
          </a:xfrm>
        </p:spPr>
        <p:txBody>
          <a:bodyPr anchor="b">
            <a:normAutofit/>
          </a:bodyPr>
          <a:lstStyle>
            <a:lvl1pPr marL="0" indent="0" algn="ctr">
              <a:buNone/>
              <a:defRPr sz="2400" b="1">
                <a:solidFill>
                  <a:schemeClr val="accent1">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a-GE" dirty="0" smtClean="0"/>
              <a:t>სათაური</a:t>
            </a:r>
            <a:endParaRPr lang="en-US" dirty="0" smtClean="0"/>
          </a:p>
        </p:txBody>
      </p:sp>
      <p:sp>
        <p:nvSpPr>
          <p:cNvPr id="4" name="Content Placeholder 3"/>
          <p:cNvSpPr>
            <a:spLocks noGrp="1"/>
          </p:cNvSpPr>
          <p:nvPr>
            <p:ph sz="half" idx="2" hasCustomPrompt="1"/>
          </p:nvPr>
        </p:nvSpPr>
        <p:spPr>
          <a:xfrm>
            <a:off x="457200" y="1905000"/>
            <a:ext cx="4040188" cy="4221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a-GE" dirty="0" smtClean="0"/>
              <a:t>ტექსტი</a:t>
            </a:r>
            <a:endParaRPr lang="en-US" dirty="0" smtClean="0"/>
          </a:p>
          <a:p>
            <a:pPr lvl="1"/>
            <a:r>
              <a:rPr lang="ka-GE" dirty="0" smtClean="0"/>
              <a:t>მეორე დონა</a:t>
            </a:r>
            <a:endParaRPr lang="en-US" dirty="0" smtClean="0"/>
          </a:p>
          <a:p>
            <a:pPr lvl="2"/>
            <a:r>
              <a:rPr lang="ka-GE" dirty="0" smtClean="0"/>
              <a:t>მესამე დონე</a:t>
            </a:r>
            <a:endParaRPr lang="en-US" dirty="0" smtClean="0"/>
          </a:p>
          <a:p>
            <a:pPr lvl="3"/>
            <a:r>
              <a:rPr lang="ka-GE" dirty="0" smtClean="0"/>
              <a:t>მეოთხე დონე</a:t>
            </a:r>
            <a:endParaRPr lang="en-US" dirty="0" smtClean="0"/>
          </a:p>
          <a:p>
            <a:pPr lvl="4"/>
            <a:r>
              <a:rPr lang="ka-GE" dirty="0" smtClean="0"/>
              <a:t>მეხუთე დონე</a:t>
            </a:r>
            <a:endParaRPr lang="en-US" dirty="0"/>
          </a:p>
        </p:txBody>
      </p:sp>
      <p:sp>
        <p:nvSpPr>
          <p:cNvPr id="5" name="Text Placeholder 4"/>
          <p:cNvSpPr>
            <a:spLocks noGrp="1"/>
          </p:cNvSpPr>
          <p:nvPr>
            <p:ph type="body" sz="quarter" idx="3" hasCustomPrompt="1"/>
          </p:nvPr>
        </p:nvSpPr>
        <p:spPr>
          <a:xfrm>
            <a:off x="4645025" y="1143000"/>
            <a:ext cx="4041775" cy="639762"/>
          </a:xfrm>
        </p:spPr>
        <p:txBody>
          <a:bodyPr anchor="b">
            <a:normAutofit/>
          </a:bodyPr>
          <a:lstStyle>
            <a:lvl1pPr marL="0" indent="0" algn="ctr">
              <a:buNone/>
              <a:defRPr sz="2400" b="1">
                <a:solidFill>
                  <a:schemeClr val="accent1">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a-GE" dirty="0" smtClean="0"/>
              <a:t>სათაური</a:t>
            </a:r>
            <a:endParaRPr lang="en-US" dirty="0" smtClean="0"/>
          </a:p>
        </p:txBody>
      </p:sp>
      <p:sp>
        <p:nvSpPr>
          <p:cNvPr id="6" name="Content Placeholder 5"/>
          <p:cNvSpPr>
            <a:spLocks noGrp="1"/>
          </p:cNvSpPr>
          <p:nvPr>
            <p:ph sz="quarter" idx="4" hasCustomPrompt="1"/>
          </p:nvPr>
        </p:nvSpPr>
        <p:spPr>
          <a:xfrm>
            <a:off x="4645025" y="1905000"/>
            <a:ext cx="4041775" cy="4221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a-GE" dirty="0" smtClean="0"/>
              <a:t>ტექსტი</a:t>
            </a:r>
            <a:endParaRPr lang="en-US" dirty="0" smtClean="0"/>
          </a:p>
          <a:p>
            <a:pPr lvl="1"/>
            <a:r>
              <a:rPr lang="ka-GE" dirty="0" smtClean="0"/>
              <a:t>მეორე დონა</a:t>
            </a:r>
            <a:endParaRPr lang="en-US" dirty="0" smtClean="0"/>
          </a:p>
          <a:p>
            <a:pPr lvl="2"/>
            <a:r>
              <a:rPr lang="ka-GE" dirty="0" smtClean="0"/>
              <a:t>მესამე დონე</a:t>
            </a:r>
            <a:endParaRPr lang="en-US" dirty="0" smtClean="0"/>
          </a:p>
          <a:p>
            <a:pPr lvl="3"/>
            <a:r>
              <a:rPr lang="ka-GE" dirty="0" smtClean="0"/>
              <a:t>მეოთხე დონე</a:t>
            </a:r>
            <a:endParaRPr lang="en-US" dirty="0" smtClean="0"/>
          </a:p>
          <a:p>
            <a:pPr lvl="4"/>
            <a:r>
              <a:rPr lang="ka-GE" dirty="0" smtClean="0"/>
              <a:t>მეხუთე დონე</a:t>
            </a:r>
            <a:endParaRPr lang="en-US" dirty="0"/>
          </a:p>
        </p:txBody>
      </p:sp>
      <p:sp>
        <p:nvSpPr>
          <p:cNvPr id="8" name="Footer Placeholder 7"/>
          <p:cNvSpPr>
            <a:spLocks noGrp="1"/>
          </p:cNvSpPr>
          <p:nvPr>
            <p:ph type="ftr" sz="quarter" idx="11"/>
          </p:nvPr>
        </p:nvSpPr>
        <p:spPr>
          <a:xfrm>
            <a:off x="1285852" y="6356350"/>
            <a:ext cx="5191148" cy="365125"/>
          </a:xfrm>
        </p:spPr>
        <p:txBody>
          <a:bodyPr/>
          <a:lstStyle/>
          <a:p>
            <a:r>
              <a:rPr lang="ka-GE" smtClean="0">
                <a:solidFill>
                  <a:prstClr val="black">
                    <a:tint val="75000"/>
                  </a:prstClr>
                </a:solidFill>
              </a:rPr>
              <a:t>2015 წლის ბიუჯეტი</a:t>
            </a: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7167321A-C667-4314-BCF5-A4F5B6D91B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73898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ka-GE" dirty="0" smtClean="0"/>
              <a:t>სლაიდის სათაური</a:t>
            </a:r>
            <a:endParaRPr lang="en-US" dirty="0"/>
          </a:p>
        </p:txBody>
      </p:sp>
      <p:sp>
        <p:nvSpPr>
          <p:cNvPr id="4" name="Footer Placeholder 3"/>
          <p:cNvSpPr>
            <a:spLocks noGrp="1"/>
          </p:cNvSpPr>
          <p:nvPr>
            <p:ph type="ftr" sz="quarter" idx="11"/>
          </p:nvPr>
        </p:nvSpPr>
        <p:spPr>
          <a:xfrm>
            <a:off x="1285852" y="6356350"/>
            <a:ext cx="5114948" cy="365125"/>
          </a:xfrm>
        </p:spPr>
        <p:txBody>
          <a:bodyPr/>
          <a:lstStyle/>
          <a:p>
            <a:r>
              <a:rPr lang="ka-GE" smtClean="0">
                <a:solidFill>
                  <a:prstClr val="black">
                    <a:tint val="75000"/>
                  </a:prstClr>
                </a:solidFill>
              </a:rPr>
              <a:t>2015 წლის ბიუჯეტი</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7167321A-C667-4314-BCF5-A4F5B6D91B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62532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1285852" y="6356350"/>
            <a:ext cx="5191148" cy="365125"/>
          </a:xfrm>
        </p:spPr>
        <p:txBody>
          <a:bodyPr/>
          <a:lstStyle/>
          <a:p>
            <a:r>
              <a:rPr lang="ka-GE" smtClean="0">
                <a:solidFill>
                  <a:prstClr val="black">
                    <a:tint val="75000"/>
                  </a:prstClr>
                </a:solidFill>
              </a:rPr>
              <a:t>2015 წლის ბიუჯეტი</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7167321A-C667-4314-BCF5-A4F5B6D91B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7132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Объект с подписью">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575050" y="1214422"/>
            <a:ext cx="5111750" cy="491174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a-GE" dirty="0" smtClean="0"/>
              <a:t>ტექსტი</a:t>
            </a:r>
            <a:endParaRPr lang="en-US" dirty="0" smtClean="0"/>
          </a:p>
          <a:p>
            <a:pPr lvl="1"/>
            <a:r>
              <a:rPr lang="ka-GE" dirty="0" smtClean="0"/>
              <a:t>მეორე დონე</a:t>
            </a:r>
            <a:endParaRPr lang="en-US" dirty="0" smtClean="0"/>
          </a:p>
          <a:p>
            <a:pPr lvl="2"/>
            <a:r>
              <a:rPr lang="ka-GE" dirty="0" smtClean="0"/>
              <a:t>მესამე დონე</a:t>
            </a:r>
            <a:endParaRPr lang="en-US" dirty="0" smtClean="0"/>
          </a:p>
          <a:p>
            <a:pPr lvl="3"/>
            <a:r>
              <a:rPr lang="ka-GE" dirty="0" smtClean="0"/>
              <a:t>მეოთხე დონე</a:t>
            </a:r>
            <a:endParaRPr lang="en-US" dirty="0" smtClean="0"/>
          </a:p>
          <a:p>
            <a:pPr lvl="4"/>
            <a:r>
              <a:rPr lang="ka-GE" dirty="0" smtClean="0"/>
              <a:t>მეხუთე დონე</a:t>
            </a:r>
            <a:endParaRPr lang="en-US" dirty="0"/>
          </a:p>
        </p:txBody>
      </p:sp>
      <p:sp>
        <p:nvSpPr>
          <p:cNvPr id="4" name="Text Placeholder 3"/>
          <p:cNvSpPr>
            <a:spLocks noGrp="1"/>
          </p:cNvSpPr>
          <p:nvPr>
            <p:ph type="body" sz="half" idx="2" hasCustomPrompt="1"/>
          </p:nvPr>
        </p:nvSpPr>
        <p:spPr>
          <a:xfrm>
            <a:off x="457200" y="1214422"/>
            <a:ext cx="3008313" cy="491174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a-GE" dirty="0" smtClean="0"/>
              <a:t>ტექსტი</a:t>
            </a:r>
            <a:endParaRPr lang="en-US" dirty="0" smtClean="0"/>
          </a:p>
        </p:txBody>
      </p:sp>
      <p:sp>
        <p:nvSpPr>
          <p:cNvPr id="6" name="Footer Placeholder 5"/>
          <p:cNvSpPr>
            <a:spLocks noGrp="1"/>
          </p:cNvSpPr>
          <p:nvPr>
            <p:ph type="ftr" sz="quarter" idx="11"/>
          </p:nvPr>
        </p:nvSpPr>
        <p:spPr>
          <a:xfrm>
            <a:off x="1285852" y="6356350"/>
            <a:ext cx="5191148" cy="365125"/>
          </a:xfrm>
        </p:spPr>
        <p:txBody>
          <a:bodyPr/>
          <a:lstStyle/>
          <a:p>
            <a:r>
              <a:rPr lang="ka-GE" smtClean="0">
                <a:solidFill>
                  <a:prstClr val="black">
                    <a:tint val="75000"/>
                  </a:prstClr>
                </a:solidFill>
              </a:rPr>
              <a:t>2015 წლის ბიუჯეტი</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167321A-C667-4314-BCF5-A4F5B6D91B69}" type="slidenum">
              <a:rPr lang="en-US" smtClean="0">
                <a:solidFill>
                  <a:prstClr val="black">
                    <a:tint val="75000"/>
                  </a:prstClr>
                </a:solidFill>
              </a:rPr>
              <a:pPr/>
              <a:t>‹#›</a:t>
            </a:fld>
            <a:endParaRPr lang="en-US">
              <a:solidFill>
                <a:prstClr val="black">
                  <a:tint val="75000"/>
                </a:prstClr>
              </a:solidFill>
            </a:endParaRPr>
          </a:p>
        </p:txBody>
      </p:sp>
      <p:sp>
        <p:nvSpPr>
          <p:cNvPr id="8" name="Title 1"/>
          <p:cNvSpPr>
            <a:spLocks noGrp="1"/>
          </p:cNvSpPr>
          <p:nvPr>
            <p:ph type="title" hasCustomPrompt="1"/>
          </p:nvPr>
        </p:nvSpPr>
        <p:spPr>
          <a:xfrm>
            <a:off x="428596" y="152400"/>
            <a:ext cx="7496204" cy="609600"/>
          </a:xfrm>
        </p:spPr>
        <p:txBody>
          <a:bodyPr/>
          <a:lstStyle>
            <a:lvl1pPr algn="l">
              <a:defRPr/>
            </a:lvl1pPr>
          </a:lstStyle>
          <a:p>
            <a:r>
              <a:rPr lang="ka-GE" dirty="0" smtClean="0"/>
              <a:t>სლაიდის სათაური</a:t>
            </a:r>
            <a:endParaRPr lang="en-US" dirty="0"/>
          </a:p>
        </p:txBody>
      </p:sp>
    </p:spTree>
    <p:extLst>
      <p:ext uri="{BB962C8B-B14F-4D97-AF65-F5344CB8AC3E}">
        <p14:creationId xmlns:p14="http://schemas.microsoft.com/office/powerpoint/2010/main" val="28166927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52600" y="195262"/>
            <a:ext cx="5486400" cy="566738"/>
          </a:xfrm>
        </p:spPr>
        <p:txBody>
          <a:bodyPr anchor="b"/>
          <a:lstStyle>
            <a:lvl1pPr algn="l">
              <a:defRPr sz="2000" b="1"/>
            </a:lvl1pPr>
          </a:lstStyle>
          <a:p>
            <a:r>
              <a:rPr lang="ka-GE" dirty="0" smtClean="0"/>
              <a:t>სურათის სატაური</a:t>
            </a:r>
            <a:endParaRPr lang="en-US" dirty="0"/>
          </a:p>
        </p:txBody>
      </p:sp>
      <p:sp>
        <p:nvSpPr>
          <p:cNvPr id="3" name="Picture Placeholder 2"/>
          <p:cNvSpPr>
            <a:spLocks noGrp="1"/>
          </p:cNvSpPr>
          <p:nvPr>
            <p:ph type="pic" idx="1" hasCustomPrompt="1"/>
          </p:nvPr>
        </p:nvSpPr>
        <p:spPr>
          <a:xfrm>
            <a:off x="1792288" y="1285860"/>
            <a:ext cx="5486400" cy="36671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a-GE" dirty="0" smtClean="0"/>
              <a:t>სურათი</a:t>
            </a:r>
            <a:endParaRPr lang="en-US" dirty="0"/>
          </a:p>
        </p:txBody>
      </p:sp>
      <p:sp>
        <p:nvSpPr>
          <p:cNvPr id="4" name="Text Placeholder 3"/>
          <p:cNvSpPr>
            <a:spLocks noGrp="1"/>
          </p:cNvSpPr>
          <p:nvPr>
            <p:ph type="body" sz="half" idx="2" hasCustomPrompt="1"/>
          </p:nvPr>
        </p:nvSpPr>
        <p:spPr>
          <a:xfrm>
            <a:off x="1792288" y="5029200"/>
            <a:ext cx="5486400" cy="1143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a-GE" dirty="0" smtClean="0"/>
              <a:t>სურათის კომენტარი</a:t>
            </a:r>
            <a:endParaRPr lang="en-US" dirty="0" smtClean="0"/>
          </a:p>
        </p:txBody>
      </p:sp>
      <p:sp>
        <p:nvSpPr>
          <p:cNvPr id="6" name="Footer Placeholder 5"/>
          <p:cNvSpPr>
            <a:spLocks noGrp="1"/>
          </p:cNvSpPr>
          <p:nvPr>
            <p:ph type="ftr" sz="quarter" idx="11"/>
          </p:nvPr>
        </p:nvSpPr>
        <p:spPr>
          <a:xfrm>
            <a:off x="1285852" y="6356350"/>
            <a:ext cx="5114948" cy="365125"/>
          </a:xfrm>
        </p:spPr>
        <p:txBody>
          <a:bodyPr/>
          <a:lstStyle/>
          <a:p>
            <a:r>
              <a:rPr lang="ka-GE" smtClean="0">
                <a:solidFill>
                  <a:prstClr val="black">
                    <a:tint val="75000"/>
                  </a:prstClr>
                </a:solidFill>
              </a:rPr>
              <a:t>2015 წლის ბიუჯეტი</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167321A-C667-4314-BCF5-A4F5B6D91B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83908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28596" y="214290"/>
            <a:ext cx="7496204" cy="609600"/>
          </a:xfrm>
          <a:prstGeom prst="rect">
            <a:avLst/>
          </a:prstGeom>
        </p:spPr>
        <p:txBody>
          <a:bodyPr vert="horz" lIns="91440" tIns="45720" rIns="91440" bIns="45720" rtlCol="0" anchor="ctr">
            <a:normAutofit/>
          </a:bodyPr>
          <a:lstStyle/>
          <a:p>
            <a:r>
              <a:rPr lang="ka-GE" dirty="0" smtClean="0"/>
              <a:t>სლაიდის სათაური</a:t>
            </a:r>
            <a:endParaRPr lang="en-US" dirty="0"/>
          </a:p>
        </p:txBody>
      </p:sp>
      <p:sp>
        <p:nvSpPr>
          <p:cNvPr id="3" name="Text Placeholder 2"/>
          <p:cNvSpPr>
            <a:spLocks noGrp="1"/>
          </p:cNvSpPr>
          <p:nvPr>
            <p:ph type="body" idx="1"/>
          </p:nvPr>
        </p:nvSpPr>
        <p:spPr>
          <a:xfrm>
            <a:off x="457200" y="1214422"/>
            <a:ext cx="8229600" cy="4911741"/>
          </a:xfrm>
          <a:prstGeom prst="rect">
            <a:avLst/>
          </a:prstGeom>
        </p:spPr>
        <p:txBody>
          <a:bodyPr vert="horz" lIns="91440" tIns="45720" rIns="91440" bIns="45720" rtlCol="0">
            <a:normAutofit/>
          </a:bodyPr>
          <a:lstStyle/>
          <a:p>
            <a:pPr lvl="0"/>
            <a:r>
              <a:rPr lang="ka-GE" dirty="0" smtClean="0"/>
              <a:t>ტექსტი</a:t>
            </a:r>
            <a:endParaRPr lang="en-US" dirty="0" smtClean="0"/>
          </a:p>
          <a:p>
            <a:pPr lvl="1"/>
            <a:r>
              <a:rPr lang="ka-GE" dirty="0" smtClean="0"/>
              <a:t>მეორე დონა</a:t>
            </a:r>
            <a:endParaRPr lang="en-US" dirty="0" smtClean="0"/>
          </a:p>
          <a:p>
            <a:pPr lvl="2"/>
            <a:r>
              <a:rPr lang="ka-GE" dirty="0" smtClean="0"/>
              <a:t>მესამე დონე</a:t>
            </a:r>
            <a:endParaRPr lang="en-US" dirty="0" smtClean="0"/>
          </a:p>
          <a:p>
            <a:pPr lvl="3"/>
            <a:r>
              <a:rPr lang="ka-GE" dirty="0" smtClean="0"/>
              <a:t>მეოთხე დონე</a:t>
            </a:r>
            <a:endParaRPr lang="en-US" dirty="0" smtClean="0"/>
          </a:p>
          <a:p>
            <a:pPr lvl="4"/>
            <a:r>
              <a:rPr lang="ka-GE" dirty="0" smtClean="0"/>
              <a:t>მეხუთე დონე</a:t>
            </a:r>
            <a:endParaRPr lang="en-US" dirty="0"/>
          </a:p>
        </p:txBody>
      </p:sp>
      <p:sp>
        <p:nvSpPr>
          <p:cNvPr id="5" name="Footer Placeholder 4"/>
          <p:cNvSpPr>
            <a:spLocks noGrp="1"/>
          </p:cNvSpPr>
          <p:nvPr>
            <p:ph type="ftr" sz="quarter" idx="3"/>
          </p:nvPr>
        </p:nvSpPr>
        <p:spPr>
          <a:xfrm>
            <a:off x="1285852" y="6356350"/>
            <a:ext cx="6215106" cy="365125"/>
          </a:xfrm>
          <a:prstGeom prst="rect">
            <a:avLst/>
          </a:prstGeom>
        </p:spPr>
        <p:txBody>
          <a:bodyPr vert="horz" lIns="91440" tIns="45720" rIns="91440" bIns="45720" rtlCol="0" anchor="ctr"/>
          <a:lstStyle>
            <a:lvl1pPr algn="l">
              <a:defRPr sz="1200">
                <a:solidFill>
                  <a:schemeClr val="tx1">
                    <a:tint val="75000"/>
                  </a:schemeClr>
                </a:solidFill>
                <a:latin typeface="+mj-lt"/>
              </a:defRPr>
            </a:lvl1pPr>
          </a:lstStyle>
          <a:p>
            <a:r>
              <a:rPr lang="ka-GE" smtClean="0">
                <a:solidFill>
                  <a:prstClr val="black">
                    <a:tint val="75000"/>
                  </a:prstClr>
                </a:solidFill>
              </a:rPr>
              <a:t>2015 წლის ბიუჯეტი</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8001024" y="6356350"/>
            <a:ext cx="685776" cy="365125"/>
          </a:xfrm>
          <a:prstGeom prst="rect">
            <a:avLst/>
          </a:prstGeom>
        </p:spPr>
        <p:txBody>
          <a:bodyPr vert="horz" lIns="91440" tIns="45720" rIns="91440" bIns="45720" rtlCol="0" anchor="ctr"/>
          <a:lstStyle>
            <a:lvl1pPr algn="r">
              <a:defRPr sz="1200">
                <a:solidFill>
                  <a:schemeClr val="tx1">
                    <a:tint val="75000"/>
                  </a:schemeClr>
                </a:solidFill>
                <a:latin typeface="+mj-lt"/>
              </a:defRPr>
            </a:lvl1pPr>
          </a:lstStyle>
          <a:p>
            <a:fld id="{7167321A-C667-4314-BCF5-A4F5B6D91B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344819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p:txStyles>
    <p:titleStyle>
      <a:lvl1pPr algn="l" defTabSz="914400" rtl="0" eaLnBrk="1" latinLnBrk="0" hangingPunct="1">
        <a:spcBef>
          <a:spcPct val="0"/>
        </a:spcBef>
        <a:buNone/>
        <a:defRPr sz="2400" b="1" kern="1200" baseline="0">
          <a:solidFill>
            <a:schemeClr val="tx2"/>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28596" y="214290"/>
            <a:ext cx="7496204" cy="609600"/>
          </a:xfrm>
          <a:prstGeom prst="rect">
            <a:avLst/>
          </a:prstGeom>
        </p:spPr>
        <p:txBody>
          <a:bodyPr vert="horz" lIns="91440" tIns="45720" rIns="91440" bIns="45720" rtlCol="0" anchor="ctr">
            <a:normAutofit/>
          </a:bodyPr>
          <a:lstStyle/>
          <a:p>
            <a:r>
              <a:rPr lang="ka-GE" dirty="0" smtClean="0"/>
              <a:t>სლაიდის სათაური</a:t>
            </a:r>
            <a:endParaRPr lang="en-US" dirty="0"/>
          </a:p>
        </p:txBody>
      </p:sp>
      <p:sp>
        <p:nvSpPr>
          <p:cNvPr id="3" name="Text Placeholder 2"/>
          <p:cNvSpPr>
            <a:spLocks noGrp="1"/>
          </p:cNvSpPr>
          <p:nvPr>
            <p:ph type="body" idx="1"/>
          </p:nvPr>
        </p:nvSpPr>
        <p:spPr>
          <a:xfrm>
            <a:off x="457200" y="1214422"/>
            <a:ext cx="8229600" cy="4911741"/>
          </a:xfrm>
          <a:prstGeom prst="rect">
            <a:avLst/>
          </a:prstGeom>
        </p:spPr>
        <p:txBody>
          <a:bodyPr vert="horz" lIns="91440" tIns="45720" rIns="91440" bIns="45720" rtlCol="0">
            <a:normAutofit/>
          </a:bodyPr>
          <a:lstStyle/>
          <a:p>
            <a:pPr lvl="0"/>
            <a:r>
              <a:rPr lang="ka-GE" dirty="0" smtClean="0"/>
              <a:t>ტექსტი</a:t>
            </a:r>
            <a:endParaRPr lang="en-US" dirty="0" smtClean="0"/>
          </a:p>
          <a:p>
            <a:pPr lvl="1"/>
            <a:r>
              <a:rPr lang="ka-GE" dirty="0" smtClean="0"/>
              <a:t>მეორე დონა</a:t>
            </a:r>
            <a:endParaRPr lang="en-US" dirty="0" smtClean="0"/>
          </a:p>
          <a:p>
            <a:pPr lvl="2"/>
            <a:r>
              <a:rPr lang="ka-GE" dirty="0" smtClean="0"/>
              <a:t>მესამე დონე</a:t>
            </a:r>
            <a:endParaRPr lang="en-US" dirty="0" smtClean="0"/>
          </a:p>
          <a:p>
            <a:pPr lvl="3"/>
            <a:r>
              <a:rPr lang="ka-GE" dirty="0" smtClean="0"/>
              <a:t>მეოთხე დონე</a:t>
            </a:r>
            <a:endParaRPr lang="en-US" dirty="0" smtClean="0"/>
          </a:p>
          <a:p>
            <a:pPr lvl="4"/>
            <a:r>
              <a:rPr lang="ka-GE" dirty="0" smtClean="0"/>
              <a:t>მეხუთე დონე</a:t>
            </a:r>
            <a:endParaRPr lang="en-US" dirty="0"/>
          </a:p>
        </p:txBody>
      </p:sp>
      <p:sp>
        <p:nvSpPr>
          <p:cNvPr id="5" name="Footer Placeholder 4"/>
          <p:cNvSpPr>
            <a:spLocks noGrp="1"/>
          </p:cNvSpPr>
          <p:nvPr>
            <p:ph type="ftr" sz="quarter" idx="3"/>
          </p:nvPr>
        </p:nvSpPr>
        <p:spPr>
          <a:xfrm>
            <a:off x="1285852" y="6356350"/>
            <a:ext cx="6215106" cy="365125"/>
          </a:xfrm>
          <a:prstGeom prst="rect">
            <a:avLst/>
          </a:prstGeom>
        </p:spPr>
        <p:txBody>
          <a:bodyPr vert="horz" lIns="91440" tIns="45720" rIns="91440" bIns="45720" rtlCol="0" anchor="ctr"/>
          <a:lstStyle>
            <a:lvl1pPr algn="l">
              <a:defRPr sz="1200">
                <a:solidFill>
                  <a:schemeClr val="tx1">
                    <a:tint val="75000"/>
                  </a:schemeClr>
                </a:solidFill>
                <a:latin typeface="+mj-lt"/>
              </a:defRPr>
            </a:lvl1pPr>
          </a:lstStyle>
          <a:p>
            <a:r>
              <a:rPr lang="ka-GE" smtClean="0">
                <a:solidFill>
                  <a:prstClr val="black">
                    <a:tint val="75000"/>
                  </a:prstClr>
                </a:solidFill>
              </a:rPr>
              <a:t>2015 წლის ბიუჯეტი</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8001024" y="6356350"/>
            <a:ext cx="685776" cy="365125"/>
          </a:xfrm>
          <a:prstGeom prst="rect">
            <a:avLst/>
          </a:prstGeom>
        </p:spPr>
        <p:txBody>
          <a:bodyPr vert="horz" lIns="91440" tIns="45720" rIns="91440" bIns="45720" rtlCol="0" anchor="ctr"/>
          <a:lstStyle>
            <a:lvl1pPr algn="r">
              <a:defRPr sz="1200">
                <a:solidFill>
                  <a:schemeClr val="tx1">
                    <a:tint val="75000"/>
                  </a:schemeClr>
                </a:solidFill>
                <a:latin typeface="+mj-lt"/>
              </a:defRPr>
            </a:lvl1pPr>
          </a:lstStyle>
          <a:p>
            <a:fld id="{7167321A-C667-4314-BCF5-A4F5B6D91B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144868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hf hdr="0"/>
  <p:txStyles>
    <p:titleStyle>
      <a:lvl1pPr algn="l" defTabSz="914400" rtl="0" eaLnBrk="1" latinLnBrk="0" hangingPunct="1">
        <a:spcBef>
          <a:spcPct val="0"/>
        </a:spcBef>
        <a:buNone/>
        <a:defRPr sz="2400" b="1" kern="1200" baseline="0">
          <a:solidFill>
            <a:schemeClr val="tx2"/>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8.jpeg"/><Relationship Id="rId7" Type="http://schemas.openxmlformats.org/officeDocument/2006/relationships/diagramQuickStyle" Target="../diagrams/quickStyle1.xml"/><Relationship Id="rId2" Type="http://schemas.openxmlformats.org/officeDocument/2006/relationships/image" Target="../media/image7.gif"/><Relationship Id="rId1" Type="http://schemas.openxmlformats.org/officeDocument/2006/relationships/slideLayout" Target="../slideLayouts/slideLayout13.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9.gif"/><Relationship Id="rId9" Type="http://schemas.microsoft.com/office/2007/relationships/diagramDrawing" Target="../diagrams/drawing1.xml"/></Relationships>
</file>

<file path=ppt/slides/_rels/slide11.xml.rels><?xml version="1.0" encoding="UTF-8" standalone="yes"?>
<Relationships xmlns="http://schemas.openxmlformats.org/package/2006/relationships"><Relationship Id="rId8" Type="http://schemas.openxmlformats.org/officeDocument/2006/relationships/chart" Target="../charts/chart12.xml"/><Relationship Id="rId3" Type="http://schemas.openxmlformats.org/officeDocument/2006/relationships/image" Target="../media/image7.gif"/><Relationship Id="rId7" Type="http://schemas.openxmlformats.org/officeDocument/2006/relationships/chart" Target="../charts/chart11.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chart" Target="../charts/chart10.xml"/><Relationship Id="rId5" Type="http://schemas.openxmlformats.org/officeDocument/2006/relationships/image" Target="../media/image8.jpeg"/><Relationship Id="rId4" Type="http://schemas.openxmlformats.org/officeDocument/2006/relationships/image" Target="../media/image9.gif"/></Relationships>
</file>

<file path=ppt/slides/_rels/slide12.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13.xml"/><Relationship Id="rId4" Type="http://schemas.openxmlformats.org/officeDocument/2006/relationships/chart" Target="../charts/chart18.xml"/></Relationships>
</file>

<file path=ppt/slides/_rels/slide16.xml.rels><?xml version="1.0" encoding="UTF-8" standalone="yes"?>
<Relationships xmlns="http://schemas.openxmlformats.org/package/2006/relationships"><Relationship Id="rId3" Type="http://schemas.openxmlformats.org/officeDocument/2006/relationships/oleObject" Target="file:///D:\khatuna.gigashvili\Desktop\2014\Tvis%20grafikebi\TVIS%20GRAFIKI-bolo.xlsx!&#4315;&#4311;&#4304;&#4309;&#4320;&#4317;&#4305;&#4312;&#4321;%20&#4309;&#4304;&#4314;&#4312;%20%25!%5bTVIS%20GRAFIKI-bolo.xlsx%5d&#4315;&#4311;&#4304;&#4309;&#4320;&#4317;&#4305;&#4312;&#4321;%20&#4309;&#4304;&#4314;&#4312;%20%25%20Chart%201" TargetMode="External"/><Relationship Id="rId2" Type="http://schemas.openxmlformats.org/officeDocument/2006/relationships/slideLayout" Target="../slideLayouts/slideLayout23.xml"/><Relationship Id="rId1" Type="http://schemas.openxmlformats.org/officeDocument/2006/relationships/vmlDrawing" Target="../drawings/vmlDrawing2.vml"/><Relationship Id="rId4" Type="http://schemas.openxmlformats.org/officeDocument/2006/relationships/image" Target="../media/image10.emf"/></Relationships>
</file>

<file path=ppt/slides/_rels/slide17.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13.xml"/><Relationship Id="rId4" Type="http://schemas.openxmlformats.org/officeDocument/2006/relationships/chart" Target="../charts/chart2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chart" Target="../charts/chart26.xml"/></Relationships>
</file>

<file path=ppt/slides/_rels/slide23.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oleObject" Target="file:///D:\khatuna.gigashvili\Desktop\2014\Tvis%20grafikebi\TVIS%20GRAFIKI.xlsx!&#4315;&#4328;&#4318;&#4321;%20&#4320;&#4308;&#4304;&#4314;&#4323;&#4320;&#4312;%20&#4310;&#4320;&#4307;&#4304;!%5bTVIS%20GRAFIKI.xlsx%5d&#4315;&#4328;&#4318;&#4321;%20&#4320;&#4308;&#4304;&#4314;&#4323;&#4320;&#4312;%20&#4310;&#4320;&#4307;&#4304;%20Chart%201" TargetMode="External"/><Relationship Id="rId2" Type="http://schemas.openxmlformats.org/officeDocument/2006/relationships/slideLayout" Target="../slideLayouts/slideLayout13.xml"/><Relationship Id="rId1" Type="http://schemas.openxmlformats.org/officeDocument/2006/relationships/vmlDrawing" Target="../drawings/vmlDrawing1.vml"/><Relationship Id="rId5" Type="http://schemas.openxmlformats.org/officeDocument/2006/relationships/chart" Target="../charts/chart1.xml"/><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323528" y="3501008"/>
            <a:ext cx="8458200" cy="2590800"/>
          </a:xfrm>
          <a:prstGeom prst="rect">
            <a:avLst/>
          </a:prstGeom>
          <a:noFill/>
        </p:spPr>
        <p:txBody>
          <a:bodyPr vert="horz" lIns="91440" tIns="45720" rIns="91440" bIns="45720" rtlCol="0" anchor="ctr">
            <a:normAutofit/>
          </a:bodyPr>
          <a:lstStyle>
            <a:lvl1pPr algn="ctr" defTabSz="914400" rtl="0" eaLnBrk="1" latinLnBrk="0" hangingPunct="1">
              <a:spcBef>
                <a:spcPct val="0"/>
              </a:spcBef>
              <a:buNone/>
              <a:defRPr sz="4000" b="1" kern="1200" baseline="0">
                <a:solidFill>
                  <a:srgbClr val="33373D"/>
                </a:solidFill>
                <a:latin typeface="BPG Algeti Compact"/>
                <a:ea typeface="+mj-ea"/>
                <a:cs typeface="+mj-cs"/>
              </a:defRPr>
            </a:lvl1pPr>
          </a:lstStyle>
          <a:p>
            <a:pPr>
              <a:defRPr/>
            </a:pPr>
            <a:r>
              <a:rPr lang="en-US" sz="3600" dirty="0" smtClean="0">
                <a:solidFill>
                  <a:schemeClr val="tx1"/>
                </a:solidFill>
                <a:latin typeface="LitNusx" pitchFamily="2" charset="0"/>
              </a:rPr>
              <a:t/>
            </a:r>
            <a:br>
              <a:rPr lang="en-US" sz="3600" dirty="0" smtClean="0">
                <a:solidFill>
                  <a:schemeClr val="tx1"/>
                </a:solidFill>
                <a:latin typeface="LitNusx" pitchFamily="2" charset="0"/>
              </a:rPr>
            </a:br>
            <a:r>
              <a:rPr lang="en-US" sz="3600" dirty="0" smtClean="0">
                <a:solidFill>
                  <a:srgbClr val="0070C0"/>
                </a:solidFill>
                <a:latin typeface="Sylfaen" panose="010A0502050306030303" pitchFamily="18" charset="0"/>
              </a:rPr>
              <a:t>2015 </a:t>
            </a:r>
            <a:r>
              <a:rPr lang="ka-GE" sz="3600" dirty="0" smtClean="0">
                <a:solidFill>
                  <a:srgbClr val="0070C0"/>
                </a:solidFill>
                <a:latin typeface="Sylfaen" panose="010A0502050306030303" pitchFamily="18" charset="0"/>
              </a:rPr>
              <a:t>წლის სახელმწიფო ბიუჯეტი</a:t>
            </a:r>
            <a:br>
              <a:rPr lang="ka-GE" sz="3600" dirty="0" smtClean="0">
                <a:solidFill>
                  <a:srgbClr val="0070C0"/>
                </a:solidFill>
                <a:latin typeface="Sylfaen" panose="010A0502050306030303" pitchFamily="18" charset="0"/>
              </a:rPr>
            </a:br>
            <a:r>
              <a:rPr lang="ka-GE" sz="1400" dirty="0" smtClean="0">
                <a:solidFill>
                  <a:srgbClr val="0070C0"/>
                </a:solidFill>
                <a:latin typeface="Sylfaen" panose="010A0502050306030303" pitchFamily="18" charset="0"/>
              </a:rPr>
              <a:t>2014</a:t>
            </a:r>
            <a:endParaRPr lang="en-US" sz="1400" b="0" dirty="0" smtClean="0">
              <a:solidFill>
                <a:srgbClr val="0070C0"/>
              </a:solidFill>
            </a:endParaRPr>
          </a:p>
        </p:txBody>
      </p:sp>
    </p:spTree>
    <p:extLst>
      <p:ext uri="{BB962C8B-B14F-4D97-AF65-F5344CB8AC3E}">
        <p14:creationId xmlns:p14="http://schemas.microsoft.com/office/powerpoint/2010/main" val="31065364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p:cNvSpPr>
            <a:spLocks noGrp="1"/>
          </p:cNvSpPr>
          <p:nvPr>
            <p:ph type="title"/>
          </p:nvPr>
        </p:nvSpPr>
        <p:spPr>
          <a:xfrm>
            <a:off x="841175" y="228600"/>
            <a:ext cx="7851577" cy="685800"/>
          </a:xfrm>
        </p:spPr>
        <p:txBody>
          <a:bodyPr/>
          <a:lstStyle/>
          <a:p>
            <a:pPr algn="l"/>
            <a:r>
              <a:rPr lang="ka-GE" sz="2800" dirty="0" smtClean="0"/>
              <a:t>საქართველოს </a:t>
            </a:r>
            <a:r>
              <a:rPr lang="en-US" sz="2800" dirty="0" err="1" smtClean="0"/>
              <a:t>სუვერენული</a:t>
            </a:r>
            <a:r>
              <a:rPr lang="en-US" sz="2800" dirty="0" smtClean="0"/>
              <a:t> </a:t>
            </a:r>
            <a:r>
              <a:rPr lang="en-US" sz="2800" dirty="0" err="1" smtClean="0"/>
              <a:t>საკრედიტო</a:t>
            </a:r>
            <a:r>
              <a:rPr lang="en-US" sz="2800" dirty="0" smtClean="0"/>
              <a:t> </a:t>
            </a:r>
            <a:r>
              <a:rPr lang="en-US" sz="2800" dirty="0" err="1" smtClean="0"/>
              <a:t>რეიტინგი</a:t>
            </a:r>
            <a:endParaRPr lang="ru-RU" dirty="0"/>
          </a:p>
        </p:txBody>
      </p:sp>
      <p:pic>
        <p:nvPicPr>
          <p:cNvPr id="31" name="Picture 30" descr="C:\Documents and Settings\Kote\Desktop\FitchLogo.gif"/>
          <p:cNvPicPr>
            <a:picLocks noChangeAspect="1" noChangeArrowheads="1"/>
          </p:cNvPicPr>
          <p:nvPr/>
        </p:nvPicPr>
        <p:blipFill>
          <a:blip r:embed="rId2" cstate="print"/>
          <a:srcRect/>
          <a:stretch>
            <a:fillRect/>
          </a:stretch>
        </p:blipFill>
        <p:spPr bwMode="auto">
          <a:xfrm>
            <a:off x="1972096" y="2068228"/>
            <a:ext cx="2146438" cy="489389"/>
          </a:xfrm>
          <a:prstGeom prst="rect">
            <a:avLst/>
          </a:prstGeom>
          <a:noFill/>
        </p:spPr>
      </p:pic>
      <p:pic>
        <p:nvPicPr>
          <p:cNvPr id="32" name="Picture 31" descr="C:\Documents and Settings\Kote\Desktop\Moodys%20MIS%20Logo%20-%20Blue.jpg"/>
          <p:cNvPicPr>
            <a:picLocks noChangeAspect="1" noChangeArrowheads="1"/>
          </p:cNvPicPr>
          <p:nvPr/>
        </p:nvPicPr>
        <p:blipFill>
          <a:blip r:embed="rId3" cstate="print"/>
          <a:srcRect/>
          <a:stretch>
            <a:fillRect/>
          </a:stretch>
        </p:blipFill>
        <p:spPr bwMode="auto">
          <a:xfrm>
            <a:off x="4258096" y="2034037"/>
            <a:ext cx="1560540" cy="560824"/>
          </a:xfrm>
          <a:prstGeom prst="rect">
            <a:avLst/>
          </a:prstGeom>
          <a:noFill/>
        </p:spPr>
      </p:pic>
      <p:pic>
        <p:nvPicPr>
          <p:cNvPr id="33" name="Picture 32" descr="C:\Documents and Settings\Kote\Desktop\standard_and_poor_logo.gif"/>
          <p:cNvPicPr>
            <a:picLocks noChangeAspect="1" noChangeArrowheads="1"/>
          </p:cNvPicPr>
          <p:nvPr/>
        </p:nvPicPr>
        <p:blipFill>
          <a:blip r:embed="rId4" cstate="print"/>
          <a:srcRect/>
          <a:stretch>
            <a:fillRect/>
          </a:stretch>
        </p:blipFill>
        <p:spPr bwMode="auto">
          <a:xfrm>
            <a:off x="295696" y="2013826"/>
            <a:ext cx="1372688" cy="590826"/>
          </a:xfrm>
          <a:prstGeom prst="rect">
            <a:avLst/>
          </a:prstGeom>
          <a:noFill/>
        </p:spPr>
      </p:pic>
      <p:graphicFrame>
        <p:nvGraphicFramePr>
          <p:cNvPr id="34" name="Diagram 33"/>
          <p:cNvGraphicFramePr/>
          <p:nvPr>
            <p:extLst>
              <p:ext uri="{D42A27DB-BD31-4B8C-83A1-F6EECF244321}">
                <p14:modId xmlns:p14="http://schemas.microsoft.com/office/powerpoint/2010/main" val="325213095"/>
              </p:ext>
            </p:extLst>
          </p:nvPr>
        </p:nvGraphicFramePr>
        <p:xfrm>
          <a:off x="172828" y="2698775"/>
          <a:ext cx="5923172" cy="172101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pSp>
        <p:nvGrpSpPr>
          <p:cNvPr id="21" name="Group 20"/>
          <p:cNvGrpSpPr/>
          <p:nvPr/>
        </p:nvGrpSpPr>
        <p:grpSpPr>
          <a:xfrm>
            <a:off x="7412669" y="2013826"/>
            <a:ext cx="226828" cy="2862974"/>
            <a:chOff x="7543800" y="2362395"/>
            <a:chExt cx="152400" cy="2277616"/>
          </a:xfrm>
        </p:grpSpPr>
        <p:cxnSp>
          <p:nvCxnSpPr>
            <p:cNvPr id="3" name="Straight Connector 2"/>
            <p:cNvCxnSpPr/>
            <p:nvPr/>
          </p:nvCxnSpPr>
          <p:spPr>
            <a:xfrm>
              <a:off x="7620000" y="2362395"/>
              <a:ext cx="0" cy="2277616"/>
            </a:xfrm>
            <a:prstGeom prst="line">
              <a:avLst/>
            </a:prstGeom>
            <a:ln w="317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Minus 3"/>
            <p:cNvSpPr/>
            <p:nvPr/>
          </p:nvSpPr>
          <p:spPr>
            <a:xfrm>
              <a:off x="7543800" y="4419600"/>
              <a:ext cx="152400" cy="45719"/>
            </a:xfrm>
            <a:prstGeom prst="mathMinus">
              <a:avLst/>
            </a:prstGeom>
            <a:solidFill>
              <a:schemeClr val="tx1">
                <a:lumMod val="75000"/>
                <a:lumOff val="25000"/>
              </a:schemeClr>
            </a:solidFill>
            <a:ln w="317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Minus 13"/>
            <p:cNvSpPr/>
            <p:nvPr/>
          </p:nvSpPr>
          <p:spPr>
            <a:xfrm>
              <a:off x="7543800" y="3810000"/>
              <a:ext cx="152400" cy="45719"/>
            </a:xfrm>
            <a:prstGeom prst="mathMinus">
              <a:avLst/>
            </a:prstGeom>
            <a:solidFill>
              <a:schemeClr val="tx1">
                <a:lumMod val="75000"/>
                <a:lumOff val="25000"/>
              </a:schemeClr>
            </a:solidFill>
            <a:ln w="317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Minus 14"/>
            <p:cNvSpPr/>
            <p:nvPr/>
          </p:nvSpPr>
          <p:spPr>
            <a:xfrm>
              <a:off x="7543800" y="3200400"/>
              <a:ext cx="152400" cy="45719"/>
            </a:xfrm>
            <a:prstGeom prst="mathMinus">
              <a:avLst/>
            </a:prstGeom>
            <a:solidFill>
              <a:schemeClr val="tx1">
                <a:lumMod val="75000"/>
                <a:lumOff val="25000"/>
              </a:schemeClr>
            </a:solidFill>
            <a:ln w="317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Minus 15"/>
            <p:cNvSpPr/>
            <p:nvPr/>
          </p:nvSpPr>
          <p:spPr>
            <a:xfrm>
              <a:off x="7543800" y="2545081"/>
              <a:ext cx="152400" cy="45719"/>
            </a:xfrm>
            <a:prstGeom prst="mathMinus">
              <a:avLst/>
            </a:prstGeom>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p:cNvSpPr txBox="1"/>
          <p:nvPr/>
        </p:nvSpPr>
        <p:spPr>
          <a:xfrm>
            <a:off x="6732896" y="4429231"/>
            <a:ext cx="685800" cy="408623"/>
          </a:xfrm>
          <a:prstGeom prst="roundRect">
            <a:avLst/>
          </a:prstGeom>
          <a:solidFill>
            <a:srgbClr val="00B050"/>
          </a:solidFill>
          <a:ln>
            <a:noFill/>
          </a:ln>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US" b="1" dirty="0" smtClean="0"/>
              <a:t>BB-</a:t>
            </a:r>
          </a:p>
        </p:txBody>
      </p:sp>
      <p:sp>
        <p:nvSpPr>
          <p:cNvPr id="18" name="TextBox 17"/>
          <p:cNvSpPr txBox="1"/>
          <p:nvPr/>
        </p:nvSpPr>
        <p:spPr>
          <a:xfrm>
            <a:off x="6732896" y="3663165"/>
            <a:ext cx="685800" cy="408623"/>
          </a:xfrm>
          <a:prstGeom prst="roundRect">
            <a:avLst/>
          </a:prstGeom>
          <a:solidFill>
            <a:schemeClr val="tx1">
              <a:lumMod val="75000"/>
              <a:lumOff val="25000"/>
            </a:schemeClr>
          </a:solidFill>
          <a:ln>
            <a:noFill/>
          </a:ln>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US" b="1" dirty="0" smtClean="0"/>
              <a:t>BB</a:t>
            </a:r>
          </a:p>
        </p:txBody>
      </p:sp>
      <p:sp>
        <p:nvSpPr>
          <p:cNvPr id="19" name="TextBox 18"/>
          <p:cNvSpPr txBox="1"/>
          <p:nvPr/>
        </p:nvSpPr>
        <p:spPr>
          <a:xfrm>
            <a:off x="6732896" y="2892559"/>
            <a:ext cx="685800" cy="408623"/>
          </a:xfrm>
          <a:prstGeom prst="roundRect">
            <a:avLst/>
          </a:prstGeom>
          <a:solidFill>
            <a:schemeClr val="tx1">
              <a:lumMod val="75000"/>
              <a:lumOff val="25000"/>
            </a:schemeClr>
          </a:solidFill>
          <a:ln>
            <a:noFill/>
          </a:ln>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US" b="1" dirty="0" smtClean="0"/>
              <a:t>BB+</a:t>
            </a:r>
          </a:p>
        </p:txBody>
      </p:sp>
      <p:sp>
        <p:nvSpPr>
          <p:cNvPr id="17" name="TextBox 16"/>
          <p:cNvSpPr txBox="1"/>
          <p:nvPr/>
        </p:nvSpPr>
        <p:spPr>
          <a:xfrm>
            <a:off x="7662532" y="4495800"/>
            <a:ext cx="1371600" cy="692497"/>
          </a:xfrm>
          <a:prstGeom prst="rect">
            <a:avLst/>
          </a:prstGeom>
          <a:noFill/>
        </p:spPr>
        <p:txBody>
          <a:bodyPr wrap="square" rtlCol="0">
            <a:spAutoFit/>
          </a:bodyPr>
          <a:lstStyle/>
          <a:p>
            <a:pPr algn="ctr"/>
            <a:r>
              <a:rPr lang="ka-GE" sz="1300" b="1" dirty="0" smtClean="0">
                <a:solidFill>
                  <a:schemeClr val="tx1">
                    <a:lumMod val="50000"/>
                    <a:lumOff val="50000"/>
                  </a:schemeClr>
                </a:solidFill>
              </a:rPr>
              <a:t>საქართველოს არსებული რეიტინგი</a:t>
            </a:r>
            <a:endParaRPr lang="en-US" sz="1300" b="1" dirty="0">
              <a:solidFill>
                <a:schemeClr val="tx1">
                  <a:lumMod val="50000"/>
                  <a:lumOff val="50000"/>
                </a:schemeClr>
              </a:solidFill>
            </a:endParaRPr>
          </a:p>
        </p:txBody>
      </p:sp>
      <p:sp>
        <p:nvSpPr>
          <p:cNvPr id="25" name="Striped Right Arrow 24"/>
          <p:cNvSpPr/>
          <p:nvPr/>
        </p:nvSpPr>
        <p:spPr>
          <a:xfrm rot="16200000">
            <a:off x="7736077" y="4078669"/>
            <a:ext cx="381193" cy="301057"/>
          </a:xfrm>
          <a:prstGeom prst="stripedRightArrow">
            <a:avLst/>
          </a:prstGeom>
          <a:solidFill>
            <a:srgbClr val="D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p:cNvSpPr txBox="1"/>
          <p:nvPr/>
        </p:nvSpPr>
        <p:spPr>
          <a:xfrm rot="16200000">
            <a:off x="7346634" y="3253621"/>
            <a:ext cx="2076685" cy="615553"/>
          </a:xfrm>
          <a:prstGeom prst="rect">
            <a:avLst/>
          </a:prstGeom>
          <a:noFill/>
        </p:spPr>
        <p:txBody>
          <a:bodyPr wrap="square" rtlCol="0">
            <a:spAutoFit/>
          </a:bodyPr>
          <a:lstStyle/>
          <a:p>
            <a:pPr algn="ctr"/>
            <a:r>
              <a:rPr lang="ka-GE" sz="1700" b="1" dirty="0" smtClean="0">
                <a:solidFill>
                  <a:schemeClr val="tx1">
                    <a:lumMod val="50000"/>
                    <a:lumOff val="50000"/>
                  </a:schemeClr>
                </a:solidFill>
              </a:rPr>
              <a:t> დარჩა 3 საფეხური</a:t>
            </a:r>
            <a:endParaRPr lang="en-US" sz="1700" b="1" dirty="0">
              <a:solidFill>
                <a:schemeClr val="tx1">
                  <a:lumMod val="50000"/>
                  <a:lumOff val="50000"/>
                </a:schemeClr>
              </a:solidFill>
            </a:endParaRPr>
          </a:p>
        </p:txBody>
      </p:sp>
      <p:sp>
        <p:nvSpPr>
          <p:cNvPr id="22" name="Rounded Rectangle 21"/>
          <p:cNvSpPr/>
          <p:nvPr/>
        </p:nvSpPr>
        <p:spPr>
          <a:xfrm>
            <a:off x="6236525" y="2013826"/>
            <a:ext cx="2590800" cy="529030"/>
          </a:xfrm>
          <a:prstGeom prst="roundRect">
            <a:avLst/>
          </a:prstGeom>
          <a:solidFill>
            <a:srgbClr val="D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7010400" y="2028602"/>
            <a:ext cx="1885512" cy="492443"/>
          </a:xfrm>
          <a:prstGeom prst="rect">
            <a:avLst/>
          </a:prstGeom>
          <a:noFill/>
        </p:spPr>
        <p:txBody>
          <a:bodyPr wrap="square" rtlCol="0">
            <a:spAutoFit/>
          </a:bodyPr>
          <a:lstStyle/>
          <a:p>
            <a:pPr algn="ctr"/>
            <a:r>
              <a:rPr lang="ka-GE" sz="1300" b="1" dirty="0" smtClean="0">
                <a:solidFill>
                  <a:schemeClr val="bg1"/>
                </a:solidFill>
              </a:rPr>
              <a:t>საინვესტიციო რეიტინგი</a:t>
            </a:r>
            <a:endParaRPr lang="en-US" sz="1300" b="1" dirty="0">
              <a:solidFill>
                <a:schemeClr val="bg1"/>
              </a:solidFill>
            </a:endParaRPr>
          </a:p>
        </p:txBody>
      </p:sp>
      <p:sp>
        <p:nvSpPr>
          <p:cNvPr id="20" name="TextBox 19"/>
          <p:cNvSpPr txBox="1"/>
          <p:nvPr/>
        </p:nvSpPr>
        <p:spPr>
          <a:xfrm>
            <a:off x="6407033" y="2086746"/>
            <a:ext cx="1103128" cy="400110"/>
          </a:xfrm>
          <a:prstGeom prst="rect">
            <a:avLst/>
          </a:prstGeom>
          <a:noFill/>
        </p:spPr>
        <p:txBody>
          <a:bodyPr wrap="square" rtlCol="0">
            <a:spAutoFit/>
          </a:bodyPr>
          <a:lstStyle/>
          <a:p>
            <a:r>
              <a:rPr lang="en-US" sz="2000" b="1" dirty="0" smtClean="0">
                <a:solidFill>
                  <a:schemeClr val="bg1"/>
                </a:solidFill>
              </a:rPr>
              <a:t>BBB-</a:t>
            </a:r>
          </a:p>
        </p:txBody>
      </p:sp>
      <p:sp>
        <p:nvSpPr>
          <p:cNvPr id="24" name="Striped Right Arrow 23"/>
          <p:cNvSpPr/>
          <p:nvPr/>
        </p:nvSpPr>
        <p:spPr>
          <a:xfrm rot="16200000">
            <a:off x="7732332" y="3340419"/>
            <a:ext cx="381193" cy="301057"/>
          </a:xfrm>
          <a:prstGeom prst="stripedRightArrow">
            <a:avLst/>
          </a:prstGeom>
          <a:solidFill>
            <a:srgbClr val="D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Striped Right Arrow 26"/>
          <p:cNvSpPr/>
          <p:nvPr/>
        </p:nvSpPr>
        <p:spPr>
          <a:xfrm rot="16200000">
            <a:off x="7736075" y="2642744"/>
            <a:ext cx="381193" cy="301057"/>
          </a:xfrm>
          <a:prstGeom prst="stripedRightArrow">
            <a:avLst/>
          </a:prstGeom>
          <a:solidFill>
            <a:srgbClr val="D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683567" y="4837854"/>
            <a:ext cx="5904657" cy="954107"/>
          </a:xfrm>
          <a:prstGeom prst="rect">
            <a:avLst/>
          </a:prstGeom>
          <a:noFill/>
        </p:spPr>
        <p:txBody>
          <a:bodyPr wrap="square" rtlCol="0">
            <a:spAutoFit/>
          </a:bodyPr>
          <a:lstStyle/>
          <a:p>
            <a:pPr algn="just"/>
            <a:r>
              <a:rPr lang="ka-GE" sz="1400" i="1" dirty="0" smtClean="0"/>
              <a:t>სარეიტინგო კომპანია </a:t>
            </a:r>
            <a:r>
              <a:rPr lang="en-US" sz="1400" i="1" dirty="0" smtClean="0"/>
              <a:t>Fitch</a:t>
            </a:r>
            <a:r>
              <a:rPr lang="ka-GE" sz="1400" i="1" dirty="0" smtClean="0"/>
              <a:t>-მა ასევე გამოაქვეყნა ანგარიში </a:t>
            </a:r>
            <a:r>
              <a:rPr lang="ka-GE" sz="1400" b="1" i="1" dirty="0" smtClean="0"/>
              <a:t>საქართველოს რკინიგზასთან </a:t>
            </a:r>
            <a:r>
              <a:rPr lang="ka-GE" sz="1400" i="1" dirty="0" smtClean="0"/>
              <a:t>მიმართებაში, რომლის თანახმადაც გაუმჯობესდა რეიტინგში კომპანიის  პერსპექტივა და განისაზღვრა „სტაბილურით“, კვლავ შენარჩუნდა შეფასება </a:t>
            </a:r>
            <a:r>
              <a:rPr lang="en-US" sz="1400" i="1" dirty="0" smtClean="0"/>
              <a:t>BB-</a:t>
            </a:r>
            <a:endParaRPr lang="en-US" sz="1400" i="1" dirty="0"/>
          </a:p>
        </p:txBody>
      </p:sp>
    </p:spTree>
    <p:extLst>
      <p:ext uri="{BB962C8B-B14F-4D97-AF65-F5344CB8AC3E}">
        <p14:creationId xmlns:p14="http://schemas.microsoft.com/office/powerpoint/2010/main" val="25996142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p:cNvSpPr>
            <a:spLocks noGrp="1"/>
          </p:cNvSpPr>
          <p:nvPr>
            <p:ph type="title"/>
          </p:nvPr>
        </p:nvSpPr>
        <p:spPr>
          <a:xfrm>
            <a:off x="819721" y="0"/>
            <a:ext cx="7412911" cy="381000"/>
          </a:xfrm>
        </p:spPr>
        <p:txBody>
          <a:bodyPr/>
          <a:lstStyle/>
          <a:p>
            <a:r>
              <a:rPr lang="ka-GE" sz="1400" dirty="0" smtClean="0"/>
              <a:t>საქართველოს </a:t>
            </a:r>
            <a:r>
              <a:rPr lang="en-US" sz="1400" dirty="0" err="1" smtClean="0"/>
              <a:t>სუვერენული</a:t>
            </a:r>
            <a:r>
              <a:rPr lang="en-US" sz="1400" dirty="0" smtClean="0"/>
              <a:t> </a:t>
            </a:r>
            <a:r>
              <a:rPr lang="en-US" sz="1400" dirty="0" err="1" smtClean="0"/>
              <a:t>საკრედიტო</a:t>
            </a:r>
            <a:r>
              <a:rPr lang="en-US" sz="1400" dirty="0" smtClean="0"/>
              <a:t> </a:t>
            </a:r>
            <a:r>
              <a:rPr lang="en-US" sz="1400" dirty="0" err="1" smtClean="0"/>
              <a:t>რეიტინგი</a:t>
            </a:r>
            <a:r>
              <a:rPr lang="ka-GE" sz="1400" dirty="0" smtClean="0"/>
              <a:t>ს ქრონოლოგია</a:t>
            </a:r>
            <a:endParaRPr lang="ru-RU" sz="1400" dirty="0"/>
          </a:p>
        </p:txBody>
      </p:sp>
      <p:sp>
        <p:nvSpPr>
          <p:cNvPr id="6" name="Rounded Rectangular Callout 5"/>
          <p:cNvSpPr/>
          <p:nvPr/>
        </p:nvSpPr>
        <p:spPr>
          <a:xfrm>
            <a:off x="76200" y="2721934"/>
            <a:ext cx="1805480" cy="685799"/>
          </a:xfrm>
          <a:prstGeom prst="wedgeRoundRectCallout">
            <a:avLst>
              <a:gd name="adj1" fmla="val -2695"/>
              <a:gd name="adj2" fmla="val 62404"/>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ka-GE" sz="800" dirty="0" smtClean="0">
                <a:solidFill>
                  <a:srgbClr val="FF0000"/>
                </a:solidFill>
              </a:rPr>
              <a:t>2008-2009 წლებში რეიტინგის გაუარესება მოხდა რუსეთთან </a:t>
            </a:r>
            <a:r>
              <a:rPr lang="ka-GE" sz="800" dirty="0">
                <a:solidFill>
                  <a:srgbClr val="FF0000"/>
                </a:solidFill>
              </a:rPr>
              <a:t>სამხედრო </a:t>
            </a:r>
            <a:r>
              <a:rPr lang="ka-GE" sz="800" dirty="0" smtClean="0">
                <a:solidFill>
                  <a:srgbClr val="FF0000"/>
                </a:solidFill>
              </a:rPr>
              <a:t>კონფლიქტის და მსოფლიო ეკონომიკური კრიზისის გამო</a:t>
            </a:r>
            <a:endParaRPr lang="en-US" sz="200" dirty="0" smtClean="0">
              <a:solidFill>
                <a:srgbClr val="FF0000"/>
              </a:solidFill>
            </a:endParaRPr>
          </a:p>
        </p:txBody>
      </p:sp>
      <p:pic>
        <p:nvPicPr>
          <p:cNvPr id="10" name="Picture 9" descr="C:\Documents and Settings\Kote\Desktop\FitchLogo.gif"/>
          <p:cNvPicPr>
            <a:picLocks noChangeAspect="1" noChangeArrowheads="1"/>
          </p:cNvPicPr>
          <p:nvPr/>
        </p:nvPicPr>
        <p:blipFill>
          <a:blip r:embed="rId3" cstate="print"/>
          <a:srcRect/>
          <a:stretch>
            <a:fillRect/>
          </a:stretch>
        </p:blipFill>
        <p:spPr bwMode="auto">
          <a:xfrm>
            <a:off x="3840377" y="2831142"/>
            <a:ext cx="1371600" cy="262267"/>
          </a:xfrm>
          <a:prstGeom prst="rect">
            <a:avLst/>
          </a:prstGeom>
          <a:noFill/>
        </p:spPr>
      </p:pic>
      <p:pic>
        <p:nvPicPr>
          <p:cNvPr id="12" name="Picture 11" descr="C:\Documents and Settings\Kote\Desktop\standard_and_poor_logo.gif"/>
          <p:cNvPicPr>
            <a:picLocks noChangeAspect="1" noChangeArrowheads="1"/>
          </p:cNvPicPr>
          <p:nvPr/>
        </p:nvPicPr>
        <p:blipFill>
          <a:blip r:embed="rId4" cstate="print"/>
          <a:srcRect/>
          <a:stretch>
            <a:fillRect/>
          </a:stretch>
        </p:blipFill>
        <p:spPr bwMode="auto">
          <a:xfrm>
            <a:off x="3789436" y="472791"/>
            <a:ext cx="1240021" cy="351556"/>
          </a:xfrm>
          <a:prstGeom prst="rect">
            <a:avLst/>
          </a:prstGeom>
          <a:noFill/>
        </p:spPr>
      </p:pic>
      <p:pic>
        <p:nvPicPr>
          <p:cNvPr id="9" name="Picture 8" descr="C:\Documents and Settings\Kote\Desktop\Moodys%20MIS%20Logo%20-%20Blue.jpg"/>
          <p:cNvPicPr>
            <a:picLocks noChangeAspect="1" noChangeArrowheads="1"/>
          </p:cNvPicPr>
          <p:nvPr/>
        </p:nvPicPr>
        <p:blipFill>
          <a:blip r:embed="rId5" cstate="print"/>
          <a:srcRect/>
          <a:stretch>
            <a:fillRect/>
          </a:stretch>
        </p:blipFill>
        <p:spPr bwMode="auto">
          <a:xfrm>
            <a:off x="3889117" y="5029200"/>
            <a:ext cx="1002557" cy="360324"/>
          </a:xfrm>
          <a:prstGeom prst="rect">
            <a:avLst/>
          </a:prstGeom>
          <a:noFill/>
        </p:spPr>
      </p:pic>
      <p:graphicFrame>
        <p:nvGraphicFramePr>
          <p:cNvPr id="11" name="Content Placeholder 7"/>
          <p:cNvGraphicFramePr>
            <a:graphicFrameLocks noGrp="1"/>
          </p:cNvGraphicFramePr>
          <p:nvPr>
            <p:ph idx="1"/>
            <p:extLst>
              <p:ext uri="{D42A27DB-BD31-4B8C-83A1-F6EECF244321}">
                <p14:modId xmlns:p14="http://schemas.microsoft.com/office/powerpoint/2010/main" val="2348564469"/>
              </p:ext>
            </p:extLst>
          </p:nvPr>
        </p:nvGraphicFramePr>
        <p:xfrm>
          <a:off x="-527357" y="5389524"/>
          <a:ext cx="9873606" cy="132884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5" name="Chart 14"/>
          <p:cNvGraphicFramePr>
            <a:graphicFrameLocks/>
          </p:cNvGraphicFramePr>
          <p:nvPr>
            <p:extLst>
              <p:ext uri="{D42A27DB-BD31-4B8C-83A1-F6EECF244321}">
                <p14:modId xmlns:p14="http://schemas.microsoft.com/office/powerpoint/2010/main" val="1799032614"/>
              </p:ext>
            </p:extLst>
          </p:nvPr>
        </p:nvGraphicFramePr>
        <p:xfrm>
          <a:off x="357774" y="3200400"/>
          <a:ext cx="9067800" cy="17526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9" name="Chart 18"/>
          <p:cNvGraphicFramePr>
            <a:graphicFrameLocks/>
          </p:cNvGraphicFramePr>
          <p:nvPr>
            <p:extLst>
              <p:ext uri="{D42A27DB-BD31-4B8C-83A1-F6EECF244321}">
                <p14:modId xmlns:p14="http://schemas.microsoft.com/office/powerpoint/2010/main" val="1594766191"/>
              </p:ext>
            </p:extLst>
          </p:nvPr>
        </p:nvGraphicFramePr>
        <p:xfrm>
          <a:off x="104774" y="472791"/>
          <a:ext cx="10029825" cy="2358351"/>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27361256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6553200" y="6356350"/>
            <a:ext cx="2133600" cy="365125"/>
          </a:xfrm>
          <a:prstGeom prst="rect">
            <a:avLst/>
          </a:prstGeom>
        </p:spPr>
        <p:txBody>
          <a:bodyPr/>
          <a:lstStyle/>
          <a:p>
            <a:fld id="{B6F15528-21DE-4FAA-801E-634DDDAF4B2B}" type="slidenum">
              <a:rPr lang="en-US" smtClean="0"/>
              <a:pPr/>
              <a:t>12</a:t>
            </a:fld>
            <a:endParaRPr lang="en-US"/>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354166587"/>
              </p:ext>
            </p:extLst>
          </p:nvPr>
        </p:nvGraphicFramePr>
        <p:xfrm>
          <a:off x="179512" y="3763093"/>
          <a:ext cx="5760640" cy="2402211"/>
        </p:xfrm>
        <a:graphic>
          <a:graphicData uri="http://schemas.openxmlformats.org/drawingml/2006/table">
            <a:tbl>
              <a:tblPr/>
              <a:tblGrid>
                <a:gridCol w="3168352"/>
                <a:gridCol w="864096"/>
                <a:gridCol w="792088"/>
                <a:gridCol w="936104"/>
              </a:tblGrid>
              <a:tr h="720664">
                <a:tc>
                  <a:txBody>
                    <a:bodyPr/>
                    <a:lstStyle/>
                    <a:p>
                      <a:pPr algn="ctr" fontAlgn="ctr"/>
                      <a:r>
                        <a:rPr lang="ka-GE" sz="1200" b="1" i="0" u="none" strike="noStrike" dirty="0">
                          <a:solidFill>
                            <a:srgbClr val="000000"/>
                          </a:solidFill>
                          <a:effectLst/>
                          <a:latin typeface="Sylfaen" panose="010A0502050306030303" pitchFamily="18" charset="0"/>
                        </a:rPr>
                        <a:t>დასახელება</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ka-GE" sz="1100" b="1" i="0" u="none" strike="noStrike" dirty="0">
                          <a:solidFill>
                            <a:srgbClr val="000000"/>
                          </a:solidFill>
                          <a:effectLst/>
                          <a:latin typeface="Sylfaen" panose="010A0502050306030303" pitchFamily="18" charset="0"/>
                        </a:rPr>
                        <a:t>2013</a:t>
                      </a:r>
                      <a:br>
                        <a:rPr lang="ka-GE" sz="1100" b="1" i="0" u="none" strike="noStrike" dirty="0">
                          <a:solidFill>
                            <a:srgbClr val="000000"/>
                          </a:solidFill>
                          <a:effectLst/>
                          <a:latin typeface="Sylfaen" panose="010A0502050306030303" pitchFamily="18" charset="0"/>
                        </a:rPr>
                      </a:br>
                      <a:r>
                        <a:rPr lang="ka-GE" sz="1100" b="1" i="0" u="none" strike="noStrike" dirty="0">
                          <a:solidFill>
                            <a:srgbClr val="000000"/>
                          </a:solidFill>
                          <a:effectLst/>
                          <a:latin typeface="Sylfaen" panose="010A0502050306030303" pitchFamily="18" charset="0"/>
                        </a:rPr>
                        <a:t>ფაქტი</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ka-GE" sz="1100" b="1" i="0" u="none" strike="noStrike">
                          <a:solidFill>
                            <a:srgbClr val="000000"/>
                          </a:solidFill>
                          <a:effectLst/>
                          <a:latin typeface="Sylfaen" panose="010A0502050306030303" pitchFamily="18" charset="0"/>
                        </a:rPr>
                        <a:t>2014</a:t>
                      </a:r>
                      <a:br>
                        <a:rPr lang="ka-GE" sz="1100" b="1" i="0" u="none" strike="noStrike">
                          <a:solidFill>
                            <a:srgbClr val="000000"/>
                          </a:solidFill>
                          <a:effectLst/>
                          <a:latin typeface="Sylfaen" panose="010A0502050306030303" pitchFamily="18" charset="0"/>
                        </a:rPr>
                      </a:br>
                      <a:r>
                        <a:rPr lang="ka-GE" sz="1100" b="1" i="0" u="none" strike="noStrike">
                          <a:solidFill>
                            <a:srgbClr val="000000"/>
                          </a:solidFill>
                          <a:effectLst/>
                          <a:latin typeface="Sylfaen" panose="010A0502050306030303" pitchFamily="18" charset="0"/>
                        </a:rPr>
                        <a:t>პროგნოზი</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ka-GE" sz="1100" b="1" i="0" u="none" strike="noStrike">
                          <a:solidFill>
                            <a:srgbClr val="000000"/>
                          </a:solidFill>
                          <a:effectLst/>
                          <a:latin typeface="Sylfaen" panose="010A0502050306030303" pitchFamily="18" charset="0"/>
                        </a:rPr>
                        <a:t>2015</a:t>
                      </a:r>
                      <a:br>
                        <a:rPr lang="ka-GE" sz="1100" b="1" i="0" u="none" strike="noStrike">
                          <a:solidFill>
                            <a:srgbClr val="000000"/>
                          </a:solidFill>
                          <a:effectLst/>
                          <a:latin typeface="Sylfaen" panose="010A0502050306030303" pitchFamily="18" charset="0"/>
                        </a:rPr>
                      </a:br>
                      <a:r>
                        <a:rPr lang="ka-GE" sz="1100" b="1" i="0" u="none" strike="noStrike">
                          <a:solidFill>
                            <a:srgbClr val="000000"/>
                          </a:solidFill>
                          <a:effectLst/>
                          <a:latin typeface="Sylfaen" panose="010A0502050306030303" pitchFamily="18" charset="0"/>
                        </a:rPr>
                        <a:t>პროგნოზი</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0221">
                <a:tc>
                  <a:txBody>
                    <a:bodyPr/>
                    <a:lstStyle/>
                    <a:p>
                      <a:pPr algn="l" fontAlgn="ctr"/>
                      <a:r>
                        <a:rPr lang="ka-GE" sz="1100" b="0" i="0" u="none" strike="noStrike" dirty="0">
                          <a:solidFill>
                            <a:srgbClr val="000000"/>
                          </a:solidFill>
                          <a:effectLst/>
                          <a:latin typeface="Sylfaen" panose="010A0502050306030303" pitchFamily="18" charset="0"/>
                        </a:rPr>
                        <a:t>მშპ-ს რეალური ზრდა</a:t>
                      </a:r>
                    </a:p>
                  </a:txBody>
                  <a:tcPr marL="25717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Sylfaen" panose="010A0502050306030303" pitchFamily="18" charset="0"/>
                        </a:rPr>
                        <a:t>3.2%</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Sylfaen" panose="010A0502050306030303" pitchFamily="18" charset="0"/>
                        </a:rPr>
                        <a:t>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Sylfaen" panose="010A0502050306030303" pitchFamily="18" charset="0"/>
                        </a:rPr>
                        <a:t>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0221">
                <a:tc>
                  <a:txBody>
                    <a:bodyPr/>
                    <a:lstStyle/>
                    <a:p>
                      <a:pPr algn="l" fontAlgn="ctr"/>
                      <a:r>
                        <a:rPr lang="ka-GE" sz="1100" b="0" i="0" u="none" strike="noStrike" dirty="0">
                          <a:solidFill>
                            <a:srgbClr val="000000"/>
                          </a:solidFill>
                          <a:effectLst/>
                          <a:latin typeface="Sylfaen" panose="010A0502050306030303" pitchFamily="18" charset="0"/>
                        </a:rPr>
                        <a:t>ნომინალური მშპ</a:t>
                      </a:r>
                    </a:p>
                  </a:txBody>
                  <a:tcPr marL="25717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Sylfaen" panose="010A0502050306030303" pitchFamily="18" charset="0"/>
                        </a:rPr>
                        <a:t>26,824.9</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smtClean="0">
                          <a:solidFill>
                            <a:srgbClr val="000000"/>
                          </a:solidFill>
                          <a:effectLst/>
                          <a:latin typeface="Sylfaen" panose="010A0502050306030303" pitchFamily="18" charset="0"/>
                        </a:rPr>
                        <a:t>29,176.4</a:t>
                      </a:r>
                      <a:endParaRPr lang="en-US" sz="1400" b="0" i="0" u="none" strike="noStrike" dirty="0">
                        <a:solidFill>
                          <a:srgbClr val="000000"/>
                        </a:solidFill>
                        <a:effectLst/>
                        <a:latin typeface="Sylfaen" panose="010A0502050306030303"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smtClean="0">
                          <a:solidFill>
                            <a:srgbClr val="000000"/>
                          </a:solidFill>
                          <a:effectLst/>
                          <a:latin typeface="Sylfaen" panose="010A0502050306030303" pitchFamily="18" charset="0"/>
                        </a:rPr>
                        <a:t>31,860.6</a:t>
                      </a:r>
                      <a:endParaRPr lang="en-US" sz="1400" b="0" i="0" u="none" strike="noStrike" dirty="0">
                        <a:solidFill>
                          <a:srgbClr val="000000"/>
                        </a:solidFill>
                        <a:effectLst/>
                        <a:latin typeface="Sylfaen" panose="010A0502050306030303"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0221">
                <a:tc>
                  <a:txBody>
                    <a:bodyPr/>
                    <a:lstStyle/>
                    <a:p>
                      <a:pPr algn="l" fontAlgn="ctr"/>
                      <a:r>
                        <a:rPr lang="ka-GE" sz="1100" b="0" i="0" u="none" strike="noStrike" dirty="0">
                          <a:solidFill>
                            <a:srgbClr val="000000"/>
                          </a:solidFill>
                          <a:effectLst/>
                          <a:latin typeface="Sylfaen" panose="010A0502050306030303" pitchFamily="18" charset="0"/>
                        </a:rPr>
                        <a:t>საშუალო წლიური ინფლაცია</a:t>
                      </a:r>
                    </a:p>
                  </a:txBody>
                  <a:tcPr marL="25717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Sylfaen" panose="010A0502050306030303" pitchFamily="18" charset="0"/>
                        </a:rPr>
                        <a:t>-0.5%</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Sylfaen" panose="010A0502050306030303" pitchFamily="18" charset="0"/>
                        </a:rPr>
                        <a:t>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Sylfaen" panose="010A0502050306030303" pitchFamily="18" charset="0"/>
                        </a:rPr>
                        <a:t>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0221">
                <a:tc>
                  <a:txBody>
                    <a:bodyPr/>
                    <a:lstStyle/>
                    <a:p>
                      <a:pPr algn="l" fontAlgn="ctr"/>
                      <a:r>
                        <a:rPr lang="ka-GE" sz="1100" b="0" i="0" u="none" strike="noStrike" dirty="0">
                          <a:solidFill>
                            <a:srgbClr val="000000"/>
                          </a:solidFill>
                          <a:effectLst/>
                          <a:latin typeface="Sylfaen" panose="010A0502050306030303" pitchFamily="18" charset="0"/>
                        </a:rPr>
                        <a:t>ინფლაცია წლის ბოლოსთვის</a:t>
                      </a:r>
                    </a:p>
                  </a:txBody>
                  <a:tcPr marL="25717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Sylfaen" panose="010A0502050306030303" pitchFamily="18" charset="0"/>
                        </a:rPr>
                        <a:t>2.4%</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Sylfaen" panose="010A0502050306030303" pitchFamily="18" charset="0"/>
                        </a:rPr>
                        <a:t>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Sylfaen" panose="010A0502050306030303" pitchFamily="18" charset="0"/>
                        </a:rPr>
                        <a:t>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0221">
                <a:tc>
                  <a:txBody>
                    <a:bodyPr/>
                    <a:lstStyle/>
                    <a:p>
                      <a:pPr algn="l" fontAlgn="ctr"/>
                      <a:r>
                        <a:rPr lang="ka-GE" sz="1100" b="0" i="0" u="none" strike="noStrike" dirty="0">
                          <a:solidFill>
                            <a:srgbClr val="000000"/>
                          </a:solidFill>
                          <a:effectLst/>
                          <a:latin typeface="Sylfaen" panose="010A0502050306030303" pitchFamily="18" charset="0"/>
                        </a:rPr>
                        <a:t>სახელმწიფო ვალი %-ულად მშპ-სთან</a:t>
                      </a:r>
                    </a:p>
                  </a:txBody>
                  <a:tcPr marL="25717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Sylfaen" panose="010A0502050306030303" pitchFamily="18" charset="0"/>
                        </a:rPr>
                        <a:t>34.7%</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smtClean="0">
                          <a:solidFill>
                            <a:srgbClr val="000000"/>
                          </a:solidFill>
                          <a:effectLst/>
                          <a:latin typeface="Sylfaen" panose="010A0502050306030303" pitchFamily="18" charset="0"/>
                        </a:rPr>
                        <a:t>36.4%</a:t>
                      </a:r>
                      <a:endParaRPr lang="en-US" sz="1400" b="0" i="0" u="none" strike="noStrike" dirty="0">
                        <a:solidFill>
                          <a:srgbClr val="000000"/>
                        </a:solidFill>
                        <a:effectLst/>
                        <a:latin typeface="Sylfaen" panose="010A0502050306030303"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smtClean="0">
                          <a:solidFill>
                            <a:srgbClr val="000000"/>
                          </a:solidFill>
                          <a:effectLst/>
                          <a:latin typeface="Sylfaen" panose="010A0502050306030303" pitchFamily="18" charset="0"/>
                        </a:rPr>
                        <a:t>37.2%</a:t>
                      </a:r>
                      <a:endParaRPr lang="en-US" sz="1400" b="0" i="0" u="none" strike="noStrike" dirty="0">
                        <a:solidFill>
                          <a:srgbClr val="000000"/>
                        </a:solidFill>
                        <a:effectLst/>
                        <a:latin typeface="Sylfaen" panose="010A0502050306030303"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0221">
                <a:tc>
                  <a:txBody>
                    <a:bodyPr/>
                    <a:lstStyle/>
                    <a:p>
                      <a:pPr algn="l" fontAlgn="ctr"/>
                      <a:r>
                        <a:rPr lang="ka-GE" sz="1100" b="0" i="0" u="none" strike="noStrike" dirty="0">
                          <a:solidFill>
                            <a:srgbClr val="000000"/>
                          </a:solidFill>
                          <a:effectLst/>
                          <a:latin typeface="Sylfaen" panose="010A0502050306030303" pitchFamily="18" charset="0"/>
                        </a:rPr>
                        <a:t>საბიუჯეტო დეფიციტი</a:t>
                      </a:r>
                    </a:p>
                  </a:txBody>
                  <a:tcPr marL="25717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Sylfaen" panose="010A0502050306030303" pitchFamily="18" charset="0"/>
                        </a:rPr>
                        <a:t>704.9</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Sylfaen" panose="010A0502050306030303" pitchFamily="18" charset="0"/>
                        </a:rPr>
                        <a:t>1,147.0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smtClean="0">
                          <a:solidFill>
                            <a:srgbClr val="000000"/>
                          </a:solidFill>
                          <a:effectLst/>
                          <a:latin typeface="Sylfaen" panose="010A0502050306030303" pitchFamily="18" charset="0"/>
                        </a:rPr>
                        <a:t>9</a:t>
                      </a:r>
                      <a:r>
                        <a:rPr lang="ka-GE" sz="1400" b="0" i="0" u="none" strike="noStrike" dirty="0" smtClean="0">
                          <a:solidFill>
                            <a:srgbClr val="000000"/>
                          </a:solidFill>
                          <a:effectLst/>
                          <a:latin typeface="Sylfaen" panose="010A0502050306030303" pitchFamily="18" charset="0"/>
                        </a:rPr>
                        <a:t>7</a:t>
                      </a:r>
                      <a:r>
                        <a:rPr lang="en-US" sz="1400" b="0" i="0" u="none" strike="noStrike" dirty="0" smtClean="0">
                          <a:solidFill>
                            <a:srgbClr val="000000"/>
                          </a:solidFill>
                          <a:effectLst/>
                          <a:latin typeface="Sylfaen" panose="010A0502050306030303" pitchFamily="18" charset="0"/>
                        </a:rPr>
                        <a:t>0.0</a:t>
                      </a:r>
                      <a:endParaRPr lang="en-US" sz="1400" b="0" i="0" u="none" strike="noStrike" dirty="0">
                        <a:solidFill>
                          <a:srgbClr val="000000"/>
                        </a:solidFill>
                        <a:effectLst/>
                        <a:latin typeface="Sylfaen" panose="010A0502050306030303"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0221">
                <a:tc>
                  <a:txBody>
                    <a:bodyPr/>
                    <a:lstStyle/>
                    <a:p>
                      <a:pPr algn="l" fontAlgn="ctr"/>
                      <a:r>
                        <a:rPr lang="ka-GE" sz="1100" b="0" i="0" u="none" strike="noStrike" dirty="0">
                          <a:solidFill>
                            <a:srgbClr val="000000"/>
                          </a:solidFill>
                          <a:effectLst/>
                          <a:latin typeface="Sylfaen" panose="010A0502050306030303" pitchFamily="18" charset="0"/>
                        </a:rPr>
                        <a:t>საბიუჯეტო დეფიციტი %-ულად მშპ-სთან</a:t>
                      </a:r>
                    </a:p>
                  </a:txBody>
                  <a:tcPr marL="25717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Sylfaen" panose="010A0502050306030303" pitchFamily="18" charset="0"/>
                        </a:rPr>
                        <a:t>2.6%</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Sylfaen" panose="010A0502050306030303" pitchFamily="18" charset="0"/>
                        </a:rPr>
                        <a:t>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Sylfaen" panose="010A0502050306030303" pitchFamily="18" charset="0"/>
                        </a:rPr>
                        <a:t>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4" name="Footer Placeholder 3"/>
          <p:cNvSpPr>
            <a:spLocks noGrp="1"/>
          </p:cNvSpPr>
          <p:nvPr>
            <p:ph type="ftr" sz="quarter" idx="11"/>
          </p:nvPr>
        </p:nvSpPr>
        <p:spPr/>
        <p:txBody>
          <a:bodyPr/>
          <a:lstStyle/>
          <a:p>
            <a:r>
              <a:rPr lang="ka-GE" smtClean="0">
                <a:solidFill>
                  <a:prstClr val="black">
                    <a:tint val="75000"/>
                  </a:prstClr>
                </a:solidFill>
              </a:rPr>
              <a:t>2015 წლის ბიუჯეტი</a:t>
            </a:r>
            <a:endParaRPr lang="en-US" dirty="0">
              <a:solidFill>
                <a:prstClr val="black">
                  <a:tint val="75000"/>
                </a:prstClr>
              </a:solidFill>
            </a:endParaRPr>
          </a:p>
        </p:txBody>
      </p:sp>
      <p:sp>
        <p:nvSpPr>
          <p:cNvPr id="9" name="Title 1"/>
          <p:cNvSpPr>
            <a:spLocks noGrp="1"/>
          </p:cNvSpPr>
          <p:nvPr>
            <p:ph type="title"/>
          </p:nvPr>
        </p:nvSpPr>
        <p:spPr>
          <a:xfrm>
            <a:off x="381000" y="201142"/>
            <a:ext cx="8229600" cy="563562"/>
          </a:xfrm>
        </p:spPr>
        <p:txBody>
          <a:bodyPr>
            <a:normAutofit/>
          </a:bodyPr>
          <a:lstStyle/>
          <a:p>
            <a:pPr algn="l"/>
            <a:r>
              <a:rPr lang="ka-GE" sz="2400" b="1" dirty="0" smtClean="0">
                <a:solidFill>
                  <a:schemeClr val="tx1"/>
                </a:solidFill>
              </a:rPr>
              <a:t>ძირითადი მაკროეკონომიკური პარამეტრები</a:t>
            </a:r>
            <a:endParaRPr lang="en-US" sz="2400" b="1" dirty="0">
              <a:solidFill>
                <a:schemeClr val="tx1"/>
              </a:solidFill>
            </a:endParaRPr>
          </a:p>
        </p:txBody>
      </p:sp>
      <p:sp>
        <p:nvSpPr>
          <p:cNvPr id="7" name="Rectangle 6"/>
          <p:cNvSpPr/>
          <p:nvPr/>
        </p:nvSpPr>
        <p:spPr>
          <a:xfrm>
            <a:off x="6012160" y="3645024"/>
            <a:ext cx="3096344" cy="3123932"/>
          </a:xfrm>
          <a:prstGeom prst="rect">
            <a:avLst/>
          </a:prstGeom>
        </p:spPr>
        <p:txBody>
          <a:bodyPr wrap="square">
            <a:spAutoFit/>
          </a:bodyPr>
          <a:lstStyle/>
          <a:p>
            <a:r>
              <a:rPr lang="ka-GE" sz="1200" b="1" dirty="0" smtClean="0">
                <a:latin typeface="Sylfaen" panose="010A0502050306030303" pitchFamily="18" charset="0"/>
              </a:rPr>
              <a:t>საშუალოვადიან </a:t>
            </a:r>
            <a:r>
              <a:rPr lang="ka-GE" sz="1200" b="1" dirty="0">
                <a:latin typeface="Sylfaen" panose="010A0502050306030303" pitchFamily="18" charset="0"/>
              </a:rPr>
              <a:t>პერიოდში:</a:t>
            </a:r>
            <a:endParaRPr lang="en-US" sz="1200" dirty="0">
              <a:latin typeface="Sylfaen" panose="010A0502050306030303" pitchFamily="18" charset="0"/>
            </a:endParaRPr>
          </a:p>
          <a:p>
            <a:pPr marL="285750" lvl="0" indent="-285750">
              <a:buFont typeface="Wingdings" panose="05000000000000000000" pitchFamily="2" charset="2"/>
              <a:buChar char="Ø"/>
            </a:pPr>
            <a:r>
              <a:rPr lang="ka-GE" sz="1100" dirty="0">
                <a:latin typeface="Sylfaen" panose="010A0502050306030303" pitchFamily="18" charset="0"/>
              </a:rPr>
              <a:t>რეალური ზრდა - 5,5</a:t>
            </a:r>
            <a:r>
              <a:rPr lang="ka-GE" sz="1100" dirty="0" smtClean="0">
                <a:latin typeface="Sylfaen" panose="010A0502050306030303" pitchFamily="18" charset="0"/>
              </a:rPr>
              <a:t>%;</a:t>
            </a:r>
            <a:endParaRPr lang="ka-GE" sz="1100" dirty="0">
              <a:latin typeface="Sylfaen" panose="010A0502050306030303" pitchFamily="18" charset="0"/>
            </a:endParaRPr>
          </a:p>
          <a:p>
            <a:pPr marL="285750" lvl="0" indent="-285750">
              <a:buFont typeface="Wingdings" panose="05000000000000000000" pitchFamily="2" charset="2"/>
              <a:buChar char="Ø"/>
            </a:pPr>
            <a:r>
              <a:rPr lang="ka-GE" sz="1100" dirty="0" smtClean="0">
                <a:latin typeface="Sylfaen" panose="010A0502050306030303" pitchFamily="18" charset="0"/>
              </a:rPr>
              <a:t>მშპ-ს </a:t>
            </a:r>
            <a:r>
              <a:rPr lang="ka-GE" sz="1100" dirty="0">
                <a:latin typeface="Sylfaen" panose="010A0502050306030303" pitchFamily="18" charset="0"/>
              </a:rPr>
              <a:t>დეფლატორი - 3,5%-4,0%-ის </a:t>
            </a:r>
            <a:r>
              <a:rPr lang="ka-GE" sz="1100" dirty="0" smtClean="0">
                <a:latin typeface="Sylfaen" panose="010A0502050306030303" pitchFamily="18" charset="0"/>
              </a:rPr>
              <a:t>ფარგლებში;</a:t>
            </a:r>
            <a:endParaRPr lang="ka-GE" sz="1100" dirty="0">
              <a:latin typeface="Sylfaen" panose="010A0502050306030303" pitchFamily="18" charset="0"/>
            </a:endParaRPr>
          </a:p>
          <a:p>
            <a:pPr marL="285750" lvl="0" indent="-285750">
              <a:buFont typeface="Wingdings" panose="05000000000000000000" pitchFamily="2" charset="2"/>
              <a:buChar char="Ø"/>
            </a:pPr>
            <a:r>
              <a:rPr lang="ka-GE" sz="1100" dirty="0" smtClean="0">
                <a:latin typeface="Sylfaen" panose="010A0502050306030303" pitchFamily="18" charset="0"/>
              </a:rPr>
              <a:t>შენარჩუნდება საბიუჯეტო დეფიციტის კლებადი ტენდენცია და 2018 </a:t>
            </a:r>
            <a:r>
              <a:rPr lang="ka-GE" sz="1100" dirty="0">
                <a:latin typeface="Sylfaen" panose="010A0502050306030303" pitchFamily="18" charset="0"/>
              </a:rPr>
              <a:t>წლისათვის არა </a:t>
            </a:r>
            <a:r>
              <a:rPr lang="ka-GE" sz="1100" dirty="0" smtClean="0">
                <a:latin typeface="Sylfaen" panose="010A0502050306030303" pitchFamily="18" charset="0"/>
              </a:rPr>
              <a:t>გადააჭარბებს მშპ-ს </a:t>
            </a:r>
            <a:r>
              <a:rPr lang="ka-GE" sz="1100" dirty="0">
                <a:latin typeface="Sylfaen" panose="010A0502050306030303" pitchFamily="18" charset="0"/>
              </a:rPr>
              <a:t>2.0</a:t>
            </a:r>
            <a:r>
              <a:rPr lang="ka-GE" sz="1100" dirty="0" smtClean="0">
                <a:latin typeface="Sylfaen" panose="010A0502050306030303" pitchFamily="18" charset="0"/>
              </a:rPr>
              <a:t>%-ს;</a:t>
            </a:r>
          </a:p>
          <a:p>
            <a:pPr marL="742950" lvl="1" indent="-285750">
              <a:buFont typeface="Wingdings" panose="05000000000000000000" pitchFamily="2" charset="2"/>
              <a:buChar char="ü"/>
            </a:pPr>
            <a:endParaRPr lang="ka-GE" sz="1200" dirty="0" smtClean="0">
              <a:latin typeface="Sylfaen" panose="010A0502050306030303" pitchFamily="18" charset="0"/>
            </a:endParaRPr>
          </a:p>
          <a:p>
            <a:r>
              <a:rPr lang="ka-GE" sz="1200" b="1" dirty="0" smtClean="0">
                <a:latin typeface="Sylfaen" panose="010A0502050306030303" pitchFamily="18" charset="0"/>
              </a:rPr>
              <a:t>ნაერთი </a:t>
            </a:r>
            <a:r>
              <a:rPr lang="ka-GE" sz="1200" b="1" dirty="0">
                <a:latin typeface="Sylfaen" panose="010A0502050306030303" pitchFamily="18" charset="0"/>
              </a:rPr>
              <a:t>ბიუჯეტის </a:t>
            </a:r>
            <a:r>
              <a:rPr lang="ka-GE" sz="1200" dirty="0">
                <a:latin typeface="Sylfaen" panose="010A0502050306030303" pitchFamily="18" charset="0"/>
              </a:rPr>
              <a:t>საგადასახადო შემოსავლები - </a:t>
            </a:r>
            <a:r>
              <a:rPr lang="ka-GE" sz="1200" dirty="0" smtClean="0">
                <a:latin typeface="Sylfaen" panose="010A0502050306030303" pitchFamily="18" charset="0"/>
              </a:rPr>
              <a:t>8</a:t>
            </a:r>
            <a:r>
              <a:rPr lang="ka-GE" sz="1200" dirty="0">
                <a:latin typeface="Sylfaen" panose="010A0502050306030303" pitchFamily="18" charset="0"/>
              </a:rPr>
              <a:t> </a:t>
            </a:r>
            <a:r>
              <a:rPr lang="ka-GE" sz="1200" dirty="0" smtClean="0">
                <a:latin typeface="Sylfaen" panose="010A0502050306030303" pitchFamily="18" charset="0"/>
              </a:rPr>
              <a:t>030.0 </a:t>
            </a:r>
            <a:r>
              <a:rPr lang="ka-GE" sz="1200" dirty="0">
                <a:latin typeface="Sylfaen" panose="010A0502050306030303" pitchFamily="18" charset="0"/>
              </a:rPr>
              <a:t>მლნ ლარი (მშპ-ის </a:t>
            </a:r>
            <a:r>
              <a:rPr lang="ka-GE" sz="1200" dirty="0" smtClean="0">
                <a:latin typeface="Sylfaen" panose="010A0502050306030303" pitchFamily="18" charset="0"/>
              </a:rPr>
              <a:t>25,2%)</a:t>
            </a:r>
          </a:p>
          <a:p>
            <a:pPr marL="285750" indent="-285750">
              <a:buFont typeface="Wingdings" panose="05000000000000000000" pitchFamily="2" charset="2"/>
              <a:buChar char="Ø"/>
            </a:pPr>
            <a:endParaRPr lang="ka-GE" sz="1200" dirty="0">
              <a:latin typeface="Sylfaen" panose="010A0502050306030303" pitchFamily="18" charset="0"/>
            </a:endParaRPr>
          </a:p>
          <a:p>
            <a:r>
              <a:rPr lang="ka-GE" sz="1200" b="1" dirty="0" smtClean="0">
                <a:latin typeface="Sylfaen" panose="010A0502050306030303" pitchFamily="18" charset="0"/>
              </a:rPr>
              <a:t>სახელმწიფო ბიუჯეტის </a:t>
            </a:r>
            <a:r>
              <a:rPr lang="ka-GE" sz="1200" dirty="0" smtClean="0">
                <a:latin typeface="Sylfaen" panose="010A0502050306030303" pitchFamily="18" charset="0"/>
              </a:rPr>
              <a:t>საგადასახადო </a:t>
            </a:r>
            <a:r>
              <a:rPr lang="ka-GE" sz="1200" dirty="0">
                <a:latin typeface="Sylfaen" panose="010A0502050306030303" pitchFamily="18" charset="0"/>
              </a:rPr>
              <a:t>შემოსავლები - </a:t>
            </a:r>
            <a:r>
              <a:rPr lang="en-US" sz="1200" dirty="0">
                <a:latin typeface="Sylfaen" panose="010A0502050306030303" pitchFamily="18" charset="0"/>
              </a:rPr>
              <a:t>7 </a:t>
            </a:r>
            <a:r>
              <a:rPr lang="en-US" sz="1200" dirty="0" smtClean="0">
                <a:latin typeface="Sylfaen" panose="010A0502050306030303" pitchFamily="18" charset="0"/>
              </a:rPr>
              <a:t>6</a:t>
            </a:r>
            <a:r>
              <a:rPr lang="ka-GE" sz="1200" dirty="0" smtClean="0">
                <a:latin typeface="Sylfaen" panose="010A0502050306030303" pitchFamily="18" charset="0"/>
              </a:rPr>
              <a:t>0</a:t>
            </a:r>
            <a:r>
              <a:rPr lang="en-US" sz="1200" dirty="0" smtClean="0">
                <a:latin typeface="Sylfaen" panose="010A0502050306030303" pitchFamily="18" charset="0"/>
              </a:rPr>
              <a:t>0.0 </a:t>
            </a:r>
            <a:r>
              <a:rPr lang="ka-GE" sz="1200" dirty="0">
                <a:latin typeface="Sylfaen" panose="010A0502050306030303" pitchFamily="18" charset="0"/>
              </a:rPr>
              <a:t>მლნ ლარი (მშპ-ის </a:t>
            </a:r>
            <a:r>
              <a:rPr lang="en-US" sz="1200" dirty="0" smtClean="0">
                <a:latin typeface="Sylfaen" panose="010A0502050306030303" pitchFamily="18" charset="0"/>
              </a:rPr>
              <a:t>23.</a:t>
            </a:r>
            <a:r>
              <a:rPr lang="ka-GE" sz="1200" dirty="0" smtClean="0">
                <a:latin typeface="Sylfaen" panose="010A0502050306030303" pitchFamily="18" charset="0"/>
              </a:rPr>
              <a:t>9%) </a:t>
            </a:r>
            <a:endParaRPr lang="en-US" sz="1200" dirty="0">
              <a:latin typeface="Sylfaen" panose="010A0502050306030303" pitchFamily="18" charset="0"/>
            </a:endParaRPr>
          </a:p>
          <a:p>
            <a:pPr lvl="1"/>
            <a:endParaRPr lang="en-US" sz="1200" b="1" dirty="0">
              <a:latin typeface="Sylfaen" panose="010A0502050306030303" pitchFamily="18" charset="0"/>
            </a:endParaRPr>
          </a:p>
        </p:txBody>
      </p:sp>
      <p:graphicFrame>
        <p:nvGraphicFramePr>
          <p:cNvPr id="10" name="Chart 9"/>
          <p:cNvGraphicFramePr>
            <a:graphicFrameLocks/>
          </p:cNvGraphicFramePr>
          <p:nvPr>
            <p:extLst>
              <p:ext uri="{D42A27DB-BD31-4B8C-83A1-F6EECF244321}">
                <p14:modId xmlns:p14="http://schemas.microsoft.com/office/powerpoint/2010/main" val="2240229399"/>
              </p:ext>
            </p:extLst>
          </p:nvPr>
        </p:nvGraphicFramePr>
        <p:xfrm>
          <a:off x="611560" y="1484784"/>
          <a:ext cx="8147819" cy="208823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728363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r>
              <a:rPr lang="ka-GE" sz="2400" b="1" dirty="0" smtClean="0">
                <a:solidFill>
                  <a:schemeClr val="tx1"/>
                </a:solidFill>
              </a:rPr>
              <a:t>სახელმწიფო ბიუჯეტის შემოსულობები - 2015 წელი</a:t>
            </a:r>
            <a:endParaRPr lang="en-US" sz="2400" b="1" dirty="0">
              <a:solidFill>
                <a:schemeClr val="tx1"/>
              </a:solidFill>
            </a:endParaRPr>
          </a:p>
        </p:txBody>
      </p:sp>
      <p:sp>
        <p:nvSpPr>
          <p:cNvPr id="8" name="Slide Number Placeholder 7"/>
          <p:cNvSpPr>
            <a:spLocks noGrp="1"/>
          </p:cNvSpPr>
          <p:nvPr>
            <p:ph type="sldNum" sz="quarter" idx="4294967295"/>
          </p:nvPr>
        </p:nvSpPr>
        <p:spPr>
          <a:xfrm>
            <a:off x="6553200" y="6356350"/>
            <a:ext cx="2133600" cy="365125"/>
          </a:xfrm>
          <a:prstGeom prst="rect">
            <a:avLst/>
          </a:prstGeom>
        </p:spPr>
        <p:txBody>
          <a:bodyPr/>
          <a:lstStyle/>
          <a:p>
            <a:fld id="{B6F15528-21DE-4FAA-801E-634DDDAF4B2B}" type="slidenum">
              <a:rPr lang="en-US" smtClean="0"/>
              <a:pPr/>
              <a:t>13</a:t>
            </a:fld>
            <a:endParaRPr lang="en-US"/>
          </a:p>
        </p:txBody>
      </p:sp>
      <p:sp>
        <p:nvSpPr>
          <p:cNvPr id="3" name="Footer Placeholder 2"/>
          <p:cNvSpPr>
            <a:spLocks noGrp="1"/>
          </p:cNvSpPr>
          <p:nvPr>
            <p:ph type="ftr" sz="quarter" idx="11"/>
          </p:nvPr>
        </p:nvSpPr>
        <p:spPr/>
        <p:txBody>
          <a:bodyPr/>
          <a:lstStyle/>
          <a:p>
            <a:r>
              <a:rPr lang="ka-GE" smtClean="0">
                <a:solidFill>
                  <a:prstClr val="black">
                    <a:tint val="75000"/>
                  </a:prstClr>
                </a:solidFill>
              </a:rPr>
              <a:t>2015 წლის ბიუჯეტი</a:t>
            </a:r>
            <a:endParaRPr lang="en-US" dirty="0">
              <a:solidFill>
                <a:prstClr val="black">
                  <a:tint val="75000"/>
                </a:prstClr>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3669659583"/>
              </p:ext>
            </p:extLst>
          </p:nvPr>
        </p:nvGraphicFramePr>
        <p:xfrm>
          <a:off x="395536" y="1268761"/>
          <a:ext cx="8496943" cy="2592283"/>
        </p:xfrm>
        <a:graphic>
          <a:graphicData uri="http://schemas.openxmlformats.org/drawingml/2006/table">
            <a:tbl>
              <a:tblPr/>
              <a:tblGrid>
                <a:gridCol w="5866610"/>
                <a:gridCol w="1239424"/>
                <a:gridCol w="1390909"/>
              </a:tblGrid>
              <a:tr h="353793">
                <a:tc>
                  <a:txBody>
                    <a:bodyPr/>
                    <a:lstStyle/>
                    <a:p>
                      <a:pPr algn="ctr" fontAlgn="ctr"/>
                      <a:r>
                        <a:rPr lang="ka-GE" sz="800" b="1" i="0" u="none" strike="noStrike" dirty="0">
                          <a:solidFill>
                            <a:srgbClr val="000000"/>
                          </a:solidFill>
                          <a:effectLst/>
                          <a:latin typeface="Calibri"/>
                        </a:rPr>
                        <a:t>დასახელება</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ka-GE" sz="800" b="1" i="0" u="none" strike="noStrike" dirty="0">
                          <a:solidFill>
                            <a:srgbClr val="000000"/>
                          </a:solidFill>
                          <a:effectLst/>
                          <a:latin typeface="Calibri"/>
                        </a:rPr>
                        <a:t>2015 წლის </a:t>
                      </a:r>
                      <a:r>
                        <a:rPr lang="ka-GE" sz="800" b="1" i="0" u="none" strike="noStrike" dirty="0" smtClean="0">
                          <a:solidFill>
                            <a:srgbClr val="000000"/>
                          </a:solidFill>
                          <a:effectLst/>
                          <a:latin typeface="Calibri"/>
                        </a:rPr>
                        <a:t>ბიუჯეტი</a:t>
                      </a:r>
                      <a:r>
                        <a:rPr lang="ka-GE" sz="800" b="1" i="0" u="none" strike="noStrike" dirty="0">
                          <a:solidFill>
                            <a:srgbClr val="000000"/>
                          </a:solidFill>
                          <a:effectLst/>
                          <a:latin typeface="Calibri"/>
                        </a:rPr>
                        <a:t/>
                      </a:r>
                      <a:br>
                        <a:rPr lang="ka-GE" sz="800" b="1" i="0" u="none" strike="noStrike" dirty="0">
                          <a:solidFill>
                            <a:srgbClr val="000000"/>
                          </a:solidFill>
                          <a:effectLst/>
                          <a:latin typeface="Calibri"/>
                        </a:rPr>
                      </a:br>
                      <a:r>
                        <a:rPr lang="ka-GE" sz="800" b="1" i="0" u="none" strike="noStrike" dirty="0">
                          <a:solidFill>
                            <a:srgbClr val="000000"/>
                          </a:solidFill>
                          <a:effectLst/>
                          <a:latin typeface="Calibri"/>
                        </a:rPr>
                        <a:t>(მლნ ლარი)</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ka-GE" sz="800" b="1" i="0" u="none" strike="noStrike">
                          <a:solidFill>
                            <a:srgbClr val="000000"/>
                          </a:solidFill>
                          <a:effectLst/>
                          <a:latin typeface="Calibri"/>
                        </a:rPr>
                        <a:t>%-ულად მთლიან ჯამთან</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32836">
                <a:tc>
                  <a:txBody>
                    <a:bodyPr/>
                    <a:lstStyle/>
                    <a:p>
                      <a:pPr algn="l" fontAlgn="ctr"/>
                      <a:r>
                        <a:rPr lang="ka-GE" sz="800" b="1" i="0" u="none" strike="noStrike">
                          <a:solidFill>
                            <a:srgbClr val="000000"/>
                          </a:solidFill>
                          <a:effectLst/>
                          <a:latin typeface="Calibri"/>
                        </a:rPr>
                        <a:t>საბიუჯეტო სახსრები</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800" b="1" i="0" u="none" strike="noStrike">
                          <a:solidFill>
                            <a:srgbClr val="000000"/>
                          </a:solidFill>
                          <a:effectLst/>
                          <a:latin typeface="Calibri"/>
                        </a:rPr>
                        <a:t>8,650.0</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800" b="1" i="0" u="none" strike="noStrike">
                          <a:solidFill>
                            <a:srgbClr val="000000"/>
                          </a:solidFill>
                          <a:effectLst/>
                          <a:latin typeface="Arial"/>
                        </a:rPr>
                        <a:t>87.6%</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32836">
                <a:tc>
                  <a:txBody>
                    <a:bodyPr/>
                    <a:lstStyle/>
                    <a:p>
                      <a:pPr algn="l" fontAlgn="ctr"/>
                      <a:r>
                        <a:rPr lang="ka-GE" sz="800" b="0" i="0" u="none" strike="noStrike">
                          <a:solidFill>
                            <a:srgbClr val="000000"/>
                          </a:solidFill>
                          <a:effectLst/>
                          <a:latin typeface="Calibri"/>
                        </a:rPr>
                        <a:t>გადასახადები</a:t>
                      </a:r>
                    </a:p>
                  </a:txBody>
                  <a:tcPr marL="4286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en-US" sz="800" b="0" i="0" u="none" strike="noStrike">
                          <a:solidFill>
                            <a:srgbClr val="000000"/>
                          </a:solidFill>
                          <a:effectLst/>
                          <a:latin typeface="Calibri"/>
                        </a:rPr>
                        <a:t>7,600.0</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en-US" sz="800" b="0" i="0" u="none" strike="noStrike">
                          <a:solidFill>
                            <a:srgbClr val="000000"/>
                          </a:solidFill>
                          <a:effectLst/>
                          <a:latin typeface="Arial"/>
                        </a:rPr>
                        <a:t>77.0%</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r>
              <a:tr h="132836">
                <a:tc>
                  <a:txBody>
                    <a:bodyPr/>
                    <a:lstStyle/>
                    <a:p>
                      <a:pPr algn="l" fontAlgn="ctr"/>
                      <a:r>
                        <a:rPr lang="ka-GE" sz="800" b="0" i="0" u="none" strike="noStrike">
                          <a:solidFill>
                            <a:srgbClr val="000000"/>
                          </a:solidFill>
                          <a:effectLst/>
                          <a:latin typeface="Calibri"/>
                        </a:rPr>
                        <a:t>სხვა შემოსავლები</a:t>
                      </a:r>
                    </a:p>
                  </a:txBody>
                  <a:tcPr marL="428625" marR="9525" marT="9525" marB="0" anchor="ctr">
                    <a:lnL>
                      <a:noFill/>
                    </a:lnL>
                    <a:lnR>
                      <a:noFill/>
                    </a:lnR>
                    <a:lnT>
                      <a:noFill/>
                    </a:lnT>
                    <a:lnB>
                      <a:noFill/>
                    </a:lnB>
                    <a:solidFill>
                      <a:srgbClr val="FFFFFF"/>
                    </a:solidFill>
                  </a:tcPr>
                </a:tc>
                <a:tc>
                  <a:txBody>
                    <a:bodyPr/>
                    <a:lstStyle/>
                    <a:p>
                      <a:pPr algn="r" fontAlgn="ctr"/>
                      <a:r>
                        <a:rPr lang="en-US" sz="800" b="0" i="0" u="none" strike="noStrike">
                          <a:solidFill>
                            <a:srgbClr val="000000"/>
                          </a:solidFill>
                          <a:effectLst/>
                          <a:latin typeface="Calibri"/>
                        </a:rPr>
                        <a:t>275.0</a:t>
                      </a:r>
                    </a:p>
                  </a:txBody>
                  <a:tcPr marL="9525" marR="9525" marT="9525" marB="0" anchor="ctr">
                    <a:lnL>
                      <a:noFill/>
                    </a:lnL>
                    <a:lnR>
                      <a:noFill/>
                    </a:lnR>
                    <a:lnT>
                      <a:noFill/>
                    </a:lnT>
                    <a:lnB>
                      <a:noFill/>
                    </a:lnB>
                    <a:solidFill>
                      <a:srgbClr val="FFFFFF"/>
                    </a:solidFill>
                  </a:tcPr>
                </a:tc>
                <a:tc>
                  <a:txBody>
                    <a:bodyPr/>
                    <a:lstStyle/>
                    <a:p>
                      <a:pPr algn="r" fontAlgn="ctr"/>
                      <a:r>
                        <a:rPr lang="en-US" sz="800" b="0" i="0" u="none" strike="noStrike">
                          <a:solidFill>
                            <a:srgbClr val="000000"/>
                          </a:solidFill>
                          <a:effectLst/>
                          <a:latin typeface="Arial"/>
                        </a:rPr>
                        <a:t>2.8%</a:t>
                      </a:r>
                    </a:p>
                  </a:txBody>
                  <a:tcPr marL="9525" marR="9525" marT="9525" marB="0" anchor="ctr">
                    <a:lnL>
                      <a:noFill/>
                    </a:lnL>
                    <a:lnR>
                      <a:noFill/>
                    </a:lnR>
                    <a:lnT>
                      <a:noFill/>
                    </a:lnT>
                    <a:lnB>
                      <a:noFill/>
                    </a:lnB>
                    <a:solidFill>
                      <a:srgbClr val="FFFFFF"/>
                    </a:solidFill>
                  </a:tcPr>
                </a:tc>
              </a:tr>
              <a:tr h="132836">
                <a:tc>
                  <a:txBody>
                    <a:bodyPr/>
                    <a:lstStyle/>
                    <a:p>
                      <a:pPr algn="l" fontAlgn="ctr"/>
                      <a:r>
                        <a:rPr lang="ka-GE" sz="800" b="0" i="0" u="none" strike="noStrike">
                          <a:solidFill>
                            <a:srgbClr val="000000"/>
                          </a:solidFill>
                          <a:effectLst/>
                          <a:latin typeface="Calibri"/>
                        </a:rPr>
                        <a:t>არაფინანსური აქტივების კლება (პრივატიზაცია)</a:t>
                      </a:r>
                    </a:p>
                  </a:txBody>
                  <a:tcPr marL="428625" marR="9525" marT="9525" marB="0" anchor="ctr">
                    <a:lnL>
                      <a:noFill/>
                    </a:lnL>
                    <a:lnR>
                      <a:noFill/>
                    </a:lnR>
                    <a:lnT>
                      <a:noFill/>
                    </a:lnT>
                    <a:lnB>
                      <a:noFill/>
                    </a:lnB>
                    <a:solidFill>
                      <a:srgbClr val="FFFFFF"/>
                    </a:solidFill>
                  </a:tcPr>
                </a:tc>
                <a:tc>
                  <a:txBody>
                    <a:bodyPr/>
                    <a:lstStyle/>
                    <a:p>
                      <a:pPr algn="r" fontAlgn="ctr"/>
                      <a:r>
                        <a:rPr lang="en-US" sz="800" b="0" i="0" u="none" strike="noStrike">
                          <a:solidFill>
                            <a:srgbClr val="000000"/>
                          </a:solidFill>
                          <a:effectLst/>
                          <a:latin typeface="Calibri"/>
                        </a:rPr>
                        <a:t>85.0</a:t>
                      </a:r>
                    </a:p>
                  </a:txBody>
                  <a:tcPr marL="9525" marR="9525" marT="9525" marB="0" anchor="ctr">
                    <a:lnL>
                      <a:noFill/>
                    </a:lnL>
                    <a:lnR>
                      <a:noFill/>
                    </a:lnR>
                    <a:lnT>
                      <a:noFill/>
                    </a:lnT>
                    <a:lnB>
                      <a:noFill/>
                    </a:lnB>
                    <a:solidFill>
                      <a:srgbClr val="FFFFFF"/>
                    </a:solidFill>
                  </a:tcPr>
                </a:tc>
                <a:tc>
                  <a:txBody>
                    <a:bodyPr/>
                    <a:lstStyle/>
                    <a:p>
                      <a:pPr algn="r" fontAlgn="ctr"/>
                      <a:r>
                        <a:rPr lang="en-US" sz="800" b="0" i="0" u="none" strike="noStrike">
                          <a:solidFill>
                            <a:srgbClr val="000000"/>
                          </a:solidFill>
                          <a:effectLst/>
                          <a:latin typeface="Arial"/>
                        </a:rPr>
                        <a:t>0.9%</a:t>
                      </a:r>
                    </a:p>
                  </a:txBody>
                  <a:tcPr marL="9525" marR="9525" marT="9525" marB="0" anchor="ctr">
                    <a:lnL>
                      <a:noFill/>
                    </a:lnL>
                    <a:lnR>
                      <a:noFill/>
                    </a:lnR>
                    <a:lnT>
                      <a:noFill/>
                    </a:lnT>
                    <a:lnB>
                      <a:noFill/>
                    </a:lnB>
                    <a:solidFill>
                      <a:srgbClr val="FFFFFF"/>
                    </a:solidFill>
                  </a:tcPr>
                </a:tc>
              </a:tr>
              <a:tr h="132836">
                <a:tc>
                  <a:txBody>
                    <a:bodyPr/>
                    <a:lstStyle/>
                    <a:p>
                      <a:pPr algn="l" fontAlgn="ctr"/>
                      <a:r>
                        <a:rPr lang="ka-GE" sz="800" b="0" i="0" u="none" strike="noStrike">
                          <a:solidFill>
                            <a:srgbClr val="000000"/>
                          </a:solidFill>
                          <a:effectLst/>
                          <a:latin typeface="Calibri"/>
                        </a:rPr>
                        <a:t>ფინანსური აქტივების კლება (სესხების დაბრუნება)</a:t>
                      </a:r>
                    </a:p>
                  </a:txBody>
                  <a:tcPr marL="428625" marR="9525" marT="9525" marB="0" anchor="ctr">
                    <a:lnL>
                      <a:noFill/>
                    </a:lnL>
                    <a:lnR>
                      <a:noFill/>
                    </a:lnR>
                    <a:lnT>
                      <a:noFill/>
                    </a:lnT>
                    <a:lnB>
                      <a:noFill/>
                    </a:lnB>
                    <a:solidFill>
                      <a:srgbClr val="FFFFFF"/>
                    </a:solidFill>
                  </a:tcPr>
                </a:tc>
                <a:tc>
                  <a:txBody>
                    <a:bodyPr/>
                    <a:lstStyle/>
                    <a:p>
                      <a:pPr algn="r" fontAlgn="ctr"/>
                      <a:r>
                        <a:rPr lang="en-US" sz="800" b="0" i="0" u="none" strike="noStrike">
                          <a:solidFill>
                            <a:srgbClr val="000000"/>
                          </a:solidFill>
                          <a:effectLst/>
                          <a:latin typeface="Calibri"/>
                        </a:rPr>
                        <a:t>90.0</a:t>
                      </a:r>
                    </a:p>
                  </a:txBody>
                  <a:tcPr marL="9525" marR="9525" marT="9525" marB="0" anchor="ctr">
                    <a:lnL>
                      <a:noFill/>
                    </a:lnL>
                    <a:lnR>
                      <a:noFill/>
                    </a:lnR>
                    <a:lnT>
                      <a:noFill/>
                    </a:lnT>
                    <a:lnB>
                      <a:noFill/>
                    </a:lnB>
                    <a:solidFill>
                      <a:srgbClr val="FFFFFF"/>
                    </a:solidFill>
                  </a:tcPr>
                </a:tc>
                <a:tc>
                  <a:txBody>
                    <a:bodyPr/>
                    <a:lstStyle/>
                    <a:p>
                      <a:pPr algn="r" fontAlgn="ctr"/>
                      <a:r>
                        <a:rPr lang="en-US" sz="800" b="0" i="0" u="none" strike="noStrike">
                          <a:solidFill>
                            <a:srgbClr val="000000"/>
                          </a:solidFill>
                          <a:effectLst/>
                          <a:latin typeface="Arial"/>
                        </a:rPr>
                        <a:t>0.9%</a:t>
                      </a:r>
                    </a:p>
                  </a:txBody>
                  <a:tcPr marL="9525" marR="9525" marT="9525" marB="0" anchor="ctr">
                    <a:lnL>
                      <a:noFill/>
                    </a:lnL>
                    <a:lnR>
                      <a:noFill/>
                    </a:lnR>
                    <a:lnT>
                      <a:noFill/>
                    </a:lnT>
                    <a:lnB>
                      <a:noFill/>
                    </a:lnB>
                    <a:solidFill>
                      <a:srgbClr val="FFFFFF"/>
                    </a:solidFill>
                  </a:tcPr>
                </a:tc>
              </a:tr>
              <a:tr h="132836">
                <a:tc>
                  <a:txBody>
                    <a:bodyPr/>
                    <a:lstStyle/>
                    <a:p>
                      <a:pPr algn="l" fontAlgn="ctr"/>
                      <a:r>
                        <a:rPr lang="ka-GE" sz="800" b="0" i="0" u="none" strike="noStrike">
                          <a:solidFill>
                            <a:srgbClr val="000000"/>
                          </a:solidFill>
                          <a:effectLst/>
                          <a:latin typeface="Calibri"/>
                        </a:rPr>
                        <a:t>საშინაო ვალის ზრდა (სახაზინო ვალდებულებები)</a:t>
                      </a:r>
                    </a:p>
                  </a:txBody>
                  <a:tcPr marL="4286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800" b="0" i="0" u="none" strike="noStrike" dirty="0" smtClean="0">
                          <a:solidFill>
                            <a:srgbClr val="000000"/>
                          </a:solidFill>
                          <a:effectLst/>
                          <a:latin typeface="Calibri"/>
                        </a:rPr>
                        <a:t>600.0</a:t>
                      </a:r>
                      <a:r>
                        <a:rPr lang="ka-GE" sz="800" b="0" i="0" u="none" strike="noStrike" dirty="0" smtClean="0">
                          <a:solidFill>
                            <a:srgbClr val="000000"/>
                          </a:solidFill>
                          <a:effectLst/>
                          <a:latin typeface="Calibri"/>
                        </a:rPr>
                        <a:t>*</a:t>
                      </a:r>
                      <a:endParaRPr lang="en-US" sz="800" b="0" i="0" u="none" strike="noStrike" dirty="0">
                        <a:solidFill>
                          <a:srgbClr val="000000"/>
                        </a:solidFill>
                        <a:effectLst/>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800" b="0" i="0" u="none" strike="noStrike">
                          <a:solidFill>
                            <a:srgbClr val="000000"/>
                          </a:solidFill>
                          <a:effectLst/>
                          <a:latin typeface="Arial"/>
                        </a:rPr>
                        <a:t>6.1%</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r>
              <a:tr h="132836">
                <a:tc>
                  <a:txBody>
                    <a:bodyPr/>
                    <a:lstStyle/>
                    <a:p>
                      <a:pPr algn="l" fontAlgn="ctr"/>
                      <a:r>
                        <a:rPr lang="ka-GE" sz="800" b="1" i="0" u="none" strike="noStrike">
                          <a:solidFill>
                            <a:srgbClr val="000000"/>
                          </a:solidFill>
                          <a:effectLst/>
                          <a:latin typeface="Calibri"/>
                        </a:rPr>
                        <a:t>დონორების დაფინანსება</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800" b="1" i="0" u="none" strike="noStrike">
                          <a:solidFill>
                            <a:srgbClr val="000000"/>
                          </a:solidFill>
                          <a:effectLst/>
                          <a:latin typeface="Calibri"/>
                        </a:rPr>
                        <a:t>1,225.0</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800" b="1" i="0" u="none" strike="noStrike">
                          <a:solidFill>
                            <a:srgbClr val="000000"/>
                          </a:solidFill>
                          <a:effectLst/>
                          <a:latin typeface="Arial"/>
                        </a:rPr>
                        <a:t>12.4%</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32836">
                <a:tc>
                  <a:txBody>
                    <a:bodyPr/>
                    <a:lstStyle/>
                    <a:p>
                      <a:pPr algn="l" fontAlgn="ctr"/>
                      <a:r>
                        <a:rPr lang="ka-GE" sz="800" b="0" i="0" u="none" strike="noStrike">
                          <a:solidFill>
                            <a:srgbClr val="000000"/>
                          </a:solidFill>
                          <a:effectLst/>
                          <a:latin typeface="Calibri"/>
                        </a:rPr>
                        <a:t>გრანტები</a:t>
                      </a:r>
                    </a:p>
                  </a:txBody>
                  <a:tcPr marL="4286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en-US" sz="800" b="0" i="0" u="none" strike="noStrike">
                          <a:solidFill>
                            <a:srgbClr val="000000"/>
                          </a:solidFill>
                          <a:effectLst/>
                          <a:latin typeface="Calibri"/>
                        </a:rPr>
                        <a:t>215.0</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en-US" sz="800" b="0" i="0" u="none" strike="noStrike">
                          <a:solidFill>
                            <a:srgbClr val="000000"/>
                          </a:solidFill>
                          <a:effectLst/>
                          <a:latin typeface="Arial"/>
                        </a:rPr>
                        <a:t>2.2%</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r>
              <a:tr h="259098">
                <a:tc>
                  <a:txBody>
                    <a:bodyPr/>
                    <a:lstStyle/>
                    <a:p>
                      <a:pPr algn="l" fontAlgn="ctr"/>
                      <a:r>
                        <a:rPr lang="ka-GE" sz="800" b="0" i="0" u="none" strike="noStrike" dirty="0">
                          <a:solidFill>
                            <a:srgbClr val="000000"/>
                          </a:solidFill>
                          <a:effectLst/>
                          <a:latin typeface="Calibri"/>
                        </a:rPr>
                        <a:t>მ.შ. საინვესტიციო პროექტების დასაფინანსებლად გამოყოფილი გრანტები</a:t>
                      </a:r>
                    </a:p>
                  </a:txBody>
                  <a:tcPr marL="685800" marR="9525" marT="9525" marB="0" anchor="ctr">
                    <a:lnL>
                      <a:noFill/>
                    </a:lnL>
                    <a:lnR>
                      <a:noFill/>
                    </a:lnR>
                    <a:lnT>
                      <a:noFill/>
                    </a:lnT>
                    <a:lnB>
                      <a:noFill/>
                    </a:lnB>
                    <a:solidFill>
                      <a:srgbClr val="FFFFFF"/>
                    </a:solidFill>
                  </a:tcPr>
                </a:tc>
                <a:tc>
                  <a:txBody>
                    <a:bodyPr/>
                    <a:lstStyle/>
                    <a:p>
                      <a:pPr algn="r" fontAlgn="ctr"/>
                      <a:r>
                        <a:rPr lang="en-US" sz="800" b="0" i="0" u="none" strike="noStrike">
                          <a:solidFill>
                            <a:srgbClr val="000000"/>
                          </a:solidFill>
                          <a:effectLst/>
                          <a:latin typeface="Calibri"/>
                        </a:rPr>
                        <a:t>115.0</a:t>
                      </a:r>
                    </a:p>
                  </a:txBody>
                  <a:tcPr marL="9525" marR="9525" marT="9525" marB="0" anchor="ctr">
                    <a:lnL>
                      <a:noFill/>
                    </a:lnL>
                    <a:lnR>
                      <a:noFill/>
                    </a:lnR>
                    <a:lnT>
                      <a:noFill/>
                    </a:lnT>
                    <a:lnB>
                      <a:noFill/>
                    </a:lnB>
                    <a:solidFill>
                      <a:srgbClr val="FFFFFF"/>
                    </a:solidFill>
                  </a:tcPr>
                </a:tc>
                <a:tc>
                  <a:txBody>
                    <a:bodyPr/>
                    <a:lstStyle/>
                    <a:p>
                      <a:pPr algn="r" fontAlgn="ctr"/>
                      <a:r>
                        <a:rPr lang="en-US" sz="800" b="0" i="0" u="none" strike="noStrike">
                          <a:solidFill>
                            <a:srgbClr val="000000"/>
                          </a:solidFill>
                          <a:effectLst/>
                          <a:latin typeface="Arial"/>
                        </a:rPr>
                        <a:t>1.2%</a:t>
                      </a:r>
                    </a:p>
                  </a:txBody>
                  <a:tcPr marL="9525" marR="9525" marT="9525" marB="0" anchor="ctr">
                    <a:lnL>
                      <a:noFill/>
                    </a:lnL>
                    <a:lnR>
                      <a:noFill/>
                    </a:lnR>
                    <a:lnT>
                      <a:noFill/>
                    </a:lnT>
                    <a:lnB>
                      <a:noFill/>
                    </a:lnB>
                    <a:solidFill>
                      <a:srgbClr val="FFFFFF"/>
                    </a:solidFill>
                  </a:tcPr>
                </a:tc>
              </a:tr>
              <a:tr h="132836">
                <a:tc>
                  <a:txBody>
                    <a:bodyPr/>
                    <a:lstStyle/>
                    <a:p>
                      <a:pPr algn="l" fontAlgn="ctr"/>
                      <a:r>
                        <a:rPr lang="ka-GE" sz="800" b="0" i="0" u="none" strike="noStrike">
                          <a:solidFill>
                            <a:srgbClr val="000000"/>
                          </a:solidFill>
                          <a:effectLst/>
                          <a:latin typeface="Calibri"/>
                        </a:rPr>
                        <a:t>მ.შ. საბიუჯეტო დახმარება</a:t>
                      </a:r>
                    </a:p>
                  </a:txBody>
                  <a:tcPr marL="685800" marR="9525" marT="9525" marB="0" anchor="ctr">
                    <a:lnL>
                      <a:noFill/>
                    </a:lnL>
                    <a:lnR>
                      <a:noFill/>
                    </a:lnR>
                    <a:lnT>
                      <a:noFill/>
                    </a:lnT>
                    <a:lnB>
                      <a:noFill/>
                    </a:lnB>
                    <a:solidFill>
                      <a:srgbClr val="FFFFFF"/>
                    </a:solidFill>
                  </a:tcPr>
                </a:tc>
                <a:tc>
                  <a:txBody>
                    <a:bodyPr/>
                    <a:lstStyle/>
                    <a:p>
                      <a:pPr algn="r" fontAlgn="ctr"/>
                      <a:r>
                        <a:rPr lang="en-US" sz="800" b="0" i="0" u="none" strike="noStrike">
                          <a:solidFill>
                            <a:srgbClr val="000000"/>
                          </a:solidFill>
                          <a:effectLst/>
                          <a:latin typeface="Calibri"/>
                        </a:rPr>
                        <a:t>100.0</a:t>
                      </a:r>
                    </a:p>
                  </a:txBody>
                  <a:tcPr marL="9525" marR="9525" marT="9525" marB="0" anchor="ctr">
                    <a:lnL>
                      <a:noFill/>
                    </a:lnL>
                    <a:lnR>
                      <a:noFill/>
                    </a:lnR>
                    <a:lnT>
                      <a:noFill/>
                    </a:lnT>
                    <a:lnB>
                      <a:noFill/>
                    </a:lnB>
                    <a:solidFill>
                      <a:srgbClr val="FFFFFF"/>
                    </a:solidFill>
                  </a:tcPr>
                </a:tc>
                <a:tc>
                  <a:txBody>
                    <a:bodyPr/>
                    <a:lstStyle/>
                    <a:p>
                      <a:pPr algn="r" fontAlgn="ctr"/>
                      <a:r>
                        <a:rPr lang="en-US" sz="800" b="0" i="0" u="none" strike="noStrike">
                          <a:solidFill>
                            <a:srgbClr val="000000"/>
                          </a:solidFill>
                          <a:effectLst/>
                          <a:latin typeface="Arial"/>
                        </a:rPr>
                        <a:t>1.0%</a:t>
                      </a:r>
                    </a:p>
                  </a:txBody>
                  <a:tcPr marL="9525" marR="9525" marT="9525" marB="0" anchor="ctr">
                    <a:lnL>
                      <a:noFill/>
                    </a:lnL>
                    <a:lnR>
                      <a:noFill/>
                    </a:lnR>
                    <a:lnT>
                      <a:noFill/>
                    </a:lnT>
                    <a:lnB>
                      <a:noFill/>
                    </a:lnB>
                    <a:solidFill>
                      <a:srgbClr val="FFFFFF"/>
                    </a:solidFill>
                  </a:tcPr>
                </a:tc>
              </a:tr>
              <a:tr h="132836">
                <a:tc>
                  <a:txBody>
                    <a:bodyPr/>
                    <a:lstStyle/>
                    <a:p>
                      <a:pPr algn="l" fontAlgn="ctr"/>
                      <a:r>
                        <a:rPr lang="ka-GE" sz="800" b="0" i="0" u="none" strike="noStrike">
                          <a:solidFill>
                            <a:srgbClr val="000000"/>
                          </a:solidFill>
                          <a:effectLst/>
                          <a:latin typeface="Calibri"/>
                        </a:rPr>
                        <a:t>კრედიტები</a:t>
                      </a:r>
                    </a:p>
                  </a:txBody>
                  <a:tcPr marL="428625" marR="9525" marT="9525" marB="0" anchor="ctr">
                    <a:lnL>
                      <a:noFill/>
                    </a:lnL>
                    <a:lnR>
                      <a:noFill/>
                    </a:lnR>
                    <a:lnT>
                      <a:noFill/>
                    </a:lnT>
                    <a:lnB>
                      <a:noFill/>
                    </a:lnB>
                    <a:solidFill>
                      <a:srgbClr val="FFFFFF"/>
                    </a:solidFill>
                  </a:tcPr>
                </a:tc>
                <a:tc>
                  <a:txBody>
                    <a:bodyPr/>
                    <a:lstStyle/>
                    <a:p>
                      <a:pPr algn="r" fontAlgn="ctr"/>
                      <a:r>
                        <a:rPr lang="en-US" sz="800" b="0" i="0" u="none" strike="noStrike">
                          <a:solidFill>
                            <a:srgbClr val="000000"/>
                          </a:solidFill>
                          <a:effectLst/>
                          <a:latin typeface="Calibri"/>
                        </a:rPr>
                        <a:t>1,010.0</a:t>
                      </a:r>
                    </a:p>
                  </a:txBody>
                  <a:tcPr marL="9525" marR="9525" marT="9525" marB="0" anchor="ctr">
                    <a:lnL>
                      <a:noFill/>
                    </a:lnL>
                    <a:lnR>
                      <a:noFill/>
                    </a:lnR>
                    <a:lnT>
                      <a:noFill/>
                    </a:lnT>
                    <a:lnB>
                      <a:noFill/>
                    </a:lnB>
                    <a:solidFill>
                      <a:srgbClr val="FFFFFF"/>
                    </a:solidFill>
                  </a:tcPr>
                </a:tc>
                <a:tc>
                  <a:txBody>
                    <a:bodyPr/>
                    <a:lstStyle/>
                    <a:p>
                      <a:pPr algn="r" fontAlgn="ctr"/>
                      <a:r>
                        <a:rPr lang="en-US" sz="800" b="0" i="0" u="none" strike="noStrike">
                          <a:solidFill>
                            <a:srgbClr val="000000"/>
                          </a:solidFill>
                          <a:effectLst/>
                          <a:latin typeface="Arial"/>
                        </a:rPr>
                        <a:t>10.2%</a:t>
                      </a:r>
                    </a:p>
                  </a:txBody>
                  <a:tcPr marL="9525" marR="9525" marT="9525" marB="0" anchor="ctr">
                    <a:lnL>
                      <a:noFill/>
                    </a:lnL>
                    <a:lnR>
                      <a:noFill/>
                    </a:lnR>
                    <a:lnT>
                      <a:noFill/>
                    </a:lnT>
                    <a:lnB>
                      <a:noFill/>
                    </a:lnB>
                    <a:solidFill>
                      <a:srgbClr val="FFFFFF"/>
                    </a:solidFill>
                  </a:tcPr>
                </a:tc>
              </a:tr>
              <a:tr h="259098">
                <a:tc>
                  <a:txBody>
                    <a:bodyPr/>
                    <a:lstStyle/>
                    <a:p>
                      <a:pPr algn="l" fontAlgn="ctr"/>
                      <a:r>
                        <a:rPr lang="ka-GE" sz="800" b="0" i="0" u="none" strike="noStrike" dirty="0">
                          <a:solidFill>
                            <a:srgbClr val="000000"/>
                          </a:solidFill>
                          <a:effectLst/>
                          <a:latin typeface="Calibri"/>
                        </a:rPr>
                        <a:t>მ.შ. საინვესტიციო პროექტების დასაფინანსებლად გამოყოფილი კრედიტები</a:t>
                      </a:r>
                    </a:p>
                  </a:txBody>
                  <a:tcPr marL="685800" marR="9525" marT="9525" marB="0" anchor="ctr">
                    <a:lnL>
                      <a:noFill/>
                    </a:lnL>
                    <a:lnR>
                      <a:noFill/>
                    </a:lnR>
                    <a:lnT>
                      <a:noFill/>
                    </a:lnT>
                    <a:lnB>
                      <a:noFill/>
                    </a:lnB>
                    <a:solidFill>
                      <a:srgbClr val="FFFFFF"/>
                    </a:solidFill>
                  </a:tcPr>
                </a:tc>
                <a:tc>
                  <a:txBody>
                    <a:bodyPr/>
                    <a:lstStyle/>
                    <a:p>
                      <a:pPr algn="r" fontAlgn="ctr"/>
                      <a:r>
                        <a:rPr lang="en-US" sz="800" b="0" i="0" u="none" strike="noStrike">
                          <a:solidFill>
                            <a:srgbClr val="000000"/>
                          </a:solidFill>
                          <a:effectLst/>
                          <a:latin typeface="Calibri"/>
                        </a:rPr>
                        <a:t>690.0</a:t>
                      </a:r>
                    </a:p>
                  </a:txBody>
                  <a:tcPr marL="9525" marR="9525" marT="9525" marB="0" anchor="ctr">
                    <a:lnL>
                      <a:noFill/>
                    </a:lnL>
                    <a:lnR>
                      <a:noFill/>
                    </a:lnR>
                    <a:lnT>
                      <a:noFill/>
                    </a:lnT>
                    <a:lnB>
                      <a:noFill/>
                    </a:lnB>
                    <a:solidFill>
                      <a:srgbClr val="FFFFFF"/>
                    </a:solidFill>
                  </a:tcPr>
                </a:tc>
                <a:tc>
                  <a:txBody>
                    <a:bodyPr/>
                    <a:lstStyle/>
                    <a:p>
                      <a:pPr algn="r" fontAlgn="ctr"/>
                      <a:r>
                        <a:rPr lang="en-US" sz="800" b="0" i="0" u="none" strike="noStrike">
                          <a:solidFill>
                            <a:srgbClr val="000000"/>
                          </a:solidFill>
                          <a:effectLst/>
                          <a:latin typeface="Arial"/>
                        </a:rPr>
                        <a:t>7.0%</a:t>
                      </a:r>
                    </a:p>
                  </a:txBody>
                  <a:tcPr marL="9525" marR="9525" marT="9525" marB="0" anchor="ctr">
                    <a:lnL>
                      <a:noFill/>
                    </a:lnL>
                    <a:lnR>
                      <a:noFill/>
                    </a:lnR>
                    <a:lnT>
                      <a:noFill/>
                    </a:lnT>
                    <a:lnB>
                      <a:noFill/>
                    </a:lnB>
                    <a:solidFill>
                      <a:srgbClr val="FFFFFF"/>
                    </a:solidFill>
                  </a:tcPr>
                </a:tc>
              </a:tr>
              <a:tr h="259098">
                <a:tc>
                  <a:txBody>
                    <a:bodyPr/>
                    <a:lstStyle/>
                    <a:p>
                      <a:pPr algn="l" fontAlgn="ctr"/>
                      <a:r>
                        <a:rPr lang="ka-GE" sz="800" b="0" i="0" u="none" strike="noStrike">
                          <a:solidFill>
                            <a:srgbClr val="000000"/>
                          </a:solidFill>
                          <a:effectLst/>
                          <a:latin typeface="Calibri"/>
                        </a:rPr>
                        <a:t>მ.შ. საერთაშორისო საფინანსო ინსტიტუტების მიერ გამოყოფილი საბიუჯეტო დახმარება</a:t>
                      </a:r>
                    </a:p>
                  </a:txBody>
                  <a:tcPr marL="685800"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800" b="0" i="0" u="none" strike="noStrike">
                          <a:solidFill>
                            <a:srgbClr val="000000"/>
                          </a:solidFill>
                          <a:effectLst/>
                          <a:latin typeface="Calibri"/>
                        </a:rPr>
                        <a:t>320.0</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800" b="0" i="0" u="none" strike="noStrike">
                          <a:solidFill>
                            <a:srgbClr val="000000"/>
                          </a:solidFill>
                          <a:effectLst/>
                          <a:latin typeface="Arial"/>
                        </a:rPr>
                        <a:t>3.2%</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r>
              <a:tr h="132836">
                <a:tc>
                  <a:txBody>
                    <a:bodyPr/>
                    <a:lstStyle/>
                    <a:p>
                      <a:pPr algn="ctr" fontAlgn="ctr"/>
                      <a:r>
                        <a:rPr lang="ka-GE" sz="800" b="1" i="0" u="none" strike="noStrike">
                          <a:solidFill>
                            <a:srgbClr val="000000"/>
                          </a:solidFill>
                          <a:effectLst/>
                          <a:latin typeface="Calibri"/>
                        </a:rPr>
                        <a:t>ჯამი</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800" b="1" i="0" u="none" strike="noStrike">
                          <a:solidFill>
                            <a:srgbClr val="000000"/>
                          </a:solidFill>
                          <a:effectLst/>
                          <a:latin typeface="Calibri"/>
                        </a:rPr>
                        <a:t>9,875.0</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800" b="1" i="0" u="none" strike="noStrike" dirty="0">
                          <a:solidFill>
                            <a:srgbClr val="000000"/>
                          </a:solidFill>
                          <a:effectLst/>
                          <a:latin typeface="Arial"/>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graphicFrame>
        <p:nvGraphicFramePr>
          <p:cNvPr id="11" name="Chart 10"/>
          <p:cNvGraphicFramePr>
            <a:graphicFrameLocks/>
          </p:cNvGraphicFramePr>
          <p:nvPr>
            <p:extLst>
              <p:ext uri="{D42A27DB-BD31-4B8C-83A1-F6EECF244321}">
                <p14:modId xmlns:p14="http://schemas.microsoft.com/office/powerpoint/2010/main" val="2452939437"/>
              </p:ext>
            </p:extLst>
          </p:nvPr>
        </p:nvGraphicFramePr>
        <p:xfrm>
          <a:off x="467544" y="4005064"/>
          <a:ext cx="5544616" cy="2232248"/>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a:off x="6122615" y="4077072"/>
            <a:ext cx="2520280" cy="1323439"/>
          </a:xfrm>
          <a:prstGeom prst="rect">
            <a:avLst/>
          </a:prstGeom>
          <a:noFill/>
        </p:spPr>
        <p:txBody>
          <a:bodyPr wrap="square" rtlCol="0">
            <a:spAutoFit/>
          </a:bodyPr>
          <a:lstStyle/>
          <a:p>
            <a:pPr algn="just"/>
            <a:r>
              <a:rPr lang="ka-GE" sz="1000" b="1" i="1" dirty="0" smtClean="0"/>
              <a:t>სახაზინო ვალდებულების გამოშვებით მისაღები 600.0 მლნ ლარიდან, 200.0 მლნ ლარი გათვალისწინებულია ეკონომიკის სტიმულირების ღონისძიებებისათვის და ამ სახით მიღებული შემოსუობების განთავსდება კომერციულ ბანკებში სადეპოზიტო ანგარიშებზე </a:t>
            </a:r>
            <a:endParaRPr lang="en-US" sz="1000" b="1" i="1" dirty="0"/>
          </a:p>
        </p:txBody>
      </p:sp>
    </p:spTree>
    <p:extLst>
      <p:ext uri="{BB962C8B-B14F-4D97-AF65-F5344CB8AC3E}">
        <p14:creationId xmlns:p14="http://schemas.microsoft.com/office/powerpoint/2010/main" val="8907388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a-GE" dirty="0" smtClean="0">
                <a:solidFill>
                  <a:schemeClr val="tx1"/>
                </a:solidFill>
              </a:rPr>
              <a:t>კრედიტები და ვალის მომსახურება</a:t>
            </a:r>
            <a:endParaRPr lang="en-US" dirty="0">
              <a:solidFill>
                <a:schemeClr val="tx1"/>
              </a:solidFill>
            </a:endParaRPr>
          </a:p>
        </p:txBody>
      </p:sp>
      <p:sp>
        <p:nvSpPr>
          <p:cNvPr id="5" name="Footer Placeholder 4"/>
          <p:cNvSpPr>
            <a:spLocks noGrp="1"/>
          </p:cNvSpPr>
          <p:nvPr>
            <p:ph type="ftr" sz="quarter" idx="11"/>
          </p:nvPr>
        </p:nvSpPr>
        <p:spPr>
          <a:xfrm>
            <a:off x="1521256" y="6356350"/>
            <a:ext cx="5715040" cy="365125"/>
          </a:xfrm>
        </p:spPr>
        <p:txBody>
          <a:bodyPr/>
          <a:lstStyle/>
          <a:p>
            <a:r>
              <a:rPr lang="ka-GE" dirty="0" smtClean="0">
                <a:solidFill>
                  <a:prstClr val="black">
                    <a:tint val="75000"/>
                  </a:prstClr>
                </a:solidFill>
              </a:rPr>
              <a:t>2015 წლის ბიუჯეტი</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167321A-C667-4314-BCF5-A4F5B6D91B69}" type="slidenum">
              <a:rPr lang="en-US" smtClean="0">
                <a:solidFill>
                  <a:prstClr val="black">
                    <a:tint val="75000"/>
                  </a:prstClr>
                </a:solidFill>
              </a:rPr>
              <a:pPr/>
              <a:t>14</a:t>
            </a:fld>
            <a:endParaRPr lang="en-US">
              <a:solidFill>
                <a:prstClr val="black">
                  <a:tint val="75000"/>
                </a:prstClr>
              </a:solidFill>
            </a:endParaRPr>
          </a:p>
        </p:txBody>
      </p:sp>
      <p:graphicFrame>
        <p:nvGraphicFramePr>
          <p:cNvPr id="9" name="Chart 8"/>
          <p:cNvGraphicFramePr>
            <a:graphicFrameLocks/>
          </p:cNvGraphicFramePr>
          <p:nvPr>
            <p:extLst>
              <p:ext uri="{D42A27DB-BD31-4B8C-83A1-F6EECF244321}">
                <p14:modId xmlns:p14="http://schemas.microsoft.com/office/powerpoint/2010/main" val="1350297561"/>
              </p:ext>
            </p:extLst>
          </p:nvPr>
        </p:nvGraphicFramePr>
        <p:xfrm>
          <a:off x="528637" y="1312068"/>
          <a:ext cx="8086725" cy="423386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350407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079" y="72008"/>
            <a:ext cx="4691759" cy="576046"/>
          </a:xfrm>
        </p:spPr>
        <p:txBody>
          <a:bodyPr>
            <a:normAutofit fontScale="90000"/>
          </a:bodyPr>
          <a:lstStyle/>
          <a:p>
            <a:r>
              <a:rPr lang="ka-GE" sz="3000" dirty="0" smtClean="0"/>
              <a:t>სახაზინო ვალდებულებები და ფინანსური ბაზარი</a:t>
            </a:r>
            <a:endParaRPr lang="en-US" sz="3000" dirty="0"/>
          </a:p>
        </p:txBody>
      </p:sp>
      <p:graphicFrame>
        <p:nvGraphicFramePr>
          <p:cNvPr id="8" name="Chart 7"/>
          <p:cNvGraphicFramePr>
            <a:graphicFrameLocks/>
          </p:cNvGraphicFramePr>
          <p:nvPr>
            <p:extLst>
              <p:ext uri="{D42A27DB-BD31-4B8C-83A1-F6EECF244321}">
                <p14:modId xmlns:p14="http://schemas.microsoft.com/office/powerpoint/2010/main" val="1881503962"/>
              </p:ext>
            </p:extLst>
          </p:nvPr>
        </p:nvGraphicFramePr>
        <p:xfrm>
          <a:off x="107504" y="980728"/>
          <a:ext cx="4392488" cy="29051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p:cNvGraphicFramePr>
            <a:graphicFrameLocks/>
          </p:cNvGraphicFramePr>
          <p:nvPr>
            <p:extLst>
              <p:ext uri="{D42A27DB-BD31-4B8C-83A1-F6EECF244321}">
                <p14:modId xmlns:p14="http://schemas.microsoft.com/office/powerpoint/2010/main" val="3674463742"/>
              </p:ext>
            </p:extLst>
          </p:nvPr>
        </p:nvGraphicFramePr>
        <p:xfrm>
          <a:off x="4427984" y="980728"/>
          <a:ext cx="4612688" cy="2905125"/>
        </p:xfrm>
        <a:graphic>
          <a:graphicData uri="http://schemas.openxmlformats.org/drawingml/2006/chart">
            <c:chart xmlns:c="http://schemas.openxmlformats.org/drawingml/2006/chart" xmlns:r="http://schemas.openxmlformats.org/officeDocument/2006/relationships" r:id="rId3"/>
          </a:graphicData>
        </a:graphic>
      </p:graphicFrame>
      <p:sp>
        <p:nvSpPr>
          <p:cNvPr id="11" name="Content Placeholder 10"/>
          <p:cNvSpPr>
            <a:spLocks noGrp="1"/>
          </p:cNvSpPr>
          <p:nvPr>
            <p:ph idx="1"/>
          </p:nvPr>
        </p:nvSpPr>
        <p:spPr>
          <a:xfrm>
            <a:off x="4788024" y="3933056"/>
            <a:ext cx="4248472" cy="2736304"/>
          </a:xfrm>
        </p:spPr>
        <p:txBody>
          <a:bodyPr>
            <a:normAutofit fontScale="85000" lnSpcReduction="20000"/>
          </a:bodyPr>
          <a:lstStyle/>
          <a:p>
            <a:pPr marL="176213" indent="-176213"/>
            <a:r>
              <a:rPr lang="ka-GE" sz="1400" dirty="0" smtClean="0"/>
              <a:t>პროგრამა, რომელიც ითვალისწინებს მთავრობის ფასიანი ქაღალდების გამოშვებას და მათი კომერციული ბანკების დეპოზიტებში განთავსებას მიმართულია ეკონომიკური აქტივობის ზრდისაკენ;</a:t>
            </a:r>
          </a:p>
          <a:p>
            <a:pPr marL="176213" indent="-176213"/>
            <a:r>
              <a:rPr lang="ka-GE" sz="1400" dirty="0" smtClean="0"/>
              <a:t>კომერციულ ბანკები, ლიკვიდურობის მოთხოვნას, ფინანსურ ბაზარზე არასაკმარისი ფასიანი ქაღალდის გამო ფარავენ ნაღდი ფულით. ლიკვიდური ფასიანი ქაღალდების მოცულობის ზრდა გამოიწვევს მთავრობის ფასიანი ქაღალდებით ნაღდი ფულის ჩანაცვლებას;</a:t>
            </a:r>
          </a:p>
          <a:p>
            <a:pPr marL="176213" indent="-176213"/>
            <a:r>
              <a:rPr lang="ka-GE" sz="1400" dirty="0" smtClean="0"/>
              <a:t>გამოთავისუფლებული ნაღდი ფული მიმართული იქნება ეროვნული ეკონომიკის დაკრედიტებაზე. წინაღმდეგ შემთხვევაში კომერციული ბანკებისათვის აღნიშნულ პროგრამაში მონაწილეობა ხარჯიანი იქნება. ბანკების პროგრამისადმი დიდი დაინტერესება ადასტურებს ვარაუდს რომ აღნიშნული პროგრამა ხელს შეუწყობს ეკონომიკის დაკრედიტების ზრდას.</a:t>
            </a:r>
          </a:p>
        </p:txBody>
      </p:sp>
      <p:graphicFrame>
        <p:nvGraphicFramePr>
          <p:cNvPr id="9" name="Chart 8"/>
          <p:cNvGraphicFramePr>
            <a:graphicFrameLocks/>
          </p:cNvGraphicFramePr>
          <p:nvPr>
            <p:extLst>
              <p:ext uri="{D42A27DB-BD31-4B8C-83A1-F6EECF244321}">
                <p14:modId xmlns:p14="http://schemas.microsoft.com/office/powerpoint/2010/main" val="2309523199"/>
              </p:ext>
            </p:extLst>
          </p:nvPr>
        </p:nvGraphicFramePr>
        <p:xfrm>
          <a:off x="107505" y="3717032"/>
          <a:ext cx="4680520" cy="288721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704313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152400"/>
            <a:ext cx="7924800" cy="838200"/>
          </a:xfrm>
        </p:spPr>
        <p:txBody>
          <a:bodyPr>
            <a:normAutofit fontScale="90000"/>
          </a:bodyPr>
          <a:lstStyle/>
          <a:p>
            <a:pPr algn="ctr"/>
            <a:r>
              <a:rPr lang="ka-GE" sz="1800" dirty="0" smtClean="0">
                <a:solidFill>
                  <a:schemeClr val="tx1"/>
                </a:solidFill>
                <a:latin typeface="Sylfaen" panose="010A0502050306030303" pitchFamily="18" charset="0"/>
              </a:rPr>
              <a:t>მთავრობის ვალი პროცენტულად მშპ-სთან </a:t>
            </a:r>
            <a:r>
              <a:rPr lang="ka-GE" sz="1800" dirty="0">
                <a:solidFill>
                  <a:schemeClr val="tx1"/>
                </a:solidFill>
                <a:latin typeface="Sylfaen" panose="010A0502050306030303" pitchFamily="18" charset="0"/>
              </a:rPr>
              <a:t/>
            </a:r>
            <a:br>
              <a:rPr lang="ka-GE" sz="1800" dirty="0">
                <a:solidFill>
                  <a:schemeClr val="tx1"/>
                </a:solidFill>
                <a:latin typeface="Sylfaen" panose="010A0502050306030303" pitchFamily="18" charset="0"/>
              </a:rPr>
            </a:br>
            <a:r>
              <a:rPr lang="ka-GE" sz="1800" dirty="0" smtClean="0">
                <a:solidFill>
                  <a:schemeClr val="tx1"/>
                </a:solidFill>
                <a:latin typeface="Sylfaen" panose="010A0502050306030303" pitchFamily="18" charset="0"/>
              </a:rPr>
              <a:t>(2013 წელი)</a:t>
            </a:r>
            <a:r>
              <a:rPr lang="ka-GE" sz="1800" dirty="0">
                <a:solidFill>
                  <a:schemeClr val="tx1"/>
                </a:solidFill>
                <a:latin typeface="Sylfaen" panose="010A0502050306030303" pitchFamily="18" charset="0"/>
              </a:rPr>
              <a:t/>
            </a:r>
            <a:br>
              <a:rPr lang="ka-GE" sz="1800" dirty="0">
                <a:solidFill>
                  <a:schemeClr val="tx1"/>
                </a:solidFill>
                <a:latin typeface="Sylfaen" panose="010A0502050306030303" pitchFamily="18" charset="0"/>
              </a:rPr>
            </a:br>
            <a:endParaRPr lang="en-US" sz="1800" dirty="0">
              <a:solidFill>
                <a:schemeClr val="tx1"/>
              </a:solidFill>
            </a:endParaRPr>
          </a:p>
        </p:txBody>
      </p:sp>
      <p:sp>
        <p:nvSpPr>
          <p:cNvPr id="6" name="Slide Number Placeholder 5"/>
          <p:cNvSpPr>
            <a:spLocks noGrp="1"/>
          </p:cNvSpPr>
          <p:nvPr>
            <p:ph type="sldNum" sz="quarter" idx="11"/>
          </p:nvPr>
        </p:nvSpPr>
        <p:spPr/>
        <p:txBody>
          <a:bodyPr/>
          <a:lstStyle/>
          <a:p>
            <a:pPr>
              <a:defRPr/>
            </a:pPr>
            <a:fld id="{13D50C1C-8361-4AF8-9225-18BF2ABEC1EE}" type="slidenum">
              <a:rPr lang="en-US" smtClean="0"/>
              <a:pPr>
                <a:defRPr/>
              </a:pPr>
              <a:t>16</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1641590908"/>
              </p:ext>
            </p:extLst>
          </p:nvPr>
        </p:nvGraphicFramePr>
        <p:xfrm>
          <a:off x="80963" y="1295400"/>
          <a:ext cx="8829675" cy="5029199"/>
        </p:xfrm>
        <a:graphic>
          <a:graphicData uri="http://schemas.openxmlformats.org/presentationml/2006/ole">
            <mc:AlternateContent xmlns:mc="http://schemas.openxmlformats.org/markup-compatibility/2006">
              <mc:Choice xmlns:v="urn:schemas-microsoft-com:vml" Requires="v">
                <p:oleObj spid="_x0000_s9263" name="Worksheet" r:id="rId3" imgW="7000942" imgH="4591114" progId="Excel.Sheet.12">
                  <p:link updateAutomatic="1"/>
                </p:oleObj>
              </mc:Choice>
              <mc:Fallback>
                <p:oleObj name="Worksheet" r:id="rId3" imgW="7000942" imgH="4591114" progId="Excel.Sheet.12">
                  <p:link updateAutomatic="1"/>
                  <p:pic>
                    <p:nvPicPr>
                      <p:cNvPr id="0" name=""/>
                      <p:cNvPicPr/>
                      <p:nvPr/>
                    </p:nvPicPr>
                    <p:blipFill>
                      <a:blip r:embed="rId4"/>
                      <a:stretch>
                        <a:fillRect/>
                      </a:stretch>
                    </p:blipFill>
                    <p:spPr>
                      <a:xfrm>
                        <a:off x="80963" y="1295400"/>
                        <a:ext cx="8829675" cy="5029199"/>
                      </a:xfrm>
                      <a:prstGeom prst="rect">
                        <a:avLst/>
                      </a:prstGeom>
                    </p:spPr>
                  </p:pic>
                </p:oleObj>
              </mc:Fallback>
            </mc:AlternateContent>
          </a:graphicData>
        </a:graphic>
      </p:graphicFrame>
      <p:sp>
        <p:nvSpPr>
          <p:cNvPr id="5" name="Footer Placeholder 4"/>
          <p:cNvSpPr>
            <a:spLocks noGrp="1"/>
          </p:cNvSpPr>
          <p:nvPr>
            <p:ph type="ftr" sz="quarter" idx="11"/>
          </p:nvPr>
        </p:nvSpPr>
        <p:spPr>
          <a:xfrm>
            <a:off x="1521256" y="6356350"/>
            <a:ext cx="5715040" cy="365125"/>
          </a:xfrm>
        </p:spPr>
        <p:txBody>
          <a:bodyPr/>
          <a:lstStyle/>
          <a:p>
            <a:pPr algn="l"/>
            <a:r>
              <a:rPr lang="ka-GE" dirty="0" smtClean="0">
                <a:solidFill>
                  <a:prstClr val="black">
                    <a:tint val="75000"/>
                  </a:prstClr>
                </a:solidFill>
              </a:rPr>
              <a:t>2015 წლის ბიუჯეტი</a:t>
            </a:r>
            <a:endParaRPr lang="en-US" dirty="0">
              <a:solidFill>
                <a:prstClr val="black">
                  <a:tint val="75000"/>
                </a:prstClr>
              </a:solidFill>
            </a:endParaRPr>
          </a:p>
        </p:txBody>
      </p:sp>
    </p:spTree>
    <p:extLst>
      <p:ext uri="{BB962C8B-B14F-4D97-AF65-F5344CB8AC3E}">
        <p14:creationId xmlns:p14="http://schemas.microsoft.com/office/powerpoint/2010/main" val="28841164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ka-GE" sz="2400" b="1" dirty="0" smtClean="0">
                <a:solidFill>
                  <a:schemeClr val="tx1"/>
                </a:solidFill>
              </a:rPr>
              <a:t>სახელმწიფო ბიუჯეტის ასიგნებები (2010-2015 წლები)</a:t>
            </a:r>
            <a:endParaRPr lang="en-US" sz="2400" b="1" dirty="0">
              <a:solidFill>
                <a:schemeClr val="tx1"/>
              </a:solidFill>
            </a:endParaRPr>
          </a:p>
        </p:txBody>
      </p:sp>
      <p:sp>
        <p:nvSpPr>
          <p:cNvPr id="7" name="Slide Number Placeholder 6"/>
          <p:cNvSpPr>
            <a:spLocks noGrp="1"/>
          </p:cNvSpPr>
          <p:nvPr>
            <p:ph type="sldNum" sz="quarter" idx="4294967295"/>
          </p:nvPr>
        </p:nvSpPr>
        <p:spPr>
          <a:xfrm>
            <a:off x="6553200" y="6356350"/>
            <a:ext cx="2133600" cy="365125"/>
          </a:xfrm>
          <a:prstGeom prst="rect">
            <a:avLst/>
          </a:prstGeom>
        </p:spPr>
        <p:txBody>
          <a:bodyPr/>
          <a:lstStyle/>
          <a:p>
            <a:fld id="{B6F15528-21DE-4FAA-801E-634DDDAF4B2B}" type="slidenum">
              <a:rPr lang="en-US" smtClean="0"/>
              <a:pPr/>
              <a:t>17</a:t>
            </a:fld>
            <a:endParaRPr lang="en-US"/>
          </a:p>
        </p:txBody>
      </p:sp>
      <p:sp>
        <p:nvSpPr>
          <p:cNvPr id="3" name="Footer Placeholder 2"/>
          <p:cNvSpPr>
            <a:spLocks noGrp="1"/>
          </p:cNvSpPr>
          <p:nvPr>
            <p:ph type="ftr" sz="quarter" idx="11"/>
          </p:nvPr>
        </p:nvSpPr>
        <p:spPr/>
        <p:txBody>
          <a:bodyPr/>
          <a:lstStyle/>
          <a:p>
            <a:r>
              <a:rPr lang="ka-GE" smtClean="0">
                <a:solidFill>
                  <a:prstClr val="black">
                    <a:tint val="75000"/>
                  </a:prstClr>
                </a:solidFill>
              </a:rPr>
              <a:t>2015 წლის ბიუჯეტი</a:t>
            </a:r>
            <a:endParaRPr lang="en-US" dirty="0">
              <a:solidFill>
                <a:prstClr val="black">
                  <a:tint val="75000"/>
                </a:prstClr>
              </a:solidFill>
            </a:endParaRPr>
          </a:p>
        </p:txBody>
      </p:sp>
      <p:graphicFrame>
        <p:nvGraphicFramePr>
          <p:cNvPr id="8" name="Chart 7"/>
          <p:cNvGraphicFramePr>
            <a:graphicFrameLocks/>
          </p:cNvGraphicFramePr>
          <p:nvPr>
            <p:extLst>
              <p:ext uri="{D42A27DB-BD31-4B8C-83A1-F6EECF244321}">
                <p14:modId xmlns:p14="http://schemas.microsoft.com/office/powerpoint/2010/main" val="3755810045"/>
              </p:ext>
            </p:extLst>
          </p:nvPr>
        </p:nvGraphicFramePr>
        <p:xfrm>
          <a:off x="539552" y="1204316"/>
          <a:ext cx="8424936" cy="481697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998126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Autofit/>
          </a:bodyPr>
          <a:lstStyle/>
          <a:p>
            <a:pPr algn="l"/>
            <a:r>
              <a:rPr lang="ka-GE" sz="2000" b="1" dirty="0" smtClean="0">
                <a:solidFill>
                  <a:schemeClr val="tx1"/>
                </a:solidFill>
              </a:rPr>
              <a:t>ასიგნებების გადანაწილება</a:t>
            </a:r>
            <a:endParaRPr lang="en-US" sz="1200" b="1" i="1" dirty="0">
              <a:solidFill>
                <a:schemeClr val="tx1"/>
              </a:solidFill>
            </a:endParaRPr>
          </a:p>
        </p:txBody>
      </p:sp>
      <p:sp>
        <p:nvSpPr>
          <p:cNvPr id="3" name="TextBox 2"/>
          <p:cNvSpPr txBox="1"/>
          <p:nvPr/>
        </p:nvSpPr>
        <p:spPr>
          <a:xfrm>
            <a:off x="395536" y="775737"/>
            <a:ext cx="3962400" cy="276999"/>
          </a:xfrm>
          <a:prstGeom prst="rect">
            <a:avLst/>
          </a:prstGeom>
          <a:solidFill>
            <a:schemeClr val="accent1">
              <a:lumMod val="60000"/>
              <a:lumOff val="40000"/>
            </a:schemeClr>
          </a:solidFill>
        </p:spPr>
        <p:txBody>
          <a:bodyPr wrap="square" rtlCol="0">
            <a:spAutoFit/>
          </a:bodyPr>
          <a:lstStyle/>
          <a:p>
            <a:pPr algn="ctr"/>
            <a:r>
              <a:rPr lang="ka-GE" sz="1200" b="1" dirty="0" smtClean="0">
                <a:solidFill>
                  <a:schemeClr val="bg1"/>
                </a:solidFill>
              </a:rPr>
              <a:t>სახელმწიფო ბიუჯეტის ასიგნებების გაშლა</a:t>
            </a:r>
            <a:endParaRPr lang="en-US" sz="1200" b="1" dirty="0">
              <a:solidFill>
                <a:schemeClr val="bg1"/>
              </a:solidFill>
            </a:endParaRPr>
          </a:p>
        </p:txBody>
      </p:sp>
      <p:sp>
        <p:nvSpPr>
          <p:cNvPr id="8" name="TextBox 7"/>
          <p:cNvSpPr txBox="1"/>
          <p:nvPr/>
        </p:nvSpPr>
        <p:spPr>
          <a:xfrm>
            <a:off x="5029200" y="775737"/>
            <a:ext cx="3962400" cy="276999"/>
          </a:xfrm>
          <a:prstGeom prst="rect">
            <a:avLst/>
          </a:prstGeom>
          <a:solidFill>
            <a:schemeClr val="accent1">
              <a:lumMod val="60000"/>
              <a:lumOff val="40000"/>
            </a:schemeClr>
          </a:solidFill>
        </p:spPr>
        <p:txBody>
          <a:bodyPr wrap="square" rtlCol="0">
            <a:spAutoFit/>
          </a:bodyPr>
          <a:lstStyle/>
          <a:p>
            <a:pPr algn="ctr"/>
            <a:r>
              <a:rPr lang="ka-GE" sz="1200" b="1" dirty="0" smtClean="0">
                <a:solidFill>
                  <a:srgbClr val="FF0000"/>
                </a:solidFill>
              </a:rPr>
              <a:t>სხვა დანარჩენი პროგრამები და უწყებები</a:t>
            </a:r>
            <a:endParaRPr lang="en-US" sz="1200" b="1" dirty="0">
              <a:solidFill>
                <a:srgbClr val="FF0000"/>
              </a:solidFill>
            </a:endParaRPr>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B6F15528-21DE-4FAA-801E-634DDDAF4B2B}" type="slidenum">
              <a:rPr lang="en-US" smtClean="0"/>
              <a:pPr/>
              <a:t>18</a:t>
            </a:fld>
            <a:endParaRPr lang="en-US"/>
          </a:p>
        </p:txBody>
      </p:sp>
      <p:sp>
        <p:nvSpPr>
          <p:cNvPr id="6" name="Right Arrow 5"/>
          <p:cNvSpPr/>
          <p:nvPr/>
        </p:nvSpPr>
        <p:spPr>
          <a:xfrm>
            <a:off x="3276600" y="1219200"/>
            <a:ext cx="2819400" cy="152400"/>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r>
              <a:rPr lang="ka-GE" smtClean="0">
                <a:solidFill>
                  <a:prstClr val="black">
                    <a:tint val="75000"/>
                  </a:prstClr>
                </a:solidFill>
              </a:rPr>
              <a:t>2015 წლის ბიუჯეტი</a:t>
            </a:r>
            <a:endParaRPr lang="en-US" dirty="0">
              <a:solidFill>
                <a:prstClr val="black">
                  <a:tint val="75000"/>
                </a:prstClr>
              </a:solidFill>
            </a:endParaRPr>
          </a:p>
        </p:txBody>
      </p:sp>
      <p:graphicFrame>
        <p:nvGraphicFramePr>
          <p:cNvPr id="11" name="Chart 10"/>
          <p:cNvGraphicFramePr>
            <a:graphicFrameLocks/>
          </p:cNvGraphicFramePr>
          <p:nvPr>
            <p:extLst>
              <p:ext uri="{D42A27DB-BD31-4B8C-83A1-F6EECF244321}">
                <p14:modId xmlns:p14="http://schemas.microsoft.com/office/powerpoint/2010/main" val="1416990605"/>
              </p:ext>
            </p:extLst>
          </p:nvPr>
        </p:nvGraphicFramePr>
        <p:xfrm>
          <a:off x="59125" y="1239416"/>
          <a:ext cx="5005918" cy="226159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hart 11"/>
          <p:cNvGraphicFramePr>
            <a:graphicFrameLocks/>
          </p:cNvGraphicFramePr>
          <p:nvPr>
            <p:extLst>
              <p:ext uri="{D42A27DB-BD31-4B8C-83A1-F6EECF244321}">
                <p14:modId xmlns:p14="http://schemas.microsoft.com/office/powerpoint/2010/main" val="608465086"/>
              </p:ext>
            </p:extLst>
          </p:nvPr>
        </p:nvGraphicFramePr>
        <p:xfrm>
          <a:off x="4686300" y="1376189"/>
          <a:ext cx="4097345" cy="226883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p:cNvGraphicFramePr>
            <a:graphicFrameLocks/>
          </p:cNvGraphicFramePr>
          <p:nvPr>
            <p:extLst>
              <p:ext uri="{D42A27DB-BD31-4B8C-83A1-F6EECF244321}">
                <p14:modId xmlns:p14="http://schemas.microsoft.com/office/powerpoint/2010/main" val="1791638893"/>
              </p:ext>
            </p:extLst>
          </p:nvPr>
        </p:nvGraphicFramePr>
        <p:xfrm>
          <a:off x="452686" y="3789041"/>
          <a:ext cx="8151762" cy="252028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875526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1565875860"/>
              </p:ext>
            </p:extLst>
          </p:nvPr>
        </p:nvGraphicFramePr>
        <p:xfrm>
          <a:off x="107504" y="1412776"/>
          <a:ext cx="5111750" cy="1449539"/>
        </p:xfrm>
        <a:graphic>
          <a:graphicData uri="http://schemas.openxmlformats.org/drawingml/2006/table">
            <a:tbl>
              <a:tblPr>
                <a:tableStyleId>{5C22544A-7EE6-4342-B048-85BDC9FD1C3A}</a:tableStyleId>
              </a:tblPr>
              <a:tblGrid>
                <a:gridCol w="2138843"/>
                <a:gridCol w="990969"/>
                <a:gridCol w="990969"/>
                <a:gridCol w="990969"/>
              </a:tblGrid>
              <a:tr h="404864">
                <a:tc>
                  <a:txBody>
                    <a:bodyPr/>
                    <a:lstStyle/>
                    <a:p>
                      <a:pPr algn="ctr" fontAlgn="ctr"/>
                      <a:r>
                        <a:rPr lang="ka-GE" sz="1000" b="1" u="none" strike="noStrike" dirty="0">
                          <a:effectLst/>
                        </a:rPr>
                        <a:t>დასახელება</a:t>
                      </a:r>
                      <a:endParaRPr lang="ka-GE" sz="1000" b="1" i="0" u="none" strike="noStrike" dirty="0">
                        <a:effectLst/>
                        <a:latin typeface="Calibri"/>
                      </a:endParaRPr>
                    </a:p>
                  </a:txBody>
                  <a:tcPr marL="8263" marR="8263" marT="82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ctr"/>
                      <a:r>
                        <a:rPr lang="ka-GE" sz="1000" b="1" u="none" strike="noStrike" dirty="0">
                          <a:effectLst/>
                        </a:rPr>
                        <a:t>2012 წლის </a:t>
                      </a:r>
                      <a:br>
                        <a:rPr lang="ka-GE" sz="1000" b="1" u="none" strike="noStrike" dirty="0">
                          <a:effectLst/>
                        </a:rPr>
                      </a:br>
                      <a:r>
                        <a:rPr lang="ka-GE" sz="1000" b="1" u="none" strike="noStrike" dirty="0" smtClean="0">
                          <a:effectLst/>
                        </a:rPr>
                        <a:t>11 </a:t>
                      </a:r>
                      <a:r>
                        <a:rPr lang="ka-GE" sz="1000" b="1" u="none" strike="noStrike" dirty="0">
                          <a:effectLst/>
                        </a:rPr>
                        <a:t>თვის ფაქტი</a:t>
                      </a:r>
                      <a:endParaRPr lang="ka-GE" sz="1000" b="1" i="0" u="none" strike="noStrike" dirty="0">
                        <a:effectLst/>
                        <a:latin typeface="Calibri"/>
                      </a:endParaRPr>
                    </a:p>
                  </a:txBody>
                  <a:tcPr marL="8263" marR="8263" marT="82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ctr"/>
                      <a:r>
                        <a:rPr lang="ka-GE" sz="1000" b="1" u="none" strike="noStrike" dirty="0">
                          <a:effectLst/>
                        </a:rPr>
                        <a:t>2014 წლის </a:t>
                      </a:r>
                      <a:br>
                        <a:rPr lang="ka-GE" sz="1000" b="1" u="none" strike="noStrike" dirty="0">
                          <a:effectLst/>
                        </a:rPr>
                      </a:br>
                      <a:r>
                        <a:rPr lang="ka-GE" sz="1000" b="1" u="none" strike="noStrike" dirty="0" smtClean="0">
                          <a:effectLst/>
                        </a:rPr>
                        <a:t>11 </a:t>
                      </a:r>
                      <a:r>
                        <a:rPr lang="ka-GE" sz="1000" b="1" u="none" strike="noStrike" dirty="0">
                          <a:effectLst/>
                        </a:rPr>
                        <a:t>თვის ფაქტი</a:t>
                      </a:r>
                      <a:endParaRPr lang="ka-GE" sz="1000" b="1" i="0" u="none" strike="noStrike" dirty="0">
                        <a:effectLst/>
                        <a:latin typeface="Calibri"/>
                      </a:endParaRPr>
                    </a:p>
                  </a:txBody>
                  <a:tcPr marL="8263" marR="8263" marT="82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ctr"/>
                      <a:r>
                        <a:rPr lang="ka-GE" sz="1000" b="1" u="none" strike="noStrike" dirty="0">
                          <a:effectLst/>
                        </a:rPr>
                        <a:t>სხვაობა</a:t>
                      </a:r>
                      <a:endParaRPr lang="ka-GE" sz="1000" b="1" i="0" u="none" strike="noStrike" dirty="0">
                        <a:effectLst/>
                        <a:latin typeface="Calibri"/>
                      </a:endParaRPr>
                    </a:p>
                  </a:txBody>
                  <a:tcPr marL="8263" marR="8263" marT="82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r>
              <a:tr h="243208">
                <a:tc>
                  <a:txBody>
                    <a:bodyPr/>
                    <a:lstStyle/>
                    <a:p>
                      <a:pPr algn="l" fontAlgn="b"/>
                      <a:r>
                        <a:rPr lang="ka-GE" sz="1000" u="none" strike="noStrike" dirty="0">
                          <a:effectLst/>
                        </a:rPr>
                        <a:t>თანამდებობრივი სარგო</a:t>
                      </a:r>
                      <a:endParaRPr lang="ka-GE" sz="1000" b="0" i="0" u="none" strike="noStrike" dirty="0">
                        <a:effectLst/>
                        <a:latin typeface="Calibri"/>
                      </a:endParaRPr>
                    </a:p>
                  </a:txBody>
                  <a:tcPr marL="74363" marR="8263" marT="82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ka-GE" sz="1000" u="none" strike="noStrike" kern="1200" dirty="0" smtClean="0">
                          <a:solidFill>
                            <a:schemeClr val="dk1"/>
                          </a:solidFill>
                          <a:effectLst/>
                          <a:latin typeface="+mn-lt"/>
                          <a:ea typeface="+mn-ea"/>
                          <a:cs typeface="+mn-cs"/>
                        </a:rPr>
                        <a:t>659.6</a:t>
                      </a:r>
                      <a:endParaRPr lang="en-US" sz="1000" u="none" strike="noStrike" kern="1200" dirty="0">
                        <a:solidFill>
                          <a:schemeClr val="dk1"/>
                        </a:solidFill>
                        <a:effectLst/>
                        <a:latin typeface="+mn-lt"/>
                        <a:ea typeface="+mn-ea"/>
                        <a:cs typeface="+mn-cs"/>
                      </a:endParaRPr>
                    </a:p>
                  </a:txBody>
                  <a:tcPr marL="8263" marR="8263" marT="82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ka-GE" sz="1000" u="none" strike="noStrike" dirty="0" smtClean="0">
                          <a:effectLst/>
                        </a:rPr>
                        <a:t>841.0</a:t>
                      </a:r>
                      <a:endParaRPr lang="en-US" sz="1000" b="0" i="0" u="none" strike="noStrike" dirty="0">
                        <a:effectLst/>
                        <a:latin typeface="Calibri"/>
                      </a:endParaRPr>
                    </a:p>
                  </a:txBody>
                  <a:tcPr marL="8263" marR="8263" marT="82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u="none" strike="noStrike" dirty="0" smtClean="0">
                          <a:effectLst/>
                        </a:rPr>
                        <a:t>1</a:t>
                      </a:r>
                      <a:r>
                        <a:rPr lang="ka-GE" sz="1000" u="none" strike="noStrike" dirty="0" smtClean="0">
                          <a:effectLst/>
                        </a:rPr>
                        <a:t>8</a:t>
                      </a:r>
                      <a:r>
                        <a:rPr lang="en-US" sz="1000" u="none" strike="noStrike" dirty="0" smtClean="0">
                          <a:effectLst/>
                        </a:rPr>
                        <a:t>1.</a:t>
                      </a:r>
                      <a:r>
                        <a:rPr lang="ka-GE" sz="1000" u="none" strike="noStrike" dirty="0" smtClean="0">
                          <a:effectLst/>
                        </a:rPr>
                        <a:t>4</a:t>
                      </a:r>
                      <a:endParaRPr lang="en-US" sz="1000" b="0" i="0" u="none" strike="noStrike" dirty="0">
                        <a:effectLst/>
                        <a:latin typeface="Calibri"/>
                      </a:endParaRPr>
                    </a:p>
                  </a:txBody>
                  <a:tcPr marL="8263" marR="8263" marT="82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65251">
                <a:tc>
                  <a:txBody>
                    <a:bodyPr/>
                    <a:lstStyle/>
                    <a:p>
                      <a:pPr algn="l" fontAlgn="b"/>
                      <a:r>
                        <a:rPr lang="ka-GE" sz="1000" u="none" strike="noStrike" dirty="0">
                          <a:effectLst/>
                        </a:rPr>
                        <a:t>წოდებრივი სარგო</a:t>
                      </a:r>
                      <a:endParaRPr lang="ka-GE" sz="1000" b="0" i="0" u="none" strike="noStrike" dirty="0">
                        <a:effectLst/>
                        <a:latin typeface="Calibri"/>
                      </a:endParaRPr>
                    </a:p>
                  </a:txBody>
                  <a:tcPr marL="74363" marR="8263" marT="82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ka-GE" sz="1000" u="none" strike="noStrike" dirty="0" smtClean="0">
                          <a:effectLst/>
                        </a:rPr>
                        <a:t>10.6</a:t>
                      </a:r>
                      <a:endParaRPr lang="en-US" sz="1000" b="0" i="0" u="none" strike="noStrike" dirty="0">
                        <a:effectLst/>
                        <a:latin typeface="Calibri"/>
                      </a:endParaRPr>
                    </a:p>
                  </a:txBody>
                  <a:tcPr marL="8263" marR="8263" marT="82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ka-GE" sz="1000" u="none" strike="noStrike" dirty="0" smtClean="0">
                          <a:effectLst/>
                        </a:rPr>
                        <a:t>73.5</a:t>
                      </a:r>
                      <a:endParaRPr lang="en-US" sz="1000" b="0" i="0" u="none" strike="noStrike" dirty="0">
                        <a:effectLst/>
                        <a:latin typeface="Calibri"/>
                      </a:endParaRPr>
                    </a:p>
                  </a:txBody>
                  <a:tcPr marL="8263" marR="8263" marT="82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ka-GE" sz="1000" u="none" strike="noStrike" dirty="0" smtClean="0">
                          <a:effectLst/>
                        </a:rPr>
                        <a:t>6</a:t>
                      </a:r>
                      <a:r>
                        <a:rPr lang="en-US" sz="1000" u="none" strike="noStrike" dirty="0" smtClean="0">
                          <a:effectLst/>
                        </a:rPr>
                        <a:t>2.</a:t>
                      </a:r>
                      <a:r>
                        <a:rPr lang="ka-GE" sz="1000" u="none" strike="noStrike" dirty="0" smtClean="0">
                          <a:effectLst/>
                        </a:rPr>
                        <a:t>9</a:t>
                      </a:r>
                      <a:endParaRPr lang="en-US" sz="1000" b="0" i="0" u="none" strike="noStrike" dirty="0">
                        <a:effectLst/>
                        <a:latin typeface="Calibri"/>
                      </a:endParaRPr>
                    </a:p>
                  </a:txBody>
                  <a:tcPr marL="8263" marR="8263" marT="82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65251">
                <a:tc>
                  <a:txBody>
                    <a:bodyPr/>
                    <a:lstStyle/>
                    <a:p>
                      <a:pPr algn="l" fontAlgn="b"/>
                      <a:r>
                        <a:rPr lang="ka-GE" sz="1000" u="none" strike="noStrike" dirty="0" smtClean="0">
                          <a:effectLst/>
                        </a:rPr>
                        <a:t>პრემია და დანამატი</a:t>
                      </a:r>
                      <a:endParaRPr lang="ka-GE" sz="1000" b="0" i="0" u="none" strike="noStrike" dirty="0">
                        <a:effectLst/>
                        <a:latin typeface="Calibri"/>
                      </a:endParaRPr>
                    </a:p>
                  </a:txBody>
                  <a:tcPr marL="74363" marR="8263" marT="82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ka-GE" sz="1000" u="none" strike="noStrike" dirty="0" smtClean="0">
                          <a:effectLst/>
                        </a:rPr>
                        <a:t>252.3</a:t>
                      </a:r>
                      <a:endParaRPr lang="en-US" sz="1000" b="0" i="0" u="none" strike="noStrike" dirty="0">
                        <a:effectLst/>
                        <a:latin typeface="Calibri"/>
                      </a:endParaRPr>
                    </a:p>
                  </a:txBody>
                  <a:tcPr marL="8263" marR="8263" marT="82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ka-GE" sz="1000" u="none" strike="noStrike" dirty="0" smtClean="0">
                          <a:effectLst/>
                        </a:rPr>
                        <a:t>228.0</a:t>
                      </a:r>
                      <a:endParaRPr lang="en-US" sz="1000" b="0" i="0" u="none" strike="noStrike" dirty="0">
                        <a:effectLst/>
                        <a:latin typeface="Calibri"/>
                      </a:endParaRPr>
                    </a:p>
                  </a:txBody>
                  <a:tcPr marL="8263" marR="8263" marT="82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u="none" strike="noStrike" dirty="0">
                          <a:effectLst/>
                        </a:rPr>
                        <a:t>-</a:t>
                      </a:r>
                      <a:r>
                        <a:rPr lang="en-US" sz="1000" u="none" strike="noStrike" dirty="0" smtClean="0">
                          <a:effectLst/>
                        </a:rPr>
                        <a:t>2</a:t>
                      </a:r>
                      <a:r>
                        <a:rPr lang="ka-GE" sz="1000" u="none" strike="noStrike" dirty="0" smtClean="0">
                          <a:effectLst/>
                        </a:rPr>
                        <a:t>4</a:t>
                      </a:r>
                      <a:r>
                        <a:rPr lang="en-US" sz="1000" u="none" strike="noStrike" dirty="0" smtClean="0">
                          <a:effectLst/>
                        </a:rPr>
                        <a:t>.</a:t>
                      </a:r>
                      <a:r>
                        <a:rPr lang="ka-GE" sz="1000" u="none" strike="noStrike" dirty="0" smtClean="0">
                          <a:effectLst/>
                        </a:rPr>
                        <a:t>3</a:t>
                      </a:r>
                      <a:endParaRPr lang="en-US" sz="1000" b="0" i="0" u="none" strike="noStrike" dirty="0">
                        <a:effectLst/>
                        <a:latin typeface="Calibri"/>
                      </a:endParaRPr>
                    </a:p>
                  </a:txBody>
                  <a:tcPr marL="8263" marR="8263" marT="82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65251">
                <a:tc>
                  <a:txBody>
                    <a:bodyPr/>
                    <a:lstStyle/>
                    <a:p>
                      <a:pPr algn="l" fontAlgn="b"/>
                      <a:r>
                        <a:rPr lang="ka-GE" sz="1000" u="none" strike="noStrike" dirty="0">
                          <a:effectLst/>
                        </a:rPr>
                        <a:t>კომპენსაცია (კვების და ფორმის)</a:t>
                      </a:r>
                      <a:endParaRPr lang="ka-GE" sz="1000" b="0" i="0" u="none" strike="noStrike" dirty="0">
                        <a:effectLst/>
                        <a:latin typeface="Calibri"/>
                      </a:endParaRPr>
                    </a:p>
                  </a:txBody>
                  <a:tcPr marL="74363" marR="8263" marT="82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ka-GE" sz="1000" u="none" strike="noStrike" dirty="0" smtClean="0">
                          <a:effectLst/>
                        </a:rPr>
                        <a:t>10</a:t>
                      </a:r>
                      <a:r>
                        <a:rPr lang="en-US" sz="1000" u="none" strike="noStrike" dirty="0" smtClean="0">
                          <a:effectLst/>
                        </a:rPr>
                        <a:t>.5</a:t>
                      </a:r>
                      <a:endParaRPr lang="en-US" sz="1000" b="0" i="0" u="none" strike="noStrike" dirty="0">
                        <a:effectLst/>
                        <a:latin typeface="Calibri"/>
                      </a:endParaRPr>
                    </a:p>
                  </a:txBody>
                  <a:tcPr marL="8263" marR="8263" marT="82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ka-GE" sz="1000" u="none" strike="noStrike" dirty="0" smtClean="0">
                          <a:effectLst/>
                        </a:rPr>
                        <a:t>11.3</a:t>
                      </a:r>
                      <a:endParaRPr lang="en-US" sz="1000" b="0" i="0" u="none" strike="noStrike" dirty="0">
                        <a:effectLst/>
                        <a:latin typeface="Calibri"/>
                      </a:endParaRPr>
                    </a:p>
                  </a:txBody>
                  <a:tcPr marL="8263" marR="8263" marT="82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u="none" strike="noStrike" dirty="0">
                          <a:effectLst/>
                        </a:rPr>
                        <a:t>0.8</a:t>
                      </a:r>
                      <a:endParaRPr lang="en-US" sz="1000" b="0" i="0" u="none" strike="noStrike" dirty="0">
                        <a:effectLst/>
                        <a:latin typeface="Calibri"/>
                      </a:endParaRPr>
                    </a:p>
                  </a:txBody>
                  <a:tcPr marL="8263" marR="8263" marT="82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5714">
                <a:tc>
                  <a:txBody>
                    <a:bodyPr/>
                    <a:lstStyle/>
                    <a:p>
                      <a:pPr algn="ctr" fontAlgn="ctr"/>
                      <a:r>
                        <a:rPr lang="ka-GE" sz="1000" b="1" u="none" strike="noStrike" dirty="0">
                          <a:effectLst/>
                        </a:rPr>
                        <a:t>სულ შრომის ანაზღაურება</a:t>
                      </a:r>
                      <a:endParaRPr lang="ka-GE" sz="1000" b="1" i="0" u="none" strike="noStrike" dirty="0">
                        <a:effectLst/>
                        <a:latin typeface="Calibri"/>
                      </a:endParaRPr>
                    </a:p>
                  </a:txBody>
                  <a:tcPr marL="8263" marR="8263" marT="82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ka-GE" sz="1000" b="1" u="none" strike="noStrike" kern="1200" dirty="0" smtClean="0">
                          <a:solidFill>
                            <a:schemeClr val="dk1"/>
                          </a:solidFill>
                          <a:effectLst/>
                          <a:latin typeface="+mn-lt"/>
                          <a:ea typeface="+mn-ea"/>
                          <a:cs typeface="+mn-cs"/>
                        </a:rPr>
                        <a:t>933.0</a:t>
                      </a:r>
                      <a:endParaRPr lang="en-US" sz="1000" b="1" u="none" strike="noStrike" kern="1200" dirty="0">
                        <a:solidFill>
                          <a:schemeClr val="dk1"/>
                        </a:solidFill>
                        <a:effectLst/>
                        <a:latin typeface="+mn-lt"/>
                        <a:ea typeface="+mn-ea"/>
                        <a:cs typeface="+mn-cs"/>
                      </a:endParaRPr>
                    </a:p>
                  </a:txBody>
                  <a:tcPr marL="8263" marR="8263" marT="82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b="1" u="none" strike="noStrike" dirty="0" smtClean="0">
                          <a:effectLst/>
                        </a:rPr>
                        <a:t>1,</a:t>
                      </a:r>
                      <a:r>
                        <a:rPr lang="ka-GE" sz="1000" b="1" u="none" strike="noStrike" dirty="0" smtClean="0">
                          <a:effectLst/>
                        </a:rPr>
                        <a:t>153</a:t>
                      </a:r>
                      <a:r>
                        <a:rPr lang="en-US" sz="1000" b="1" u="none" strike="noStrike" dirty="0" smtClean="0">
                          <a:effectLst/>
                        </a:rPr>
                        <a:t>.</a:t>
                      </a:r>
                      <a:r>
                        <a:rPr lang="ka-GE" sz="1000" b="1" u="none" strike="noStrike" dirty="0" smtClean="0">
                          <a:effectLst/>
                        </a:rPr>
                        <a:t>8</a:t>
                      </a:r>
                      <a:endParaRPr lang="en-US" sz="1000" b="1" i="0" u="none" strike="noStrike" dirty="0">
                        <a:effectLst/>
                        <a:latin typeface="Calibri"/>
                      </a:endParaRPr>
                    </a:p>
                  </a:txBody>
                  <a:tcPr marL="8263" marR="8263" marT="82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b="1" u="none" strike="noStrike" dirty="0" smtClean="0">
                          <a:effectLst/>
                        </a:rPr>
                        <a:t>2</a:t>
                      </a:r>
                      <a:r>
                        <a:rPr lang="ka-GE" sz="1000" b="1" u="none" strike="noStrike" dirty="0" smtClean="0">
                          <a:effectLst/>
                        </a:rPr>
                        <a:t>20</a:t>
                      </a:r>
                      <a:r>
                        <a:rPr lang="en-US" sz="1000" b="1" u="none" strike="noStrike" dirty="0" smtClean="0">
                          <a:effectLst/>
                        </a:rPr>
                        <a:t>.</a:t>
                      </a:r>
                      <a:r>
                        <a:rPr lang="ka-GE" sz="1000" b="1" u="none" strike="noStrike" dirty="0" smtClean="0">
                          <a:effectLst/>
                        </a:rPr>
                        <a:t>8</a:t>
                      </a:r>
                      <a:endParaRPr lang="en-US" sz="1000" b="1" i="0" u="none" strike="noStrike" dirty="0">
                        <a:effectLst/>
                        <a:latin typeface="Calibri"/>
                      </a:endParaRPr>
                    </a:p>
                  </a:txBody>
                  <a:tcPr marL="8263" marR="8263" marT="82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4" name="Title 3"/>
          <p:cNvSpPr>
            <a:spLocks noGrp="1"/>
          </p:cNvSpPr>
          <p:nvPr>
            <p:ph type="title"/>
          </p:nvPr>
        </p:nvSpPr>
        <p:spPr/>
        <p:txBody>
          <a:bodyPr/>
          <a:lstStyle/>
          <a:p>
            <a:r>
              <a:rPr lang="ka-GE" dirty="0" smtClean="0">
                <a:solidFill>
                  <a:schemeClr val="tx1"/>
                </a:solidFill>
              </a:rPr>
              <a:t>შრომის ანაზღაურება</a:t>
            </a:r>
            <a:endParaRPr lang="en-US" dirty="0">
              <a:solidFill>
                <a:schemeClr val="tx1"/>
              </a:solidFill>
            </a:endParaRPr>
          </a:p>
        </p:txBody>
      </p:sp>
      <p:sp>
        <p:nvSpPr>
          <p:cNvPr id="5" name="Footer Placeholder 4"/>
          <p:cNvSpPr>
            <a:spLocks noGrp="1"/>
          </p:cNvSpPr>
          <p:nvPr>
            <p:ph type="ftr" sz="quarter" idx="10"/>
          </p:nvPr>
        </p:nvSpPr>
        <p:spPr>
          <a:xfrm>
            <a:off x="1397099" y="6356350"/>
            <a:ext cx="5191125" cy="365125"/>
          </a:xfrm>
        </p:spPr>
        <p:txBody>
          <a:bodyPr/>
          <a:lstStyle/>
          <a:p>
            <a:pPr>
              <a:defRPr/>
            </a:pPr>
            <a:r>
              <a:rPr lang="ka-GE" dirty="0" smtClean="0"/>
              <a:t>2015 წლის ბიუჯეტი</a:t>
            </a:r>
            <a:endParaRPr lang="en-US" dirty="0"/>
          </a:p>
        </p:txBody>
      </p:sp>
      <p:sp>
        <p:nvSpPr>
          <p:cNvPr id="6" name="Slide Number Placeholder 5"/>
          <p:cNvSpPr>
            <a:spLocks noGrp="1"/>
          </p:cNvSpPr>
          <p:nvPr>
            <p:ph type="sldNum" sz="quarter" idx="11"/>
          </p:nvPr>
        </p:nvSpPr>
        <p:spPr/>
        <p:txBody>
          <a:bodyPr/>
          <a:lstStyle/>
          <a:p>
            <a:pPr>
              <a:defRPr/>
            </a:pPr>
            <a:fld id="{13D50C1C-8361-4AF8-9225-18BF2ABEC1EE}" type="slidenum">
              <a:rPr lang="en-US" smtClean="0"/>
              <a:pPr>
                <a:defRPr/>
              </a:pPr>
              <a:t>19</a:t>
            </a:fld>
            <a:endParaRPr lang="en-US"/>
          </a:p>
        </p:txBody>
      </p:sp>
      <p:sp>
        <p:nvSpPr>
          <p:cNvPr id="8" name="TextBox 7"/>
          <p:cNvSpPr txBox="1"/>
          <p:nvPr/>
        </p:nvSpPr>
        <p:spPr>
          <a:xfrm>
            <a:off x="107504" y="1124744"/>
            <a:ext cx="8424936" cy="307777"/>
          </a:xfrm>
          <a:prstGeom prst="rect">
            <a:avLst/>
          </a:prstGeom>
          <a:noFill/>
        </p:spPr>
        <p:txBody>
          <a:bodyPr wrap="square" rtlCol="0">
            <a:spAutoFit/>
          </a:bodyPr>
          <a:lstStyle/>
          <a:p>
            <a:pPr algn="ctr"/>
            <a:r>
              <a:rPr lang="ka-GE" sz="1400" b="1" dirty="0" smtClean="0">
                <a:latin typeface="Sylfaen" panose="010A0502050306030303" pitchFamily="18" charset="0"/>
              </a:rPr>
              <a:t>2012-2014 წლების 1</a:t>
            </a:r>
            <a:r>
              <a:rPr lang="en-US" sz="1400" b="1" dirty="0" smtClean="0">
                <a:latin typeface="Sylfaen" panose="010A0502050306030303" pitchFamily="18" charset="0"/>
              </a:rPr>
              <a:t>1</a:t>
            </a:r>
            <a:r>
              <a:rPr lang="ka-GE" sz="1400" b="1" dirty="0" smtClean="0">
                <a:latin typeface="Sylfaen" panose="010A0502050306030303" pitchFamily="18" charset="0"/>
              </a:rPr>
              <a:t> თვის ფაქტების შედარება (მლნ ლარი)</a:t>
            </a:r>
            <a:endParaRPr lang="en-US" sz="1100" dirty="0"/>
          </a:p>
        </p:txBody>
      </p:sp>
      <p:sp>
        <p:nvSpPr>
          <p:cNvPr id="9" name="TextBox 8"/>
          <p:cNvSpPr txBox="1"/>
          <p:nvPr/>
        </p:nvSpPr>
        <p:spPr>
          <a:xfrm>
            <a:off x="5292080" y="1412776"/>
            <a:ext cx="3672408" cy="1384995"/>
          </a:xfrm>
          <a:prstGeom prst="rect">
            <a:avLst/>
          </a:prstGeom>
          <a:noFill/>
        </p:spPr>
        <p:txBody>
          <a:bodyPr wrap="square" rtlCol="0">
            <a:spAutoFit/>
          </a:bodyPr>
          <a:lstStyle/>
          <a:p>
            <a:pPr marL="114300" indent="-114300">
              <a:buFont typeface="Arial" panose="020B0604020202020204" pitchFamily="34" charset="0"/>
              <a:buChar char="•"/>
            </a:pPr>
            <a:r>
              <a:rPr lang="ka-GE" sz="1200" dirty="0" smtClean="0"/>
              <a:t>2012 წლის 11 თვესთან შედარებით შრომის ანაზღაურებაზე 2014 წელს გაწეულია 220,8 მლნ ლარით მეტი;</a:t>
            </a:r>
          </a:p>
          <a:p>
            <a:pPr marL="114300" indent="-114300">
              <a:buFont typeface="Arial" panose="020B0604020202020204" pitchFamily="34" charset="0"/>
              <a:buChar char="•"/>
            </a:pPr>
            <a:r>
              <a:rPr lang="ka-GE" sz="1200" dirty="0" smtClean="0"/>
              <a:t>ძირითადად გაზრდილია ძალოვანი უწყებების ხელფასები და წოდებრივი სარგოები;</a:t>
            </a:r>
          </a:p>
          <a:p>
            <a:pPr marL="114300" indent="-114300">
              <a:buFont typeface="Arial" panose="020B0604020202020204" pitchFamily="34" charset="0"/>
              <a:buChar char="•"/>
            </a:pPr>
            <a:r>
              <a:rPr lang="ka-GE" sz="1200" b="1" dirty="0" smtClean="0"/>
              <a:t>პრემიები და დანამატები 2012 წელთან შედარებით შემცირებულია 24,3 მლნ ლარით, </a:t>
            </a:r>
            <a:endParaRPr lang="en-US" sz="1200" dirty="0"/>
          </a:p>
        </p:txBody>
      </p:sp>
      <p:sp>
        <p:nvSpPr>
          <p:cNvPr id="2" name="Rectangle 1"/>
          <p:cNvSpPr/>
          <p:nvPr/>
        </p:nvSpPr>
        <p:spPr>
          <a:xfrm>
            <a:off x="467544" y="2996952"/>
            <a:ext cx="8136904" cy="3323987"/>
          </a:xfrm>
          <a:prstGeom prst="rect">
            <a:avLst/>
          </a:prstGeom>
        </p:spPr>
        <p:txBody>
          <a:bodyPr wrap="square">
            <a:spAutoFit/>
          </a:bodyPr>
          <a:lstStyle/>
          <a:p>
            <a:pPr marL="114300" indent="-114300">
              <a:buFont typeface="Arial" panose="020B0604020202020204" pitchFamily="34" charset="0"/>
              <a:buChar char="•"/>
            </a:pPr>
            <a:r>
              <a:rPr lang="ka-GE" sz="1000" dirty="0"/>
              <a:t>2014 წელთან შედარებით 2015 წელს შრომის ანაზღაურების ფონდი გაზრდილია 89,6 მლნ ლარით;</a:t>
            </a:r>
          </a:p>
          <a:p>
            <a:pPr marL="114300" indent="-114300">
              <a:buFont typeface="Arial" panose="020B0604020202020204" pitchFamily="34" charset="0"/>
              <a:buChar char="•"/>
            </a:pPr>
            <a:endParaRPr lang="ka-GE" sz="1000" dirty="0"/>
          </a:p>
          <a:p>
            <a:pPr marL="114300" indent="-114300">
              <a:buFont typeface="Arial" panose="020B0604020202020204" pitchFamily="34" charset="0"/>
              <a:buChar char="•"/>
            </a:pPr>
            <a:r>
              <a:rPr lang="ka-GE" sz="1000" dirty="0"/>
              <a:t>ყველაზე მეტად გაზრდილია კულტურის სამინისტროს შრომის ანაზღაურების ფონდი - 48,9 მლნ ლარით, რაც გამოწვეულია:</a:t>
            </a:r>
          </a:p>
          <a:p>
            <a:pPr marL="742950" lvl="1" indent="-285750">
              <a:buFont typeface="Wingdings" panose="05000000000000000000" pitchFamily="2" charset="2"/>
              <a:buChar char="Ø"/>
            </a:pPr>
            <a:r>
              <a:rPr lang="ka-GE" sz="1000" dirty="0"/>
              <a:t>2015 წლამდე კულტურის სამინისტროს დაფინანსებაზე მყოფი სსიპ-ების მიმდინარე ხარჯები ბიუჯეტში წარმოდგენილი იყო „სუბსიდიის“ მუხლით, რომლის ფარგლებშიც ფინანსდებოდა როგორც იქ დასაქმებულთა ხელფასები, ასევე კომუნალური და სხვა მიმდინარე ხარჯები;</a:t>
            </a:r>
          </a:p>
          <a:p>
            <a:pPr marL="742950" lvl="1" indent="-285750">
              <a:buFont typeface="Wingdings" panose="05000000000000000000" pitchFamily="2" charset="2"/>
              <a:buChar char="Ø"/>
            </a:pPr>
            <a:r>
              <a:rPr lang="ka-GE" sz="1000" dirty="0"/>
              <a:t>2015 წლიდან სუბსიდიის მუხლით თანხა გათვალისწინებული არ არის და შესაბამისად აღნიშნულ სსიპ-ებში დასაქმებულთა ხელფასები დაფინანსდება „შრომის ანაზღაურების“ მუხლიდან, ხოლო მიმდინარე ხარჯები „საქონელი და მომსახურების“ მუხლიდან;</a:t>
            </a:r>
          </a:p>
          <a:p>
            <a:r>
              <a:rPr lang="ka-GE" sz="1000" b="1" dirty="0"/>
              <a:t>აღნიშნული მიდგომა უფრო გამჭირვალეს ხდის ბიუჯეტიდან გაწეულ ხარჯებს;</a:t>
            </a:r>
          </a:p>
          <a:p>
            <a:pPr marL="742950" lvl="1" indent="-285750">
              <a:buFont typeface="Wingdings" panose="05000000000000000000" pitchFamily="2" charset="2"/>
              <a:buChar char="Ø"/>
            </a:pPr>
            <a:endParaRPr lang="ka-GE" sz="1000" dirty="0"/>
          </a:p>
          <a:p>
            <a:pPr marL="114300" indent="-114300">
              <a:buFont typeface="Arial" panose="020B0604020202020204" pitchFamily="34" charset="0"/>
              <a:buChar char="•"/>
            </a:pPr>
            <a:r>
              <a:rPr lang="ka-GE" sz="1000" dirty="0"/>
              <a:t>გარდა კულტურის სამინისტროსი შრომის ანაზღაურების ფონდი იზრდება შემდეგ ორგანიზაციებში:</a:t>
            </a:r>
          </a:p>
          <a:p>
            <a:pPr marL="742950" lvl="1" indent="-285750">
              <a:buFont typeface="Wingdings" panose="05000000000000000000" pitchFamily="2" charset="2"/>
              <a:buChar char="Ø"/>
            </a:pPr>
            <a:r>
              <a:rPr lang="ka-GE" sz="1000" dirty="0"/>
              <a:t>შინაგან საქმეთა სამინისტრო - 16,2 მლნ ლარი, რაც დაკავშირებულია პოლიციელების კონტიგენტის ზრდასთან და სასაზღვრო პოლიციაში ხელფასების მოწესრიგებასთან;</a:t>
            </a:r>
          </a:p>
          <a:p>
            <a:pPr marL="742950" lvl="1" indent="-285750">
              <a:buFont typeface="Wingdings" panose="05000000000000000000" pitchFamily="2" charset="2"/>
              <a:buChar char="Ø"/>
            </a:pPr>
            <a:r>
              <a:rPr lang="ka-GE" sz="1000" dirty="0"/>
              <a:t>თავადაცვის სამინისტრო - 13,3 მლნ ლარი;</a:t>
            </a:r>
          </a:p>
          <a:p>
            <a:pPr marL="742950" lvl="1" indent="-285750">
              <a:buFont typeface="Wingdings" panose="05000000000000000000" pitchFamily="2" charset="2"/>
              <a:buChar char="Ø"/>
            </a:pPr>
            <a:r>
              <a:rPr lang="en-US" sz="1000" dirty="0" err="1"/>
              <a:t>უსაფრთხოებისა</a:t>
            </a:r>
            <a:r>
              <a:rPr lang="en-US" sz="1000" dirty="0"/>
              <a:t> </a:t>
            </a:r>
            <a:r>
              <a:rPr lang="en-US" sz="1000" dirty="0" err="1"/>
              <a:t>და</a:t>
            </a:r>
            <a:r>
              <a:rPr lang="en-US" sz="1000" dirty="0"/>
              <a:t> </a:t>
            </a:r>
            <a:r>
              <a:rPr lang="en-US" sz="1000" dirty="0" err="1"/>
              <a:t>კრიზისების</a:t>
            </a:r>
            <a:r>
              <a:rPr lang="en-US" sz="1000" dirty="0"/>
              <a:t> </a:t>
            </a:r>
            <a:r>
              <a:rPr lang="en-US" sz="1000" dirty="0" err="1"/>
              <a:t>მართვის</a:t>
            </a:r>
            <a:r>
              <a:rPr lang="en-US" sz="1000" dirty="0"/>
              <a:t> </a:t>
            </a:r>
            <a:r>
              <a:rPr lang="en-US" sz="1000" dirty="0" err="1"/>
              <a:t>საბჭოს</a:t>
            </a:r>
            <a:r>
              <a:rPr lang="en-US" sz="1000" dirty="0"/>
              <a:t> </a:t>
            </a:r>
            <a:r>
              <a:rPr lang="ka-GE" sz="1000" dirty="0"/>
              <a:t>და ეკონომიკური საბჭოს </a:t>
            </a:r>
            <a:r>
              <a:rPr lang="en-US" sz="1000" dirty="0" err="1"/>
              <a:t>აპარატ</a:t>
            </a:r>
            <a:r>
              <a:rPr lang="ka-GE" sz="1000" dirty="0"/>
              <a:t>ები - 4,4 მლნ ლარი;</a:t>
            </a:r>
          </a:p>
          <a:p>
            <a:pPr marL="742950" lvl="1" indent="-285750">
              <a:buFont typeface="Wingdings" panose="05000000000000000000" pitchFamily="2" charset="2"/>
              <a:buChar char="Ø"/>
            </a:pPr>
            <a:r>
              <a:rPr lang="ka-GE" sz="1000" dirty="0"/>
              <a:t>გარემოსა და ბუნებრივი რესურსების სამინისტრო - 4,1 მლნ ლარი, რაც გამოწვეულია გარემოს ზედამხედველობის სამსახურში ბრიგადების დამატებასთან და სატყეო სააგენტოს ხელფასების სრულად დაფინანსებასთან (2014 წელს ნაწილი ფინანსდებოდა საკუთარი შემოსავლებიდან);</a:t>
            </a:r>
          </a:p>
          <a:p>
            <a:pPr marL="742950" lvl="1" indent="-285750">
              <a:buFont typeface="Wingdings" panose="05000000000000000000" pitchFamily="2" charset="2"/>
              <a:buChar char="Ø"/>
            </a:pPr>
            <a:r>
              <a:rPr lang="ka-GE" sz="1000" dirty="0"/>
              <a:t>საერთო სასამართლოები - 2,3 მლნ ლარი;</a:t>
            </a:r>
          </a:p>
          <a:p>
            <a:pPr marL="742950" lvl="1" indent="-285750">
              <a:buFont typeface="Wingdings" panose="05000000000000000000" pitchFamily="2" charset="2"/>
              <a:buChar char="Ø"/>
            </a:pPr>
            <a:r>
              <a:rPr lang="ka-GE" sz="1000" dirty="0"/>
              <a:t>შრომის ანაზღაურების ფონდი ასევე გაზრდილია 2014 წლის განმავლობაში შექმნილ ორგანიზაციებში;</a:t>
            </a:r>
          </a:p>
        </p:txBody>
      </p:sp>
    </p:spTree>
    <p:extLst>
      <p:ext uri="{BB962C8B-B14F-4D97-AF65-F5344CB8AC3E}">
        <p14:creationId xmlns:p14="http://schemas.microsoft.com/office/powerpoint/2010/main" val="8587965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a-GE" dirty="0" smtClean="0">
                <a:solidFill>
                  <a:schemeClr val="tx1"/>
                </a:solidFill>
              </a:rPr>
              <a:t>ზოგადი მიმოხილვა</a:t>
            </a:r>
            <a:endParaRPr lang="en-US" dirty="0">
              <a:solidFill>
                <a:schemeClr val="tx1"/>
              </a:solidFill>
            </a:endParaRPr>
          </a:p>
        </p:txBody>
      </p:sp>
      <p:sp>
        <p:nvSpPr>
          <p:cNvPr id="3" name="Content Placeholder 2"/>
          <p:cNvSpPr>
            <a:spLocks noGrp="1"/>
          </p:cNvSpPr>
          <p:nvPr>
            <p:ph idx="1"/>
          </p:nvPr>
        </p:nvSpPr>
        <p:spPr>
          <a:xfrm>
            <a:off x="467544" y="1268760"/>
            <a:ext cx="8229600" cy="5022890"/>
          </a:xfrm>
        </p:spPr>
        <p:txBody>
          <a:bodyPr>
            <a:normAutofit fontScale="92500" lnSpcReduction="10000"/>
          </a:bodyPr>
          <a:lstStyle/>
          <a:p>
            <a:r>
              <a:rPr lang="ka-GE" sz="1500" dirty="0">
                <a:solidFill>
                  <a:schemeClr val="tx1"/>
                </a:solidFill>
              </a:rPr>
              <a:t>2015 წლისთვის, ისევე როგორც 2013-2014 წლებში, ბიუჯეტი მომზადებულია პროგრამის - </a:t>
            </a:r>
            <a:r>
              <a:rPr lang="en-US" sz="1500" b="1" dirty="0">
                <a:solidFill>
                  <a:schemeClr val="tx1"/>
                </a:solidFill>
              </a:rPr>
              <a:t>„ძლიერი, დემოკრატიული, </a:t>
            </a:r>
            <a:r>
              <a:rPr lang="en-US" sz="1500" b="1" dirty="0" err="1">
                <a:solidFill>
                  <a:schemeClr val="tx1"/>
                </a:solidFill>
              </a:rPr>
              <a:t>ერთიანი</a:t>
            </a:r>
            <a:r>
              <a:rPr lang="en-US" sz="1500" b="1" dirty="0">
                <a:solidFill>
                  <a:schemeClr val="tx1"/>
                </a:solidFill>
              </a:rPr>
              <a:t> </a:t>
            </a:r>
            <a:r>
              <a:rPr lang="en-US" sz="1500" b="1" dirty="0" err="1" smtClean="0">
                <a:solidFill>
                  <a:schemeClr val="tx1"/>
                </a:solidFill>
              </a:rPr>
              <a:t>საქართველოსთვის</a:t>
            </a:r>
            <a:r>
              <a:rPr lang="en-US" sz="1500" b="1" dirty="0" smtClean="0">
                <a:solidFill>
                  <a:schemeClr val="tx1"/>
                </a:solidFill>
              </a:rPr>
              <a:t>“</a:t>
            </a:r>
            <a:r>
              <a:rPr lang="ka-GE" sz="1500" b="1" dirty="0">
                <a:solidFill>
                  <a:schemeClr val="tx1"/>
                </a:solidFill>
              </a:rPr>
              <a:t> </a:t>
            </a:r>
            <a:r>
              <a:rPr lang="ka-GE" sz="1500" dirty="0" smtClean="0">
                <a:solidFill>
                  <a:schemeClr val="tx1"/>
                </a:solidFill>
              </a:rPr>
              <a:t>შესაბამისად;</a:t>
            </a:r>
          </a:p>
          <a:p>
            <a:endParaRPr lang="ka-GE" sz="800" dirty="0" smtClean="0">
              <a:solidFill>
                <a:schemeClr val="tx1"/>
              </a:solidFill>
            </a:endParaRPr>
          </a:p>
          <a:p>
            <a:r>
              <a:rPr lang="ka-GE" sz="1500" dirty="0" smtClean="0">
                <a:solidFill>
                  <a:schemeClr val="tx1"/>
                </a:solidFill>
              </a:rPr>
              <a:t>პროგრამის </a:t>
            </a:r>
            <a:r>
              <a:rPr lang="ka-GE" sz="1500" dirty="0">
                <a:solidFill>
                  <a:schemeClr val="tx1"/>
                </a:solidFill>
              </a:rPr>
              <a:t>ძირითად მიზანს წარმოადგენს მოსახლეობის სოციალური კეთილდღეობის უზრუნველყოფა და </a:t>
            </a:r>
            <a:r>
              <a:rPr lang="ka-GE" sz="1500" b="1" dirty="0">
                <a:solidFill>
                  <a:schemeClr val="tx1"/>
                </a:solidFill>
              </a:rPr>
              <a:t>ქვეყნის </a:t>
            </a:r>
            <a:r>
              <a:rPr lang="ka-GE" sz="1500" b="1" dirty="0" smtClean="0">
                <a:solidFill>
                  <a:schemeClr val="tx1"/>
                </a:solidFill>
              </a:rPr>
              <a:t>ეკონომიკის სტაბილური განვითარება</a:t>
            </a:r>
            <a:r>
              <a:rPr lang="ka-GE" sz="1500" dirty="0" smtClean="0">
                <a:solidFill>
                  <a:schemeClr val="tx1"/>
                </a:solidFill>
              </a:rPr>
              <a:t>;</a:t>
            </a:r>
          </a:p>
          <a:p>
            <a:endParaRPr lang="ka-GE" sz="800" dirty="0" smtClean="0">
              <a:solidFill>
                <a:schemeClr val="tx1"/>
              </a:solidFill>
            </a:endParaRPr>
          </a:p>
          <a:p>
            <a:r>
              <a:rPr lang="ka-GE" sz="1500" dirty="0">
                <a:solidFill>
                  <a:schemeClr val="tx1"/>
                </a:solidFill>
              </a:rPr>
              <a:t>2013-2014 წლებში ძირითადი აქცენტი სოციალური და ჯანდაცვის პროგრამების ზრდაზე გაკეთდა და ყველაზე მეტად სწორედ ამ სფეროების დაფინანსება გაიზრდა </a:t>
            </a:r>
          </a:p>
          <a:p>
            <a:pPr marL="628650" lvl="2" indent="0">
              <a:buNone/>
            </a:pPr>
            <a:r>
              <a:rPr lang="ka-GE" sz="1300" i="1" dirty="0" smtClean="0">
                <a:solidFill>
                  <a:schemeClr val="tx1"/>
                </a:solidFill>
              </a:rPr>
              <a:t>ჯანდაცვის </a:t>
            </a:r>
            <a:r>
              <a:rPr lang="ka-GE" sz="1300" i="1" dirty="0">
                <a:solidFill>
                  <a:schemeClr val="tx1"/>
                </a:solidFill>
              </a:rPr>
              <a:t>სამინისტროს </a:t>
            </a:r>
            <a:r>
              <a:rPr lang="ka-GE" sz="1300" i="1" dirty="0" smtClean="0">
                <a:solidFill>
                  <a:schemeClr val="tx1"/>
                </a:solidFill>
              </a:rPr>
              <a:t>2015 </a:t>
            </a:r>
            <a:r>
              <a:rPr lang="ka-GE" sz="1300" i="1" dirty="0">
                <a:solidFill>
                  <a:schemeClr val="tx1"/>
                </a:solidFill>
              </a:rPr>
              <a:t>წლის დაფინანსება 2012 წლისას აღემატება </a:t>
            </a:r>
            <a:r>
              <a:rPr lang="ka-GE" sz="1300" i="1" dirty="0" smtClean="0">
                <a:solidFill>
                  <a:schemeClr val="tx1"/>
                </a:solidFill>
              </a:rPr>
              <a:t>9</a:t>
            </a:r>
            <a:r>
              <a:rPr lang="en-US" sz="1300" i="1" dirty="0" smtClean="0">
                <a:solidFill>
                  <a:schemeClr val="tx1"/>
                </a:solidFill>
              </a:rPr>
              <a:t>9</a:t>
            </a:r>
            <a:r>
              <a:rPr lang="ka-GE" sz="1300" i="1" dirty="0" smtClean="0">
                <a:solidFill>
                  <a:schemeClr val="tx1"/>
                </a:solidFill>
              </a:rPr>
              <a:t>0,0 </a:t>
            </a:r>
            <a:r>
              <a:rPr lang="ka-GE" sz="1300" i="1" dirty="0">
                <a:solidFill>
                  <a:schemeClr val="tx1"/>
                </a:solidFill>
              </a:rPr>
              <a:t>მლნ </a:t>
            </a:r>
            <a:r>
              <a:rPr lang="ka-GE" sz="1300" i="1" dirty="0" smtClean="0">
                <a:solidFill>
                  <a:schemeClr val="tx1"/>
                </a:solidFill>
              </a:rPr>
              <a:t>ლარით;</a:t>
            </a:r>
          </a:p>
          <a:p>
            <a:pPr marL="628650" lvl="2" indent="0">
              <a:buNone/>
            </a:pPr>
            <a:endParaRPr lang="ka-GE" sz="800" i="1" dirty="0" smtClean="0">
              <a:solidFill>
                <a:schemeClr val="tx1"/>
              </a:solidFill>
            </a:endParaRPr>
          </a:p>
          <a:p>
            <a:r>
              <a:rPr lang="ka-GE" sz="1500" dirty="0" smtClean="0">
                <a:solidFill>
                  <a:schemeClr val="tx1"/>
                </a:solidFill>
              </a:rPr>
              <a:t>სოციალური პროგრამების ზრდით </a:t>
            </a:r>
            <a:r>
              <a:rPr lang="ka-GE" sz="1500" dirty="0">
                <a:solidFill>
                  <a:schemeClr val="tx1"/>
                </a:solidFill>
              </a:rPr>
              <a:t>შესაძლებელი გახდა ყველა კატეგორიის პენსიონერთა პენსიების ზრდა, სიღარიბის ზღვარს ქვევით მყოფი მოსახლეობის დახმარებების გაორმაგება, დევნილთა და </a:t>
            </a:r>
            <a:r>
              <a:rPr lang="ka-GE" sz="1500" dirty="0" smtClean="0">
                <a:solidFill>
                  <a:schemeClr val="tx1"/>
                </a:solidFill>
              </a:rPr>
              <a:t>ლ</a:t>
            </a:r>
            <a:r>
              <a:rPr lang="ka-GE" sz="1500" dirty="0">
                <a:solidFill>
                  <a:schemeClr val="tx1"/>
                </a:solidFill>
              </a:rPr>
              <a:t>ტ</a:t>
            </a:r>
            <a:r>
              <a:rPr lang="ka-GE" sz="1500" dirty="0" smtClean="0">
                <a:solidFill>
                  <a:schemeClr val="tx1"/>
                </a:solidFill>
              </a:rPr>
              <a:t>ოლვილთა </a:t>
            </a:r>
            <a:r>
              <a:rPr lang="ka-GE" sz="1500" dirty="0">
                <a:solidFill>
                  <a:schemeClr val="tx1"/>
                </a:solidFill>
              </a:rPr>
              <a:t>შემწეობების და სხვა სოციალური პროგრამების </a:t>
            </a:r>
            <a:r>
              <a:rPr lang="ka-GE" sz="1500" dirty="0" smtClean="0">
                <a:solidFill>
                  <a:schemeClr val="tx1"/>
                </a:solidFill>
              </a:rPr>
              <a:t>ზრდა;</a:t>
            </a:r>
          </a:p>
          <a:p>
            <a:endParaRPr lang="ka-GE" sz="800" dirty="0" smtClean="0">
              <a:solidFill>
                <a:schemeClr val="tx1"/>
              </a:solidFill>
            </a:endParaRPr>
          </a:p>
          <a:p>
            <a:r>
              <a:rPr lang="ka-GE" sz="1500" dirty="0">
                <a:solidFill>
                  <a:schemeClr val="tx1"/>
                </a:solidFill>
              </a:rPr>
              <a:t>2013 წლიდან დაიწყო და მიმდინარე წელს კიდევ უფრო გაფართოვდა საყოველთაო ჯანდაცვის პროგრამა, რომლის ფარგლებშიც სამედიცინო მომსახურების მიღება შესაძლებელია საქართველოს ყველა მოქალაქისათვის</a:t>
            </a:r>
            <a:r>
              <a:rPr lang="ka-GE" sz="1500" dirty="0" smtClean="0">
                <a:solidFill>
                  <a:schemeClr val="tx1"/>
                </a:solidFill>
              </a:rPr>
              <a:t>;</a:t>
            </a:r>
          </a:p>
          <a:p>
            <a:endParaRPr lang="ka-GE" sz="800" dirty="0" smtClean="0">
              <a:solidFill>
                <a:schemeClr val="tx1"/>
              </a:solidFill>
            </a:endParaRPr>
          </a:p>
          <a:p>
            <a:r>
              <a:rPr lang="ka-GE" sz="1500" dirty="0">
                <a:solidFill>
                  <a:schemeClr val="tx1"/>
                </a:solidFill>
              </a:rPr>
              <a:t>სოციალური და ჯანდაცვის პროგრამების ზრდის პარალერულად 2013-2014 წლებში მნიშვნელოვნად გაიზარდა განათლების, სოფლის მეურნეობის და ინფრასტრუქტურული პროექტების დაფინანსება</a:t>
            </a:r>
            <a:r>
              <a:rPr lang="ka-GE" sz="1500" dirty="0" smtClean="0">
                <a:solidFill>
                  <a:schemeClr val="tx1"/>
                </a:solidFill>
              </a:rPr>
              <a:t>;</a:t>
            </a:r>
          </a:p>
          <a:p>
            <a:endParaRPr lang="ka-GE" sz="800" dirty="0">
              <a:solidFill>
                <a:schemeClr val="tx1"/>
              </a:solidFill>
            </a:endParaRPr>
          </a:p>
          <a:p>
            <a:r>
              <a:rPr lang="ka-GE" sz="1500" dirty="0">
                <a:solidFill>
                  <a:schemeClr val="tx1"/>
                </a:solidFill>
              </a:rPr>
              <a:t>2015-2016 წლებში კვლავ მაღალი იქნება ყველა ზემოთხსენებული სფეროს დაფინანსება და გაგრძელდება სოციალური გასაცემლების ზრდა, მაგრამ ამისათვის აუცილებელია ქვეყნის ეკონომიკის სტაბილური განვითარება, რასაც ემსახურება 2015 წლის </a:t>
            </a:r>
            <a:r>
              <a:rPr lang="ka-GE" sz="1500" dirty="0" smtClean="0">
                <a:solidFill>
                  <a:schemeClr val="tx1"/>
                </a:solidFill>
              </a:rPr>
              <a:t>ბიუჯეტი;</a:t>
            </a:r>
            <a:endParaRPr lang="en-US" sz="1500" dirty="0">
              <a:solidFill>
                <a:schemeClr val="tx1"/>
              </a:solidFill>
            </a:endParaRPr>
          </a:p>
        </p:txBody>
      </p:sp>
      <p:sp>
        <p:nvSpPr>
          <p:cNvPr id="4" name="Footer Placeholder 3"/>
          <p:cNvSpPr>
            <a:spLocks noGrp="1"/>
          </p:cNvSpPr>
          <p:nvPr>
            <p:ph type="ftr" sz="quarter" idx="11"/>
          </p:nvPr>
        </p:nvSpPr>
        <p:spPr/>
        <p:txBody>
          <a:bodyPr/>
          <a:lstStyle/>
          <a:p>
            <a:r>
              <a:rPr lang="ka-GE" smtClean="0">
                <a:solidFill>
                  <a:prstClr val="black">
                    <a:tint val="75000"/>
                  </a:prstClr>
                </a:solidFill>
              </a:rPr>
              <a:t>2015 წლის ბიუჯეტი</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7167321A-C667-4314-BCF5-A4F5B6D91B69}" type="slidenum">
              <a:rPr lang="en-US" smtClean="0">
                <a:solidFill>
                  <a:prstClr val="black">
                    <a:tint val="75000"/>
                  </a:prstClr>
                </a:solidFill>
              </a:rPr>
              <a:pPr/>
              <a:t>2</a:t>
            </a:fld>
            <a:endParaRPr lang="en-US" dirty="0">
              <a:solidFill>
                <a:prstClr val="black">
                  <a:tint val="75000"/>
                </a:prstClr>
              </a:solidFill>
            </a:endParaRPr>
          </a:p>
        </p:txBody>
      </p:sp>
    </p:spTree>
    <p:extLst>
      <p:ext uri="{BB962C8B-B14F-4D97-AF65-F5344CB8AC3E}">
        <p14:creationId xmlns:p14="http://schemas.microsoft.com/office/powerpoint/2010/main" val="2091328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txBox="1">
            <a:spLocks noGrp="1"/>
          </p:cNvSpPr>
          <p:nvPr>
            <p:ph type="title"/>
          </p:nvPr>
        </p:nvSpPr>
        <p:spPr/>
        <p:txBody>
          <a:bodyPr/>
          <a:lstStyle/>
          <a:p>
            <a:pPr algn="l" eaLnBrk="1" hangingPunct="1"/>
            <a:r>
              <a:rPr lang="ka-GE" sz="1800" b="1" dirty="0" smtClean="0">
                <a:solidFill>
                  <a:schemeClr val="tx1"/>
                </a:solidFill>
                <a:latin typeface="BPG Algeti Compact"/>
                <a:ea typeface="BPG Algeti Compact"/>
                <a:cs typeface="BPG Algeti Compact"/>
              </a:rPr>
              <a:t>საქართველოს შრომის, ჯანმრთელობისა და სოციალური დაცვის სამინისტრო</a:t>
            </a:r>
            <a:endParaRPr lang="en-US" sz="1800" b="1" dirty="0" smtClean="0">
              <a:solidFill>
                <a:schemeClr val="tx1"/>
              </a:solidFill>
              <a:latin typeface="LitNusx" pitchFamily="34" charset="0"/>
              <a:ea typeface="BPG Algeti Compact"/>
              <a:cs typeface="BPG Algeti Compact"/>
            </a:endParaRPr>
          </a:p>
        </p:txBody>
      </p:sp>
      <p:sp>
        <p:nvSpPr>
          <p:cNvPr id="11" name="Slide Number Placeholder 10"/>
          <p:cNvSpPr>
            <a:spLocks noGrp="1"/>
          </p:cNvSpPr>
          <p:nvPr>
            <p:ph type="sldNum" sz="quarter" idx="11"/>
          </p:nvPr>
        </p:nvSpPr>
        <p:spPr>
          <a:xfrm>
            <a:off x="6019800" y="6392853"/>
            <a:ext cx="2895600" cy="365125"/>
          </a:xfrm>
        </p:spPr>
        <p:txBody>
          <a:bodyPr/>
          <a:lstStyle/>
          <a:p>
            <a:pPr algn="r">
              <a:defRPr/>
            </a:pPr>
            <a:fld id="{496B5E8F-E1FF-49BE-B327-663A6FEBB2CF}" type="slidenum">
              <a:rPr lang="en-US" smtClean="0"/>
              <a:t>20</a:t>
            </a:fld>
            <a:endParaRPr lang="en-US" dirty="0"/>
          </a:p>
        </p:txBody>
      </p:sp>
      <p:sp>
        <p:nvSpPr>
          <p:cNvPr id="2" name="Footer Placeholder 1"/>
          <p:cNvSpPr>
            <a:spLocks noGrp="1"/>
          </p:cNvSpPr>
          <p:nvPr>
            <p:ph type="ftr" sz="quarter" idx="11"/>
          </p:nvPr>
        </p:nvSpPr>
        <p:spPr>
          <a:xfrm>
            <a:off x="1449248" y="6356350"/>
            <a:ext cx="5715040" cy="365125"/>
          </a:xfrm>
        </p:spPr>
        <p:txBody>
          <a:bodyPr/>
          <a:lstStyle/>
          <a:p>
            <a:r>
              <a:rPr lang="ka-GE" dirty="0" smtClean="0">
                <a:solidFill>
                  <a:prstClr val="black">
                    <a:tint val="75000"/>
                  </a:prstClr>
                </a:solidFill>
              </a:rPr>
              <a:t>2015 წლის ბიუჯეტი</a:t>
            </a:r>
            <a:endParaRPr lang="en-US" dirty="0">
              <a:solidFill>
                <a:prstClr val="black">
                  <a:tint val="75000"/>
                </a:prst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1744041409"/>
              </p:ext>
            </p:extLst>
          </p:nvPr>
        </p:nvGraphicFramePr>
        <p:xfrm>
          <a:off x="251520" y="1412776"/>
          <a:ext cx="5058856" cy="4536505"/>
        </p:xfrm>
        <a:graphic>
          <a:graphicData uri="http://schemas.openxmlformats.org/drawingml/2006/table">
            <a:tbl>
              <a:tblPr/>
              <a:tblGrid>
                <a:gridCol w="3148879"/>
                <a:gridCol w="650424"/>
                <a:gridCol w="598804"/>
                <a:gridCol w="660749"/>
              </a:tblGrid>
              <a:tr h="944333">
                <a:tc>
                  <a:txBody>
                    <a:bodyPr/>
                    <a:lstStyle/>
                    <a:p>
                      <a:pPr algn="ctr" fontAlgn="ctr"/>
                      <a:r>
                        <a:rPr lang="ka-GE" sz="1000" b="1" i="0" u="none" strike="noStrike" dirty="0">
                          <a:solidFill>
                            <a:srgbClr val="000000"/>
                          </a:solidFill>
                          <a:effectLst/>
                          <a:latin typeface="Arial"/>
                        </a:rPr>
                        <a:t>შრომის, ჯანმრთელობისა და სოციალური დაცვის სამინისტრო</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ka-GE" sz="1000" b="1" i="0" u="none" strike="noStrike">
                          <a:solidFill>
                            <a:srgbClr val="000000"/>
                          </a:solidFill>
                          <a:effectLst/>
                          <a:latin typeface="Arial"/>
                        </a:rPr>
                        <a:t>2014 წლის გეგმა</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ka-GE" sz="1000" b="1" i="0" u="none" strike="noStrike" dirty="0">
                          <a:solidFill>
                            <a:srgbClr val="000000"/>
                          </a:solidFill>
                          <a:effectLst/>
                          <a:latin typeface="Arial"/>
                        </a:rPr>
                        <a:t>2015 </a:t>
                      </a:r>
                      <a:r>
                        <a:rPr lang="ka-GE" sz="1000" b="1" i="0" u="none" strike="noStrike" dirty="0" smtClean="0">
                          <a:solidFill>
                            <a:srgbClr val="000000"/>
                          </a:solidFill>
                          <a:effectLst/>
                          <a:latin typeface="Arial"/>
                        </a:rPr>
                        <a:t>წელი</a:t>
                      </a:r>
                      <a:endParaRPr lang="ka-GE" sz="1000" b="1" i="0" u="none" strike="noStrike" dirty="0">
                        <a:solidFill>
                          <a:srgbClr val="000000"/>
                        </a:solidFill>
                        <a:effectLst/>
                        <a:latin typeface="Arial"/>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ka-GE" sz="1000" b="1" i="0" u="none" strike="noStrike">
                          <a:solidFill>
                            <a:srgbClr val="000000"/>
                          </a:solidFill>
                          <a:effectLst/>
                          <a:latin typeface="Arial"/>
                        </a:rPr>
                        <a:t>სხვაობა</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70327">
                <a:tc>
                  <a:txBody>
                    <a:bodyPr/>
                    <a:lstStyle/>
                    <a:p>
                      <a:pPr algn="l" fontAlgn="ctr"/>
                      <a:r>
                        <a:rPr lang="ka-GE" sz="1000" b="0" i="0" u="none" strike="noStrike">
                          <a:solidFill>
                            <a:srgbClr val="000000"/>
                          </a:solidFill>
                          <a:effectLst/>
                          <a:latin typeface="Arial"/>
                        </a:rPr>
                        <a:t>საპენსიო უზრუნველყოფა</a:t>
                      </a:r>
                    </a:p>
                  </a:txBody>
                  <a:tcPr marL="857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sz="1100" b="0" i="0" u="none" strike="noStrike">
                          <a:solidFill>
                            <a:srgbClr val="000000"/>
                          </a:solidFill>
                          <a:effectLst/>
                          <a:latin typeface="Calibri"/>
                        </a:rPr>
                        <a:t>1,326.1</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sz="1100" b="0" i="0" u="none" strike="noStrike">
                          <a:solidFill>
                            <a:srgbClr val="000000"/>
                          </a:solidFill>
                          <a:effectLst/>
                          <a:latin typeface="Calibri"/>
                        </a:rPr>
                        <a:t>1,390.0</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sz="1100" b="0" i="0" u="none" strike="noStrike">
                          <a:solidFill>
                            <a:srgbClr val="000000"/>
                          </a:solidFill>
                          <a:effectLst/>
                          <a:latin typeface="Calibri"/>
                        </a:rPr>
                        <a:t>63.9</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r>
              <a:tr h="370327">
                <a:tc>
                  <a:txBody>
                    <a:bodyPr/>
                    <a:lstStyle/>
                    <a:p>
                      <a:pPr algn="l" fontAlgn="ctr"/>
                      <a:r>
                        <a:rPr lang="ka-GE" sz="1000" b="0" i="0" u="none" strike="noStrike">
                          <a:solidFill>
                            <a:srgbClr val="000000"/>
                          </a:solidFill>
                          <a:effectLst/>
                          <a:latin typeface="Arial"/>
                        </a:rPr>
                        <a:t>სოციალური დახმარებები</a:t>
                      </a:r>
                    </a:p>
                  </a:txBody>
                  <a:tcPr marL="85725" marR="9525" marT="9525" marB="0" anchor="ctr">
                    <a:lnL>
                      <a:noFill/>
                    </a:lnL>
                    <a:lnR>
                      <a:noFill/>
                    </a:lnR>
                    <a:lnT>
                      <a:noFill/>
                    </a:lnT>
                    <a:lnB>
                      <a:noFill/>
                    </a:lnB>
                    <a:solidFill>
                      <a:srgbClr val="FFFFFF"/>
                    </a:solidFill>
                  </a:tcPr>
                </a:tc>
                <a:tc>
                  <a:txBody>
                    <a:bodyPr/>
                    <a:lstStyle/>
                    <a:p>
                      <a:pPr algn="ctr" fontAlgn="ctr"/>
                      <a:r>
                        <a:rPr lang="en-US" sz="1100" b="0" i="0" u="none" strike="noStrike">
                          <a:solidFill>
                            <a:srgbClr val="000000"/>
                          </a:solidFill>
                          <a:effectLst/>
                          <a:latin typeface="Calibri"/>
                        </a:rPr>
                        <a:t>624.8</a:t>
                      </a:r>
                    </a:p>
                  </a:txBody>
                  <a:tcPr marL="9525" marR="9525" marT="9525" marB="0" anchor="ctr">
                    <a:lnL>
                      <a:noFill/>
                    </a:lnL>
                    <a:lnR>
                      <a:noFill/>
                    </a:lnR>
                    <a:lnT>
                      <a:noFill/>
                    </a:lnT>
                    <a:lnB>
                      <a:noFill/>
                    </a:lnB>
                    <a:solidFill>
                      <a:srgbClr val="FFFFFF"/>
                    </a:solidFill>
                  </a:tcPr>
                </a:tc>
                <a:tc>
                  <a:txBody>
                    <a:bodyPr/>
                    <a:lstStyle/>
                    <a:p>
                      <a:pPr algn="ctr" fontAlgn="ctr"/>
                      <a:r>
                        <a:rPr lang="en-US" sz="1100" b="0" i="0" u="none" strike="noStrike">
                          <a:solidFill>
                            <a:srgbClr val="000000"/>
                          </a:solidFill>
                          <a:effectLst/>
                          <a:latin typeface="Calibri"/>
                        </a:rPr>
                        <a:t>631.0</a:t>
                      </a:r>
                    </a:p>
                  </a:txBody>
                  <a:tcPr marL="9525" marR="9525" marT="9525" marB="0" anchor="ctr">
                    <a:lnL>
                      <a:noFill/>
                    </a:lnL>
                    <a:lnR>
                      <a:noFill/>
                    </a:lnR>
                    <a:lnT>
                      <a:noFill/>
                    </a:lnT>
                    <a:lnB>
                      <a:noFill/>
                    </a:lnB>
                    <a:solidFill>
                      <a:srgbClr val="FFFFFF"/>
                    </a:solidFill>
                  </a:tcPr>
                </a:tc>
                <a:tc>
                  <a:txBody>
                    <a:bodyPr/>
                    <a:lstStyle/>
                    <a:p>
                      <a:pPr algn="ctr" fontAlgn="ctr"/>
                      <a:r>
                        <a:rPr lang="en-US" sz="1100" b="0" i="0" u="none" strike="noStrike">
                          <a:solidFill>
                            <a:srgbClr val="000000"/>
                          </a:solidFill>
                          <a:effectLst/>
                          <a:latin typeface="Calibri"/>
                        </a:rPr>
                        <a:t>6.2</a:t>
                      </a:r>
                    </a:p>
                  </a:txBody>
                  <a:tcPr marL="9525" marR="9525" marT="9525" marB="0" anchor="ctr">
                    <a:lnL>
                      <a:noFill/>
                    </a:lnL>
                    <a:lnR>
                      <a:noFill/>
                    </a:lnR>
                    <a:lnT>
                      <a:noFill/>
                    </a:lnT>
                    <a:lnB>
                      <a:noFill/>
                    </a:lnB>
                    <a:solidFill>
                      <a:srgbClr val="FFFFFF"/>
                    </a:solidFill>
                  </a:tcPr>
                </a:tc>
              </a:tr>
              <a:tr h="370327">
                <a:tc>
                  <a:txBody>
                    <a:bodyPr/>
                    <a:lstStyle/>
                    <a:p>
                      <a:pPr algn="l" fontAlgn="ctr"/>
                      <a:r>
                        <a:rPr lang="ka-GE" sz="1000" b="0" i="0" u="none" strike="noStrike">
                          <a:solidFill>
                            <a:srgbClr val="000000"/>
                          </a:solidFill>
                          <a:effectLst/>
                          <a:latin typeface="Arial"/>
                        </a:rPr>
                        <a:t>სოციალური რეაბილიტაცია და ბავშვზე ზრუნვა</a:t>
                      </a:r>
                    </a:p>
                  </a:txBody>
                  <a:tcPr marL="85725" marR="9525" marT="9525" marB="0" anchor="ctr">
                    <a:lnL>
                      <a:noFill/>
                    </a:lnL>
                    <a:lnR>
                      <a:noFill/>
                    </a:lnR>
                    <a:lnT>
                      <a:noFill/>
                    </a:lnT>
                    <a:lnB>
                      <a:noFill/>
                    </a:lnB>
                    <a:solidFill>
                      <a:srgbClr val="FFFFFF"/>
                    </a:solidFill>
                  </a:tcPr>
                </a:tc>
                <a:tc>
                  <a:txBody>
                    <a:bodyPr/>
                    <a:lstStyle/>
                    <a:p>
                      <a:pPr algn="ctr" fontAlgn="ctr"/>
                      <a:r>
                        <a:rPr lang="en-US" sz="1100" b="0" i="0" u="none" strike="noStrike">
                          <a:solidFill>
                            <a:srgbClr val="000000"/>
                          </a:solidFill>
                          <a:effectLst/>
                          <a:latin typeface="Calibri"/>
                        </a:rPr>
                        <a:t>19.6</a:t>
                      </a:r>
                    </a:p>
                  </a:txBody>
                  <a:tcPr marL="9525" marR="9525" marT="9525" marB="0" anchor="ctr">
                    <a:lnL>
                      <a:noFill/>
                    </a:lnL>
                    <a:lnR>
                      <a:noFill/>
                    </a:lnR>
                    <a:lnT>
                      <a:noFill/>
                    </a:lnT>
                    <a:lnB>
                      <a:noFill/>
                    </a:lnB>
                    <a:solidFill>
                      <a:srgbClr val="FFFFFF"/>
                    </a:solidFill>
                  </a:tcPr>
                </a:tc>
                <a:tc>
                  <a:txBody>
                    <a:bodyPr/>
                    <a:lstStyle/>
                    <a:p>
                      <a:pPr algn="ctr" fontAlgn="ctr"/>
                      <a:r>
                        <a:rPr lang="en-US" sz="1100" b="0" i="0" u="none" strike="noStrike">
                          <a:solidFill>
                            <a:srgbClr val="000000"/>
                          </a:solidFill>
                          <a:effectLst/>
                          <a:latin typeface="Calibri"/>
                        </a:rPr>
                        <a:t>20.0</a:t>
                      </a:r>
                    </a:p>
                  </a:txBody>
                  <a:tcPr marL="9525" marR="9525" marT="9525" marB="0" anchor="ctr">
                    <a:lnL>
                      <a:noFill/>
                    </a:lnL>
                    <a:lnR>
                      <a:noFill/>
                    </a:lnR>
                    <a:lnT>
                      <a:noFill/>
                    </a:lnT>
                    <a:lnB>
                      <a:noFill/>
                    </a:lnB>
                    <a:solidFill>
                      <a:srgbClr val="FFFFFF"/>
                    </a:solidFill>
                  </a:tcPr>
                </a:tc>
                <a:tc>
                  <a:txBody>
                    <a:bodyPr/>
                    <a:lstStyle/>
                    <a:p>
                      <a:pPr algn="ctr" fontAlgn="ctr"/>
                      <a:r>
                        <a:rPr lang="en-US" sz="1100" b="0" i="0" u="none" strike="noStrike">
                          <a:solidFill>
                            <a:srgbClr val="000000"/>
                          </a:solidFill>
                          <a:effectLst/>
                          <a:latin typeface="Calibri"/>
                        </a:rPr>
                        <a:t>0.4</a:t>
                      </a:r>
                    </a:p>
                  </a:txBody>
                  <a:tcPr marL="9525" marR="9525" marT="9525" marB="0" anchor="ctr">
                    <a:lnL>
                      <a:noFill/>
                    </a:lnL>
                    <a:lnR>
                      <a:noFill/>
                    </a:lnR>
                    <a:lnT>
                      <a:noFill/>
                    </a:lnT>
                    <a:lnB>
                      <a:noFill/>
                    </a:lnB>
                    <a:solidFill>
                      <a:srgbClr val="FFFFFF"/>
                    </a:solidFill>
                  </a:tcPr>
                </a:tc>
              </a:tr>
              <a:tr h="629556">
                <a:tc>
                  <a:txBody>
                    <a:bodyPr/>
                    <a:lstStyle/>
                    <a:p>
                      <a:pPr algn="l" fontAlgn="ctr"/>
                      <a:r>
                        <a:rPr lang="ka-GE" sz="1000" b="0" i="0" u="none" strike="noStrike">
                          <a:solidFill>
                            <a:srgbClr val="000000"/>
                          </a:solidFill>
                          <a:effectLst/>
                          <a:latin typeface="Arial"/>
                        </a:rPr>
                        <a:t>ჯანმრთელობის დაზღვევა და საყოველთაო ჯანდაცვის  პროგრამა</a:t>
                      </a:r>
                    </a:p>
                  </a:txBody>
                  <a:tcPr marL="85725" marR="9525" marT="9525" marB="0" anchor="ctr">
                    <a:lnL>
                      <a:noFill/>
                    </a:lnL>
                    <a:lnR>
                      <a:noFill/>
                    </a:lnR>
                    <a:lnT>
                      <a:noFill/>
                    </a:lnT>
                    <a:lnB>
                      <a:noFill/>
                    </a:lnB>
                    <a:solidFill>
                      <a:srgbClr val="FFFFFF"/>
                    </a:solidFill>
                  </a:tcPr>
                </a:tc>
                <a:tc>
                  <a:txBody>
                    <a:bodyPr/>
                    <a:lstStyle/>
                    <a:p>
                      <a:pPr algn="ctr" fontAlgn="ctr"/>
                      <a:r>
                        <a:rPr lang="en-US" sz="1100" b="0" i="0" u="none" strike="noStrike">
                          <a:solidFill>
                            <a:srgbClr val="000000"/>
                          </a:solidFill>
                          <a:effectLst/>
                          <a:latin typeface="Calibri"/>
                        </a:rPr>
                        <a:t>478.1</a:t>
                      </a:r>
                    </a:p>
                  </a:txBody>
                  <a:tcPr marL="9525" marR="9525" marT="9525" marB="0" anchor="ctr">
                    <a:lnL>
                      <a:noFill/>
                    </a:lnL>
                    <a:lnR>
                      <a:noFill/>
                    </a:lnR>
                    <a:lnT>
                      <a:noFill/>
                    </a:lnT>
                    <a:lnB>
                      <a:noFill/>
                    </a:lnB>
                    <a:solidFill>
                      <a:srgbClr val="FFFFFF"/>
                    </a:solidFill>
                  </a:tcPr>
                </a:tc>
                <a:tc>
                  <a:txBody>
                    <a:bodyPr/>
                    <a:lstStyle/>
                    <a:p>
                      <a:pPr algn="ctr" fontAlgn="ctr"/>
                      <a:r>
                        <a:rPr lang="en-US" sz="1100" b="0" i="0" u="none" strike="noStrike">
                          <a:solidFill>
                            <a:srgbClr val="000000"/>
                          </a:solidFill>
                          <a:effectLst/>
                          <a:latin typeface="Calibri"/>
                        </a:rPr>
                        <a:t>470.0</a:t>
                      </a:r>
                    </a:p>
                  </a:txBody>
                  <a:tcPr marL="9525" marR="9525" marT="9525" marB="0" anchor="ctr">
                    <a:lnL>
                      <a:noFill/>
                    </a:lnL>
                    <a:lnR>
                      <a:noFill/>
                    </a:lnR>
                    <a:lnT>
                      <a:noFill/>
                    </a:lnT>
                    <a:lnB>
                      <a:noFill/>
                    </a:lnB>
                    <a:solidFill>
                      <a:srgbClr val="FFFFFF"/>
                    </a:solidFill>
                  </a:tcPr>
                </a:tc>
                <a:tc>
                  <a:txBody>
                    <a:bodyPr/>
                    <a:lstStyle/>
                    <a:p>
                      <a:pPr algn="ctr" fontAlgn="ctr"/>
                      <a:r>
                        <a:rPr lang="en-US" sz="1100" b="0" i="0" u="none" strike="noStrike">
                          <a:solidFill>
                            <a:srgbClr val="000000"/>
                          </a:solidFill>
                          <a:effectLst/>
                          <a:latin typeface="Calibri"/>
                        </a:rPr>
                        <a:t>-8.1</a:t>
                      </a:r>
                    </a:p>
                  </a:txBody>
                  <a:tcPr marL="9525" marR="9525" marT="9525" marB="0" anchor="ctr">
                    <a:lnL>
                      <a:noFill/>
                    </a:lnL>
                    <a:lnR>
                      <a:noFill/>
                    </a:lnR>
                    <a:lnT>
                      <a:noFill/>
                    </a:lnT>
                    <a:lnB>
                      <a:noFill/>
                    </a:lnB>
                    <a:solidFill>
                      <a:srgbClr val="FFFFFF"/>
                    </a:solidFill>
                  </a:tcPr>
                </a:tc>
              </a:tr>
              <a:tr h="370327">
                <a:tc>
                  <a:txBody>
                    <a:bodyPr/>
                    <a:lstStyle/>
                    <a:p>
                      <a:pPr algn="l" fontAlgn="ctr"/>
                      <a:r>
                        <a:rPr lang="ka-GE" sz="1000" b="0" i="0" u="none" strike="noStrike">
                          <a:solidFill>
                            <a:srgbClr val="000000"/>
                          </a:solidFill>
                          <a:effectLst/>
                          <a:latin typeface="Arial"/>
                        </a:rPr>
                        <a:t>ჯანმრთელობის დაცვის სხვა პროგრამები</a:t>
                      </a:r>
                    </a:p>
                  </a:txBody>
                  <a:tcPr marL="85725" marR="9525" marT="9525" marB="0" anchor="ctr">
                    <a:lnL>
                      <a:noFill/>
                    </a:lnL>
                    <a:lnR>
                      <a:noFill/>
                    </a:lnR>
                    <a:lnT>
                      <a:noFill/>
                    </a:lnT>
                    <a:lnB>
                      <a:noFill/>
                    </a:lnB>
                    <a:solidFill>
                      <a:srgbClr val="FFFFFF"/>
                    </a:solidFill>
                  </a:tcPr>
                </a:tc>
                <a:tc>
                  <a:txBody>
                    <a:bodyPr/>
                    <a:lstStyle/>
                    <a:p>
                      <a:pPr algn="ctr" fontAlgn="ctr"/>
                      <a:r>
                        <a:rPr lang="en-US" sz="1100" b="0" i="0" u="none" strike="noStrike">
                          <a:solidFill>
                            <a:srgbClr val="000000"/>
                          </a:solidFill>
                          <a:effectLst/>
                          <a:latin typeface="Calibri"/>
                        </a:rPr>
                        <a:t>127.7</a:t>
                      </a:r>
                    </a:p>
                  </a:txBody>
                  <a:tcPr marL="9525" marR="9525" marT="9525" marB="0" anchor="ctr">
                    <a:lnL>
                      <a:noFill/>
                    </a:lnL>
                    <a:lnR>
                      <a:noFill/>
                    </a:lnR>
                    <a:lnT>
                      <a:noFill/>
                    </a:lnT>
                    <a:lnB>
                      <a:noFill/>
                    </a:lnB>
                  </a:tcPr>
                </a:tc>
                <a:tc>
                  <a:txBody>
                    <a:bodyPr/>
                    <a:lstStyle/>
                    <a:p>
                      <a:pPr algn="ctr" fontAlgn="ctr"/>
                      <a:r>
                        <a:rPr lang="en-US" sz="1100" b="0" i="0" u="none" strike="noStrike">
                          <a:solidFill>
                            <a:srgbClr val="000000"/>
                          </a:solidFill>
                          <a:effectLst/>
                          <a:latin typeface="Calibri"/>
                        </a:rPr>
                        <a:t>186.2</a:t>
                      </a:r>
                    </a:p>
                  </a:txBody>
                  <a:tcPr marL="9525" marR="9525" marT="9525" marB="0" anchor="ctr">
                    <a:lnL>
                      <a:noFill/>
                    </a:lnL>
                    <a:lnR>
                      <a:noFill/>
                    </a:lnR>
                    <a:lnT>
                      <a:noFill/>
                    </a:lnT>
                    <a:lnB>
                      <a:noFill/>
                    </a:lnB>
                    <a:solidFill>
                      <a:srgbClr val="FFFFFF"/>
                    </a:solidFill>
                  </a:tcPr>
                </a:tc>
                <a:tc>
                  <a:txBody>
                    <a:bodyPr/>
                    <a:lstStyle/>
                    <a:p>
                      <a:pPr algn="ctr" fontAlgn="ctr"/>
                      <a:r>
                        <a:rPr lang="en-US" sz="1100" b="0" i="0" u="none" strike="noStrike">
                          <a:solidFill>
                            <a:srgbClr val="000000"/>
                          </a:solidFill>
                          <a:effectLst/>
                          <a:latin typeface="Calibri"/>
                        </a:rPr>
                        <a:t>58.5</a:t>
                      </a:r>
                    </a:p>
                  </a:txBody>
                  <a:tcPr marL="9525" marR="9525" marT="9525" marB="0" anchor="ctr">
                    <a:lnL>
                      <a:noFill/>
                    </a:lnL>
                    <a:lnR>
                      <a:noFill/>
                    </a:lnR>
                    <a:lnT>
                      <a:noFill/>
                    </a:lnT>
                    <a:lnB>
                      <a:noFill/>
                    </a:lnB>
                    <a:solidFill>
                      <a:srgbClr val="FFFFFF"/>
                    </a:solidFill>
                  </a:tcPr>
                </a:tc>
              </a:tr>
              <a:tr h="370327">
                <a:tc>
                  <a:txBody>
                    <a:bodyPr/>
                    <a:lstStyle/>
                    <a:p>
                      <a:pPr algn="l" fontAlgn="ctr"/>
                      <a:r>
                        <a:rPr lang="ka-GE" sz="1000" b="0" i="0" u="none" strike="noStrike">
                          <a:solidFill>
                            <a:srgbClr val="000000"/>
                          </a:solidFill>
                          <a:effectLst/>
                          <a:latin typeface="Arial"/>
                        </a:rPr>
                        <a:t>სამედიცინო დაწესებულებების რეაბილიტაცია და აღჭურვა</a:t>
                      </a:r>
                    </a:p>
                  </a:txBody>
                  <a:tcPr marL="85725" marR="9525" marT="9525" marB="0" anchor="ctr">
                    <a:lnL>
                      <a:noFill/>
                    </a:lnL>
                    <a:lnR>
                      <a:noFill/>
                    </a:lnR>
                    <a:lnT>
                      <a:noFill/>
                    </a:lnT>
                    <a:lnB>
                      <a:noFill/>
                    </a:lnB>
                    <a:solidFill>
                      <a:srgbClr val="FFFFFF"/>
                    </a:solidFill>
                  </a:tcPr>
                </a:tc>
                <a:tc>
                  <a:txBody>
                    <a:bodyPr/>
                    <a:lstStyle/>
                    <a:p>
                      <a:pPr algn="ctr" fontAlgn="ctr"/>
                      <a:r>
                        <a:rPr lang="en-US" sz="1100" b="0" i="0" u="none" strike="noStrike">
                          <a:solidFill>
                            <a:srgbClr val="000000"/>
                          </a:solidFill>
                          <a:effectLst/>
                          <a:latin typeface="Calibri"/>
                        </a:rPr>
                        <a:t>29.3</a:t>
                      </a:r>
                    </a:p>
                  </a:txBody>
                  <a:tcPr marL="9525" marR="9525" marT="9525" marB="0" anchor="ctr">
                    <a:lnL>
                      <a:noFill/>
                    </a:lnL>
                    <a:lnR>
                      <a:noFill/>
                    </a:lnR>
                    <a:lnT>
                      <a:noFill/>
                    </a:lnT>
                    <a:lnB>
                      <a:noFill/>
                    </a:lnB>
                    <a:solidFill>
                      <a:srgbClr val="FFFFFF"/>
                    </a:solidFill>
                  </a:tcPr>
                </a:tc>
                <a:tc>
                  <a:txBody>
                    <a:bodyPr/>
                    <a:lstStyle/>
                    <a:p>
                      <a:pPr algn="ctr" fontAlgn="ctr"/>
                      <a:r>
                        <a:rPr lang="en-US" sz="1100" b="0" i="0" u="none" strike="noStrike">
                          <a:solidFill>
                            <a:srgbClr val="000000"/>
                          </a:solidFill>
                          <a:effectLst/>
                          <a:latin typeface="Calibri"/>
                        </a:rPr>
                        <a:t>31.3</a:t>
                      </a:r>
                    </a:p>
                  </a:txBody>
                  <a:tcPr marL="9525" marR="9525" marT="9525" marB="0" anchor="ctr">
                    <a:lnL>
                      <a:noFill/>
                    </a:lnL>
                    <a:lnR>
                      <a:noFill/>
                    </a:lnR>
                    <a:lnT>
                      <a:noFill/>
                    </a:lnT>
                    <a:lnB>
                      <a:noFill/>
                    </a:lnB>
                    <a:solidFill>
                      <a:srgbClr val="FFFFFF"/>
                    </a:solidFill>
                  </a:tcPr>
                </a:tc>
                <a:tc>
                  <a:txBody>
                    <a:bodyPr/>
                    <a:lstStyle/>
                    <a:p>
                      <a:pPr algn="ctr" fontAlgn="ctr"/>
                      <a:r>
                        <a:rPr lang="en-US" sz="1100" b="0" i="0" u="none" strike="noStrike">
                          <a:solidFill>
                            <a:srgbClr val="000000"/>
                          </a:solidFill>
                          <a:effectLst/>
                          <a:latin typeface="Calibri"/>
                        </a:rPr>
                        <a:t>2.0</a:t>
                      </a:r>
                    </a:p>
                  </a:txBody>
                  <a:tcPr marL="9525" marR="9525" marT="9525" marB="0" anchor="ctr">
                    <a:lnL>
                      <a:noFill/>
                    </a:lnL>
                    <a:lnR>
                      <a:noFill/>
                    </a:lnR>
                    <a:lnT>
                      <a:noFill/>
                    </a:lnT>
                    <a:lnB>
                      <a:noFill/>
                    </a:lnB>
                    <a:solidFill>
                      <a:srgbClr val="FFFFFF"/>
                    </a:solidFill>
                  </a:tcPr>
                </a:tc>
              </a:tr>
              <a:tr h="370327">
                <a:tc>
                  <a:txBody>
                    <a:bodyPr/>
                    <a:lstStyle/>
                    <a:p>
                      <a:pPr algn="l" fontAlgn="ctr"/>
                      <a:r>
                        <a:rPr lang="ka-GE" sz="1000" b="0" i="0" u="none" strike="noStrike">
                          <a:solidFill>
                            <a:srgbClr val="000000"/>
                          </a:solidFill>
                          <a:effectLst/>
                          <a:latin typeface="Arial"/>
                        </a:rPr>
                        <a:t>შრომის საკითხების რეგულირება</a:t>
                      </a:r>
                    </a:p>
                  </a:txBody>
                  <a:tcPr marL="85725" marR="9525" marT="9525" marB="0" anchor="ctr">
                    <a:lnL>
                      <a:noFill/>
                    </a:lnL>
                    <a:lnR>
                      <a:noFill/>
                    </a:lnR>
                    <a:lnT>
                      <a:noFill/>
                    </a:lnT>
                    <a:lnB>
                      <a:noFill/>
                    </a:lnB>
                    <a:solidFill>
                      <a:srgbClr val="FFFFFF"/>
                    </a:solidFill>
                  </a:tcPr>
                </a:tc>
                <a:tc>
                  <a:txBody>
                    <a:bodyPr/>
                    <a:lstStyle/>
                    <a:p>
                      <a:pPr algn="ctr" fontAlgn="ctr"/>
                      <a:r>
                        <a:rPr lang="en-US" sz="1100" b="0" i="0" u="none" strike="noStrike">
                          <a:solidFill>
                            <a:srgbClr val="000000"/>
                          </a:solidFill>
                          <a:effectLst/>
                          <a:latin typeface="Calibri"/>
                        </a:rPr>
                        <a:t>3.4</a:t>
                      </a:r>
                    </a:p>
                  </a:txBody>
                  <a:tcPr marL="9525" marR="9525" marT="9525" marB="0" anchor="ctr">
                    <a:lnL>
                      <a:noFill/>
                    </a:lnL>
                    <a:lnR>
                      <a:noFill/>
                    </a:lnR>
                    <a:lnT>
                      <a:noFill/>
                    </a:lnT>
                    <a:lnB>
                      <a:noFill/>
                    </a:lnB>
                    <a:solidFill>
                      <a:srgbClr val="FFFFFF"/>
                    </a:solidFill>
                  </a:tcPr>
                </a:tc>
                <a:tc>
                  <a:txBody>
                    <a:bodyPr/>
                    <a:lstStyle/>
                    <a:p>
                      <a:pPr algn="ctr" fontAlgn="ctr"/>
                      <a:r>
                        <a:rPr lang="en-US" sz="1100" b="0" i="0" u="none" strike="noStrike">
                          <a:solidFill>
                            <a:srgbClr val="000000"/>
                          </a:solidFill>
                          <a:effectLst/>
                          <a:latin typeface="Calibri"/>
                        </a:rPr>
                        <a:t>4.0</a:t>
                      </a:r>
                    </a:p>
                  </a:txBody>
                  <a:tcPr marL="9525" marR="9525" marT="9525" marB="0" anchor="ctr">
                    <a:lnL>
                      <a:noFill/>
                    </a:lnL>
                    <a:lnR>
                      <a:noFill/>
                    </a:lnR>
                    <a:lnT>
                      <a:noFill/>
                    </a:lnT>
                    <a:lnB>
                      <a:noFill/>
                    </a:lnB>
                    <a:solidFill>
                      <a:srgbClr val="FFFFFF"/>
                    </a:solidFill>
                  </a:tcPr>
                </a:tc>
                <a:tc>
                  <a:txBody>
                    <a:bodyPr/>
                    <a:lstStyle/>
                    <a:p>
                      <a:pPr algn="ctr" fontAlgn="ctr"/>
                      <a:r>
                        <a:rPr lang="en-US" sz="1100" b="0" i="0" u="none" strike="noStrike">
                          <a:solidFill>
                            <a:srgbClr val="000000"/>
                          </a:solidFill>
                          <a:effectLst/>
                          <a:latin typeface="Calibri"/>
                        </a:rPr>
                        <a:t>0.6</a:t>
                      </a:r>
                    </a:p>
                  </a:txBody>
                  <a:tcPr marL="9525" marR="9525" marT="9525" marB="0" anchor="ctr">
                    <a:lnL>
                      <a:noFill/>
                    </a:lnL>
                    <a:lnR>
                      <a:noFill/>
                    </a:lnR>
                    <a:lnT>
                      <a:noFill/>
                    </a:lnT>
                    <a:lnB>
                      <a:noFill/>
                    </a:lnB>
                    <a:solidFill>
                      <a:srgbClr val="FFFFFF"/>
                    </a:solidFill>
                  </a:tcPr>
                </a:tc>
              </a:tr>
              <a:tr h="370327">
                <a:tc>
                  <a:txBody>
                    <a:bodyPr/>
                    <a:lstStyle/>
                    <a:p>
                      <a:pPr algn="l" fontAlgn="ctr"/>
                      <a:r>
                        <a:rPr lang="ka-GE" sz="1000" b="0" i="0" u="none" strike="noStrike">
                          <a:solidFill>
                            <a:srgbClr val="000000"/>
                          </a:solidFill>
                          <a:effectLst/>
                          <a:latin typeface="Arial"/>
                        </a:rPr>
                        <a:t>სხვა დანარჩენი ხარჯები</a:t>
                      </a:r>
                    </a:p>
                  </a:txBody>
                  <a:tcPr marL="857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00" b="0" i="0" u="none" strike="noStrike">
                          <a:solidFill>
                            <a:srgbClr val="000000"/>
                          </a:solidFill>
                          <a:effectLst/>
                          <a:latin typeface="Calibri"/>
                        </a:rPr>
                        <a:t>49.0</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00" b="0" i="0" u="none" strike="noStrike">
                          <a:solidFill>
                            <a:srgbClr val="000000"/>
                          </a:solidFill>
                          <a:effectLst/>
                          <a:latin typeface="Calibri"/>
                        </a:rPr>
                        <a:t>52.5</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00" b="0" i="0" u="none" strike="noStrike">
                          <a:solidFill>
                            <a:srgbClr val="000000"/>
                          </a:solidFill>
                          <a:effectLst/>
                          <a:latin typeface="Calibri"/>
                        </a:rPr>
                        <a:t>3.5</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r>
              <a:tr h="370327">
                <a:tc>
                  <a:txBody>
                    <a:bodyPr/>
                    <a:lstStyle/>
                    <a:p>
                      <a:pPr algn="ctr" fontAlgn="ctr"/>
                      <a:r>
                        <a:rPr lang="ka-GE" sz="1100" b="1" i="0" u="none" strike="noStrike">
                          <a:solidFill>
                            <a:srgbClr val="000000"/>
                          </a:solidFill>
                          <a:effectLst/>
                          <a:latin typeface="Arial"/>
                        </a:rPr>
                        <a:t>სულ ჯამი</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sz="1100" b="1" i="0" u="none" strike="noStrike">
                          <a:solidFill>
                            <a:srgbClr val="000000"/>
                          </a:solidFill>
                          <a:effectLst/>
                          <a:latin typeface="Arial"/>
                        </a:rPr>
                        <a:t>2,658.0</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sz="1100" b="1" i="0" u="none" strike="noStrike" dirty="0">
                          <a:solidFill>
                            <a:srgbClr val="000000"/>
                          </a:solidFill>
                          <a:effectLst/>
                          <a:latin typeface="Arial"/>
                        </a:rPr>
                        <a:t>2,785.0</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sz="1100" b="1" i="0" u="none" strike="noStrike" dirty="0">
                          <a:solidFill>
                            <a:srgbClr val="000000"/>
                          </a:solidFill>
                          <a:effectLst/>
                          <a:latin typeface="Arial"/>
                        </a:rPr>
                        <a:t>127.0</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r>
            </a:tbl>
          </a:graphicData>
        </a:graphic>
      </p:graphicFrame>
      <p:graphicFrame>
        <p:nvGraphicFramePr>
          <p:cNvPr id="10" name="Chart 9"/>
          <p:cNvGraphicFramePr>
            <a:graphicFrameLocks/>
          </p:cNvGraphicFramePr>
          <p:nvPr>
            <p:extLst>
              <p:ext uri="{D42A27DB-BD31-4B8C-83A1-F6EECF244321}">
                <p14:modId xmlns:p14="http://schemas.microsoft.com/office/powerpoint/2010/main" val="3763531841"/>
              </p:ext>
            </p:extLst>
          </p:nvPr>
        </p:nvGraphicFramePr>
        <p:xfrm>
          <a:off x="6084167" y="1304924"/>
          <a:ext cx="2758207" cy="435632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046089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2"/>
          <p:cNvSpPr>
            <a:spLocks noGrp="1"/>
          </p:cNvSpPr>
          <p:nvPr>
            <p:ph type="sldNum" sz="quarter" idx="11"/>
          </p:nvPr>
        </p:nvSpPr>
        <p:spPr>
          <a:xfrm>
            <a:off x="5867400" y="6324600"/>
            <a:ext cx="2895600" cy="365125"/>
          </a:xfrm>
        </p:spPr>
        <p:txBody>
          <a:bodyPr/>
          <a:lstStyle/>
          <a:p>
            <a:pPr algn="r">
              <a:defRPr/>
            </a:pPr>
            <a:fld id="{A6960DD1-BE1F-4F86-BDC6-0536DAAC1C27}" type="slidenum">
              <a:rPr lang="en-US" smtClean="0"/>
              <a:pPr algn="r">
                <a:defRPr/>
              </a:pPr>
              <a:t>21</a:t>
            </a:fld>
            <a:endParaRPr lang="en-US"/>
          </a:p>
        </p:txBody>
      </p:sp>
      <p:sp>
        <p:nvSpPr>
          <p:cNvPr id="10" name="Title 1"/>
          <p:cNvSpPr txBox="1">
            <a:spLocks noGrp="1"/>
          </p:cNvSpPr>
          <p:nvPr>
            <p:ph type="title"/>
          </p:nvPr>
        </p:nvSpPr>
        <p:spPr>
          <a:xfrm>
            <a:off x="428625" y="214313"/>
            <a:ext cx="7496175" cy="609600"/>
          </a:xfrm>
        </p:spPr>
        <p:txBody>
          <a:bodyPr>
            <a:normAutofit/>
          </a:bodyPr>
          <a:lstStyle/>
          <a:p>
            <a:pPr algn="l" eaLnBrk="1" hangingPunct="1"/>
            <a:r>
              <a:rPr lang="ka-GE" sz="2000" b="1" dirty="0" smtClean="0">
                <a:solidFill>
                  <a:schemeClr val="tx1"/>
                </a:solidFill>
                <a:latin typeface="BPG Algeti Compact"/>
                <a:ea typeface="BPG Algeti Compact"/>
                <a:cs typeface="BPG Algeti Compact"/>
              </a:rPr>
              <a:t>საქართველოს განათლებისა და მეცნიერების სამინისტრო</a:t>
            </a:r>
            <a:endParaRPr lang="en-US" sz="2000" b="1" dirty="0" smtClean="0">
              <a:solidFill>
                <a:schemeClr val="tx1"/>
              </a:solidFill>
              <a:latin typeface="LitNusx" pitchFamily="34" charset="0"/>
              <a:ea typeface="BPG Algeti Compact"/>
              <a:cs typeface="BPG Algeti Compact"/>
            </a:endParaRPr>
          </a:p>
        </p:txBody>
      </p:sp>
      <p:sp>
        <p:nvSpPr>
          <p:cNvPr id="5" name="TextBox 4"/>
          <p:cNvSpPr txBox="1"/>
          <p:nvPr/>
        </p:nvSpPr>
        <p:spPr>
          <a:xfrm>
            <a:off x="3131840" y="5805264"/>
            <a:ext cx="5472608" cy="507831"/>
          </a:xfrm>
          <a:prstGeom prst="rect">
            <a:avLst/>
          </a:prstGeom>
          <a:noFill/>
        </p:spPr>
        <p:txBody>
          <a:bodyPr wrap="square" rtlCol="0">
            <a:spAutoFit/>
          </a:bodyPr>
          <a:lstStyle/>
          <a:p>
            <a:endParaRPr lang="ka-GE" sz="900" b="1" i="1" dirty="0" smtClean="0">
              <a:solidFill>
                <a:srgbClr val="FF0000"/>
              </a:solidFill>
            </a:endParaRPr>
          </a:p>
          <a:p>
            <a:r>
              <a:rPr lang="ka-GE" sz="900" b="1" i="1" dirty="0" smtClean="0"/>
              <a:t>**სამეცნიერო კვლევით მიმართულებების დაფინანსება ასევე განხორციელდება საქართველოს ეკონომიკისა და მდგრადი განვითარების სამინისტროს ასიგნებების ფარგლებში (33.5 მლნ ლარი)</a:t>
            </a:r>
            <a:endParaRPr lang="en-US" sz="900" b="1" i="1" dirty="0"/>
          </a:p>
        </p:txBody>
      </p:sp>
      <p:sp>
        <p:nvSpPr>
          <p:cNvPr id="2" name="Footer Placeholder 1"/>
          <p:cNvSpPr>
            <a:spLocks noGrp="1"/>
          </p:cNvSpPr>
          <p:nvPr>
            <p:ph type="ftr" sz="quarter" idx="11"/>
          </p:nvPr>
        </p:nvSpPr>
        <p:spPr>
          <a:xfrm>
            <a:off x="1377240" y="6356350"/>
            <a:ext cx="5715040" cy="365125"/>
          </a:xfrm>
        </p:spPr>
        <p:txBody>
          <a:bodyPr/>
          <a:lstStyle/>
          <a:p>
            <a:r>
              <a:rPr lang="ka-GE" dirty="0" smtClean="0">
                <a:solidFill>
                  <a:prstClr val="black">
                    <a:tint val="75000"/>
                  </a:prstClr>
                </a:solidFill>
              </a:rPr>
              <a:t>2015 წლის ბიუჯეტი</a:t>
            </a:r>
            <a:endParaRPr lang="en-US" dirty="0">
              <a:solidFill>
                <a:prstClr val="black">
                  <a:tint val="75000"/>
                </a:prstClr>
              </a:solidFill>
            </a:endParaRPr>
          </a:p>
        </p:txBody>
      </p:sp>
      <p:graphicFrame>
        <p:nvGraphicFramePr>
          <p:cNvPr id="11" name="Chart 10"/>
          <p:cNvGraphicFramePr>
            <a:graphicFrameLocks/>
          </p:cNvGraphicFramePr>
          <p:nvPr>
            <p:extLst>
              <p:ext uri="{D42A27DB-BD31-4B8C-83A1-F6EECF244321}">
                <p14:modId xmlns:p14="http://schemas.microsoft.com/office/powerpoint/2010/main" val="3536475791"/>
              </p:ext>
            </p:extLst>
          </p:nvPr>
        </p:nvGraphicFramePr>
        <p:xfrm>
          <a:off x="5508103" y="1340768"/>
          <a:ext cx="3312369" cy="4032448"/>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p:cNvSpPr txBox="1"/>
          <p:nvPr/>
        </p:nvSpPr>
        <p:spPr>
          <a:xfrm>
            <a:off x="332892" y="5322694"/>
            <a:ext cx="5823284" cy="338554"/>
          </a:xfrm>
          <a:prstGeom prst="rect">
            <a:avLst/>
          </a:prstGeom>
          <a:noFill/>
        </p:spPr>
        <p:txBody>
          <a:bodyPr wrap="square" rtlCol="0">
            <a:spAutoFit/>
          </a:bodyPr>
          <a:lstStyle/>
          <a:p>
            <a:r>
              <a:rPr lang="ka-GE" sz="800" b="1" i="1" dirty="0" smtClean="0"/>
              <a:t>2015 წლის ბიუჯეტის პროექტის საქართველოს პარლამენტში პირველი წარდგენისას სამინისტროსათვის გათვალისწინებული იყო  828.9 მლნ ლარი</a:t>
            </a:r>
            <a:endParaRPr lang="en-US" sz="800" b="1" i="1" dirty="0"/>
          </a:p>
        </p:txBody>
      </p:sp>
      <p:graphicFrame>
        <p:nvGraphicFramePr>
          <p:cNvPr id="8" name="Table 7"/>
          <p:cNvGraphicFramePr>
            <a:graphicFrameLocks noGrp="1"/>
          </p:cNvGraphicFramePr>
          <p:nvPr>
            <p:extLst>
              <p:ext uri="{D42A27DB-BD31-4B8C-83A1-F6EECF244321}">
                <p14:modId xmlns:p14="http://schemas.microsoft.com/office/powerpoint/2010/main" val="2388601585"/>
              </p:ext>
            </p:extLst>
          </p:nvPr>
        </p:nvGraphicFramePr>
        <p:xfrm>
          <a:off x="251521" y="1484784"/>
          <a:ext cx="5328591" cy="3744418"/>
        </p:xfrm>
        <a:graphic>
          <a:graphicData uri="http://schemas.openxmlformats.org/drawingml/2006/table">
            <a:tbl>
              <a:tblPr/>
              <a:tblGrid>
                <a:gridCol w="3377614"/>
                <a:gridCol w="598867"/>
                <a:gridCol w="681378"/>
                <a:gridCol w="670732"/>
              </a:tblGrid>
              <a:tr h="929430">
                <a:tc>
                  <a:txBody>
                    <a:bodyPr/>
                    <a:lstStyle/>
                    <a:p>
                      <a:pPr algn="ctr" fontAlgn="ctr"/>
                      <a:r>
                        <a:rPr lang="ka-GE" sz="1100" b="1" i="0" u="none" strike="noStrike" dirty="0">
                          <a:solidFill>
                            <a:srgbClr val="000000"/>
                          </a:solidFill>
                          <a:effectLst/>
                          <a:latin typeface="Arial"/>
                        </a:rPr>
                        <a:t>დასახელება</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ka-GE" sz="1100" b="1" i="0" u="none" strike="noStrike">
                          <a:solidFill>
                            <a:srgbClr val="000000"/>
                          </a:solidFill>
                          <a:effectLst/>
                          <a:latin typeface="Arial"/>
                        </a:rPr>
                        <a:t>2014 წლის გეგმა</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ka-GE" sz="1100" b="1" i="0" u="none" strike="noStrike" dirty="0">
                          <a:solidFill>
                            <a:srgbClr val="000000"/>
                          </a:solidFill>
                          <a:effectLst/>
                          <a:latin typeface="Arial"/>
                        </a:rPr>
                        <a:t>2015 </a:t>
                      </a:r>
                      <a:r>
                        <a:rPr lang="ka-GE" sz="1100" b="1" i="0" u="none" strike="noStrike" dirty="0" smtClean="0">
                          <a:solidFill>
                            <a:srgbClr val="000000"/>
                          </a:solidFill>
                          <a:effectLst/>
                          <a:latin typeface="Arial"/>
                        </a:rPr>
                        <a:t>წელი</a:t>
                      </a:r>
                      <a:endParaRPr lang="ka-GE" sz="1100" b="1" i="0" u="none" strike="noStrike" dirty="0">
                        <a:solidFill>
                          <a:srgbClr val="000000"/>
                        </a:solidFill>
                        <a:effectLst/>
                        <a:latin typeface="Arial"/>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ka-GE" sz="1100" b="1" i="0" u="none" strike="noStrike">
                          <a:solidFill>
                            <a:srgbClr val="000000"/>
                          </a:solidFill>
                          <a:effectLst/>
                          <a:latin typeface="Arial"/>
                        </a:rPr>
                        <a:t>სხვაობა</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2357">
                <a:tc>
                  <a:txBody>
                    <a:bodyPr/>
                    <a:lstStyle/>
                    <a:p>
                      <a:pPr algn="l" fontAlgn="ctr"/>
                      <a:r>
                        <a:rPr lang="ka-GE" sz="1100" b="0" i="0" u="none" strike="noStrike">
                          <a:solidFill>
                            <a:srgbClr val="000000"/>
                          </a:solidFill>
                          <a:effectLst/>
                          <a:latin typeface="Arial"/>
                        </a:rPr>
                        <a:t>სკოლების ვაუჩერული დაფინანსება</a:t>
                      </a:r>
                    </a:p>
                  </a:txBody>
                  <a:tcPr marL="857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1100" b="0" i="0" u="none" strike="noStrike">
                          <a:solidFill>
                            <a:srgbClr val="000000"/>
                          </a:solidFill>
                          <a:effectLst/>
                          <a:latin typeface="Arial"/>
                        </a:rPr>
                        <a:t>380.0</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1100" b="0" i="0" u="none" strike="noStrike">
                          <a:solidFill>
                            <a:srgbClr val="000000"/>
                          </a:solidFill>
                          <a:effectLst/>
                          <a:latin typeface="Arial"/>
                        </a:rPr>
                        <a:t>430.0</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1100" b="0" i="0" u="none" strike="noStrike">
                          <a:solidFill>
                            <a:srgbClr val="000000"/>
                          </a:solidFill>
                          <a:effectLst/>
                          <a:latin typeface="Arial"/>
                        </a:rPr>
                        <a:t>50.0</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r>
              <a:tr h="441479">
                <a:tc>
                  <a:txBody>
                    <a:bodyPr/>
                    <a:lstStyle/>
                    <a:p>
                      <a:pPr algn="l" fontAlgn="ctr"/>
                      <a:r>
                        <a:rPr lang="ka-GE" sz="1100" b="0" i="0" u="none" strike="noStrike">
                          <a:solidFill>
                            <a:srgbClr val="000000"/>
                          </a:solidFill>
                          <a:effectLst/>
                          <a:latin typeface="Arial"/>
                        </a:rPr>
                        <a:t>საგანმანათლებლო დაწესებულებების რეაბილიტაცია და აღჭურვა</a:t>
                      </a:r>
                    </a:p>
                  </a:txBody>
                  <a:tcPr marL="85725" marR="9525" marT="9525" marB="0" anchor="ctr">
                    <a:lnL>
                      <a:noFill/>
                    </a:lnL>
                    <a:lnR>
                      <a:noFill/>
                    </a:lnR>
                    <a:lnT>
                      <a:noFill/>
                    </a:lnT>
                    <a:lnB>
                      <a:noFill/>
                    </a:lnB>
                  </a:tcPr>
                </a:tc>
                <a:tc>
                  <a:txBody>
                    <a:bodyPr/>
                    <a:lstStyle/>
                    <a:p>
                      <a:pPr algn="ctr" fontAlgn="ctr"/>
                      <a:r>
                        <a:rPr lang="en-US" sz="1100" b="0" i="0" u="none" strike="noStrike">
                          <a:solidFill>
                            <a:srgbClr val="000000"/>
                          </a:solidFill>
                          <a:effectLst/>
                          <a:latin typeface="Arial"/>
                        </a:rPr>
                        <a:t>68.7</a:t>
                      </a:r>
                    </a:p>
                  </a:txBody>
                  <a:tcPr marL="9525" marR="9525" marT="9525" marB="0" anchor="ctr">
                    <a:lnL>
                      <a:noFill/>
                    </a:lnL>
                    <a:lnR>
                      <a:noFill/>
                    </a:lnR>
                    <a:lnT>
                      <a:noFill/>
                    </a:lnT>
                    <a:lnB>
                      <a:noFill/>
                    </a:lnB>
                  </a:tcPr>
                </a:tc>
                <a:tc>
                  <a:txBody>
                    <a:bodyPr/>
                    <a:lstStyle/>
                    <a:p>
                      <a:pPr algn="ctr" fontAlgn="ctr"/>
                      <a:r>
                        <a:rPr lang="en-US" sz="1100" b="0" i="0" u="none" strike="noStrike">
                          <a:solidFill>
                            <a:srgbClr val="000000"/>
                          </a:solidFill>
                          <a:effectLst/>
                          <a:latin typeface="Arial"/>
                        </a:rPr>
                        <a:t>70.6</a:t>
                      </a:r>
                    </a:p>
                  </a:txBody>
                  <a:tcPr marL="9525" marR="9525" marT="9525" marB="0" anchor="ctr">
                    <a:lnL>
                      <a:noFill/>
                    </a:lnL>
                    <a:lnR>
                      <a:noFill/>
                    </a:lnR>
                    <a:lnT>
                      <a:noFill/>
                    </a:lnT>
                    <a:lnB>
                      <a:noFill/>
                    </a:lnB>
                  </a:tcPr>
                </a:tc>
                <a:tc>
                  <a:txBody>
                    <a:bodyPr/>
                    <a:lstStyle/>
                    <a:p>
                      <a:pPr algn="ctr" fontAlgn="ctr"/>
                      <a:r>
                        <a:rPr lang="en-US" sz="1100" b="0" i="0" u="none" strike="noStrike">
                          <a:solidFill>
                            <a:srgbClr val="000000"/>
                          </a:solidFill>
                          <a:effectLst/>
                          <a:latin typeface="Arial"/>
                        </a:rPr>
                        <a:t>1.9</a:t>
                      </a:r>
                    </a:p>
                  </a:txBody>
                  <a:tcPr marL="9525" marR="9525" marT="9525" marB="0" anchor="ctr">
                    <a:lnL>
                      <a:noFill/>
                    </a:lnL>
                    <a:lnR>
                      <a:noFill/>
                    </a:lnR>
                    <a:lnT>
                      <a:noFill/>
                    </a:lnT>
                    <a:lnB>
                      <a:noFill/>
                    </a:lnB>
                  </a:tcPr>
                </a:tc>
              </a:tr>
              <a:tr h="414455">
                <a:tc>
                  <a:txBody>
                    <a:bodyPr/>
                    <a:lstStyle/>
                    <a:p>
                      <a:pPr algn="l" fontAlgn="ctr"/>
                      <a:r>
                        <a:rPr lang="ka-GE" sz="1100" b="0" i="0" u="none" strike="noStrike">
                          <a:solidFill>
                            <a:srgbClr val="000000"/>
                          </a:solidFill>
                          <a:effectLst/>
                          <a:latin typeface="Arial"/>
                        </a:rPr>
                        <a:t>პირველკლასელების კომპიუტერებით უზრუნველყოფა</a:t>
                      </a:r>
                    </a:p>
                  </a:txBody>
                  <a:tcPr marL="85725" marR="9525" marT="9525" marB="0" anchor="ctr">
                    <a:lnL>
                      <a:noFill/>
                    </a:lnL>
                    <a:lnR>
                      <a:noFill/>
                    </a:lnR>
                    <a:lnT>
                      <a:noFill/>
                    </a:lnT>
                    <a:lnB>
                      <a:noFill/>
                    </a:lnB>
                  </a:tcPr>
                </a:tc>
                <a:tc>
                  <a:txBody>
                    <a:bodyPr/>
                    <a:lstStyle/>
                    <a:p>
                      <a:pPr algn="ctr" fontAlgn="ctr"/>
                      <a:r>
                        <a:rPr lang="en-US" sz="1100" b="0" i="0" u="none" strike="noStrike">
                          <a:solidFill>
                            <a:srgbClr val="000000"/>
                          </a:solidFill>
                          <a:effectLst/>
                          <a:latin typeface="Arial"/>
                        </a:rPr>
                        <a:t>19.3</a:t>
                      </a:r>
                    </a:p>
                  </a:txBody>
                  <a:tcPr marL="9525" marR="9525" marT="9525" marB="0" anchor="ctr">
                    <a:lnL>
                      <a:noFill/>
                    </a:lnL>
                    <a:lnR>
                      <a:noFill/>
                    </a:lnR>
                    <a:lnT>
                      <a:noFill/>
                    </a:lnT>
                    <a:lnB>
                      <a:noFill/>
                    </a:lnB>
                  </a:tcPr>
                </a:tc>
                <a:tc>
                  <a:txBody>
                    <a:bodyPr/>
                    <a:lstStyle/>
                    <a:p>
                      <a:pPr algn="ctr" fontAlgn="ctr"/>
                      <a:r>
                        <a:rPr lang="en-US" sz="1100" b="0" i="0" u="none" strike="noStrike">
                          <a:solidFill>
                            <a:srgbClr val="000000"/>
                          </a:solidFill>
                          <a:effectLst/>
                          <a:latin typeface="Arial"/>
                        </a:rPr>
                        <a:t>20.0</a:t>
                      </a:r>
                    </a:p>
                  </a:txBody>
                  <a:tcPr marL="9525" marR="9525" marT="9525" marB="0" anchor="ctr">
                    <a:lnL>
                      <a:noFill/>
                    </a:lnL>
                    <a:lnR>
                      <a:noFill/>
                    </a:lnR>
                    <a:lnT>
                      <a:noFill/>
                    </a:lnT>
                    <a:lnB>
                      <a:noFill/>
                    </a:lnB>
                  </a:tcPr>
                </a:tc>
                <a:tc>
                  <a:txBody>
                    <a:bodyPr/>
                    <a:lstStyle/>
                    <a:p>
                      <a:pPr algn="ctr" fontAlgn="ctr"/>
                      <a:r>
                        <a:rPr lang="en-US" sz="1100" b="0" i="0" u="none" strike="noStrike">
                          <a:solidFill>
                            <a:srgbClr val="000000"/>
                          </a:solidFill>
                          <a:effectLst/>
                          <a:latin typeface="Arial"/>
                        </a:rPr>
                        <a:t>0.7</a:t>
                      </a:r>
                    </a:p>
                  </a:txBody>
                  <a:tcPr marL="9525" marR="9525" marT="9525" marB="0" anchor="ctr">
                    <a:lnL>
                      <a:noFill/>
                    </a:lnL>
                    <a:lnR>
                      <a:noFill/>
                    </a:lnR>
                    <a:lnT>
                      <a:noFill/>
                    </a:lnT>
                    <a:lnB>
                      <a:noFill/>
                    </a:lnB>
                  </a:tcPr>
                </a:tc>
              </a:tr>
              <a:tr h="232357">
                <a:tc>
                  <a:txBody>
                    <a:bodyPr/>
                    <a:lstStyle/>
                    <a:p>
                      <a:pPr algn="l" fontAlgn="ctr"/>
                      <a:r>
                        <a:rPr lang="ka-GE" sz="1100" b="0" i="0" u="none" strike="noStrike">
                          <a:solidFill>
                            <a:srgbClr val="000000"/>
                          </a:solidFill>
                          <a:effectLst/>
                          <a:latin typeface="Arial"/>
                        </a:rPr>
                        <a:t>მოსწავლეების წიგნებით უზრუნველყოფა</a:t>
                      </a:r>
                    </a:p>
                  </a:txBody>
                  <a:tcPr marL="85725" marR="9525" marT="9525" marB="0" anchor="ctr">
                    <a:lnL>
                      <a:noFill/>
                    </a:lnL>
                    <a:lnR>
                      <a:noFill/>
                    </a:lnR>
                    <a:lnT>
                      <a:noFill/>
                    </a:lnT>
                    <a:lnB>
                      <a:noFill/>
                    </a:lnB>
                  </a:tcPr>
                </a:tc>
                <a:tc>
                  <a:txBody>
                    <a:bodyPr/>
                    <a:lstStyle/>
                    <a:p>
                      <a:pPr algn="ctr" fontAlgn="ctr"/>
                      <a:r>
                        <a:rPr lang="en-US" sz="1100" b="0" i="0" u="none" strike="noStrike">
                          <a:solidFill>
                            <a:srgbClr val="000000"/>
                          </a:solidFill>
                          <a:effectLst/>
                          <a:latin typeface="Arial"/>
                        </a:rPr>
                        <a:t>9.0</a:t>
                      </a:r>
                    </a:p>
                  </a:txBody>
                  <a:tcPr marL="9525" marR="9525" marT="9525" marB="0" anchor="ctr">
                    <a:lnL>
                      <a:noFill/>
                    </a:lnL>
                    <a:lnR>
                      <a:noFill/>
                    </a:lnR>
                    <a:lnT>
                      <a:noFill/>
                    </a:lnT>
                    <a:lnB>
                      <a:noFill/>
                    </a:lnB>
                  </a:tcPr>
                </a:tc>
                <a:tc>
                  <a:txBody>
                    <a:bodyPr/>
                    <a:lstStyle/>
                    <a:p>
                      <a:pPr algn="ctr" fontAlgn="ctr"/>
                      <a:r>
                        <a:rPr lang="en-US" sz="1100" b="0" i="0" u="none" strike="noStrike">
                          <a:solidFill>
                            <a:srgbClr val="000000"/>
                          </a:solidFill>
                          <a:effectLst/>
                          <a:latin typeface="Arial"/>
                        </a:rPr>
                        <a:t>15.8</a:t>
                      </a:r>
                    </a:p>
                  </a:txBody>
                  <a:tcPr marL="9525" marR="9525" marT="9525" marB="0" anchor="ctr">
                    <a:lnL>
                      <a:noFill/>
                    </a:lnL>
                    <a:lnR>
                      <a:noFill/>
                    </a:lnR>
                    <a:lnT>
                      <a:noFill/>
                    </a:lnT>
                    <a:lnB>
                      <a:noFill/>
                    </a:lnB>
                  </a:tcPr>
                </a:tc>
                <a:tc>
                  <a:txBody>
                    <a:bodyPr/>
                    <a:lstStyle/>
                    <a:p>
                      <a:pPr algn="ctr" fontAlgn="ctr"/>
                      <a:r>
                        <a:rPr lang="en-US" sz="1100" b="0" i="0" u="none" strike="noStrike">
                          <a:solidFill>
                            <a:srgbClr val="000000"/>
                          </a:solidFill>
                          <a:effectLst/>
                          <a:latin typeface="Arial"/>
                        </a:rPr>
                        <a:t>6.8</a:t>
                      </a:r>
                    </a:p>
                  </a:txBody>
                  <a:tcPr marL="9525" marR="9525" marT="9525" marB="0" anchor="ctr">
                    <a:lnL>
                      <a:noFill/>
                    </a:lnL>
                    <a:lnR>
                      <a:noFill/>
                    </a:lnR>
                    <a:lnT>
                      <a:noFill/>
                    </a:lnT>
                    <a:lnB>
                      <a:noFill/>
                    </a:lnB>
                  </a:tcPr>
                </a:tc>
              </a:tr>
              <a:tr h="232357">
                <a:tc>
                  <a:txBody>
                    <a:bodyPr/>
                    <a:lstStyle/>
                    <a:p>
                      <a:pPr algn="l" fontAlgn="ctr"/>
                      <a:r>
                        <a:rPr lang="ka-GE" sz="1100" b="0" i="0" u="none" strike="noStrike">
                          <a:solidFill>
                            <a:srgbClr val="000000"/>
                          </a:solidFill>
                          <a:effectLst/>
                          <a:latin typeface="Arial"/>
                        </a:rPr>
                        <a:t>პროფესიული სასწავლებლების დაფინანსება</a:t>
                      </a:r>
                    </a:p>
                  </a:txBody>
                  <a:tcPr marL="85725" marR="9525" marT="9525" marB="0" anchor="ctr">
                    <a:lnL>
                      <a:noFill/>
                    </a:lnL>
                    <a:lnR>
                      <a:noFill/>
                    </a:lnR>
                    <a:lnT>
                      <a:noFill/>
                    </a:lnT>
                    <a:lnB>
                      <a:noFill/>
                    </a:lnB>
                  </a:tcPr>
                </a:tc>
                <a:tc>
                  <a:txBody>
                    <a:bodyPr/>
                    <a:lstStyle/>
                    <a:p>
                      <a:pPr algn="ctr" fontAlgn="ctr"/>
                      <a:r>
                        <a:rPr lang="en-US" sz="1100" b="0" i="0" u="none" strike="noStrike">
                          <a:solidFill>
                            <a:srgbClr val="000000"/>
                          </a:solidFill>
                          <a:effectLst/>
                          <a:latin typeface="Arial"/>
                        </a:rPr>
                        <a:t>28.7</a:t>
                      </a:r>
                    </a:p>
                  </a:txBody>
                  <a:tcPr marL="9525" marR="9525" marT="9525" marB="0" anchor="ctr">
                    <a:lnL>
                      <a:noFill/>
                    </a:lnL>
                    <a:lnR>
                      <a:noFill/>
                    </a:lnR>
                    <a:lnT>
                      <a:noFill/>
                    </a:lnT>
                    <a:lnB>
                      <a:noFill/>
                    </a:lnB>
                  </a:tcPr>
                </a:tc>
                <a:tc>
                  <a:txBody>
                    <a:bodyPr/>
                    <a:lstStyle/>
                    <a:p>
                      <a:pPr algn="ctr" fontAlgn="ctr"/>
                      <a:r>
                        <a:rPr lang="en-US" sz="1100" b="0" i="0" u="none" strike="noStrike">
                          <a:solidFill>
                            <a:srgbClr val="000000"/>
                          </a:solidFill>
                          <a:effectLst/>
                          <a:latin typeface="Arial"/>
                        </a:rPr>
                        <a:t>26.5</a:t>
                      </a:r>
                    </a:p>
                  </a:txBody>
                  <a:tcPr marL="9525" marR="9525" marT="9525" marB="0" anchor="ctr">
                    <a:lnL>
                      <a:noFill/>
                    </a:lnL>
                    <a:lnR>
                      <a:noFill/>
                    </a:lnR>
                    <a:lnT>
                      <a:noFill/>
                    </a:lnT>
                    <a:lnB>
                      <a:noFill/>
                    </a:lnB>
                  </a:tcPr>
                </a:tc>
                <a:tc>
                  <a:txBody>
                    <a:bodyPr/>
                    <a:lstStyle/>
                    <a:p>
                      <a:pPr algn="ctr" fontAlgn="ctr"/>
                      <a:r>
                        <a:rPr lang="en-US" sz="1100" b="0" i="0" u="none" strike="noStrike">
                          <a:solidFill>
                            <a:srgbClr val="000000"/>
                          </a:solidFill>
                          <a:effectLst/>
                          <a:latin typeface="Arial"/>
                        </a:rPr>
                        <a:t>-2.2</a:t>
                      </a:r>
                    </a:p>
                  </a:txBody>
                  <a:tcPr marL="9525" marR="9525" marT="9525" marB="0" anchor="ctr">
                    <a:lnL>
                      <a:noFill/>
                    </a:lnL>
                    <a:lnR>
                      <a:noFill/>
                    </a:lnR>
                    <a:lnT>
                      <a:noFill/>
                    </a:lnT>
                    <a:lnB>
                      <a:noFill/>
                    </a:lnB>
                  </a:tcPr>
                </a:tc>
              </a:tr>
              <a:tr h="232357">
                <a:tc>
                  <a:txBody>
                    <a:bodyPr/>
                    <a:lstStyle/>
                    <a:p>
                      <a:pPr algn="l" fontAlgn="ctr"/>
                      <a:r>
                        <a:rPr lang="ka-GE" sz="1100" b="0" i="0" u="none" strike="noStrike">
                          <a:solidFill>
                            <a:srgbClr val="000000"/>
                          </a:solidFill>
                          <a:effectLst/>
                          <a:latin typeface="Arial"/>
                        </a:rPr>
                        <a:t>სტუდენტების სასწავლო და სამაგისტრო გრანტები</a:t>
                      </a:r>
                    </a:p>
                  </a:txBody>
                  <a:tcPr marL="85725" marR="9525" marT="9525" marB="0" anchor="ctr">
                    <a:lnL>
                      <a:noFill/>
                    </a:lnL>
                    <a:lnR>
                      <a:noFill/>
                    </a:lnR>
                    <a:lnT>
                      <a:noFill/>
                    </a:lnT>
                    <a:lnB>
                      <a:noFill/>
                    </a:lnB>
                  </a:tcPr>
                </a:tc>
                <a:tc>
                  <a:txBody>
                    <a:bodyPr/>
                    <a:lstStyle/>
                    <a:p>
                      <a:pPr algn="ctr" fontAlgn="ctr"/>
                      <a:r>
                        <a:rPr lang="en-US" sz="1100" b="0" i="0" u="none" strike="noStrike">
                          <a:solidFill>
                            <a:srgbClr val="000000"/>
                          </a:solidFill>
                          <a:effectLst/>
                          <a:latin typeface="Arial"/>
                        </a:rPr>
                        <a:t>76.5</a:t>
                      </a:r>
                    </a:p>
                  </a:txBody>
                  <a:tcPr marL="9525" marR="9525" marT="9525" marB="0" anchor="ctr">
                    <a:lnL>
                      <a:noFill/>
                    </a:lnL>
                    <a:lnR>
                      <a:noFill/>
                    </a:lnR>
                    <a:lnT>
                      <a:noFill/>
                    </a:lnT>
                    <a:lnB>
                      <a:noFill/>
                    </a:lnB>
                  </a:tcPr>
                </a:tc>
                <a:tc>
                  <a:txBody>
                    <a:bodyPr/>
                    <a:lstStyle/>
                    <a:p>
                      <a:pPr algn="ctr" fontAlgn="ctr"/>
                      <a:r>
                        <a:rPr lang="en-US" sz="1100" b="0" i="0" u="none" strike="noStrike">
                          <a:solidFill>
                            <a:srgbClr val="000000"/>
                          </a:solidFill>
                          <a:effectLst/>
                          <a:latin typeface="Arial"/>
                        </a:rPr>
                        <a:t>82.7</a:t>
                      </a:r>
                    </a:p>
                  </a:txBody>
                  <a:tcPr marL="9525" marR="9525" marT="9525" marB="0" anchor="ctr">
                    <a:lnL>
                      <a:noFill/>
                    </a:lnL>
                    <a:lnR>
                      <a:noFill/>
                    </a:lnR>
                    <a:lnT>
                      <a:noFill/>
                    </a:lnT>
                    <a:lnB>
                      <a:noFill/>
                    </a:lnB>
                  </a:tcPr>
                </a:tc>
                <a:tc>
                  <a:txBody>
                    <a:bodyPr/>
                    <a:lstStyle/>
                    <a:p>
                      <a:pPr algn="ctr" fontAlgn="ctr"/>
                      <a:r>
                        <a:rPr lang="en-US" sz="1100" b="0" i="0" u="none" strike="noStrike">
                          <a:solidFill>
                            <a:srgbClr val="000000"/>
                          </a:solidFill>
                          <a:effectLst/>
                          <a:latin typeface="Arial"/>
                        </a:rPr>
                        <a:t>6.2</a:t>
                      </a:r>
                    </a:p>
                  </a:txBody>
                  <a:tcPr marL="9525" marR="9525" marT="9525" marB="0" anchor="ctr">
                    <a:lnL>
                      <a:noFill/>
                    </a:lnL>
                    <a:lnR>
                      <a:noFill/>
                    </a:lnR>
                    <a:lnT>
                      <a:noFill/>
                    </a:lnT>
                    <a:lnB>
                      <a:noFill/>
                    </a:lnB>
                  </a:tcPr>
                </a:tc>
              </a:tr>
              <a:tr h="232357">
                <a:tc>
                  <a:txBody>
                    <a:bodyPr/>
                    <a:lstStyle/>
                    <a:p>
                      <a:pPr algn="l" fontAlgn="ctr"/>
                      <a:r>
                        <a:rPr lang="ka-GE" sz="1100" b="0" i="0" u="none" strike="noStrike">
                          <a:solidFill>
                            <a:srgbClr val="000000"/>
                          </a:solidFill>
                          <a:effectLst/>
                          <a:latin typeface="Arial"/>
                        </a:rPr>
                        <a:t>მეცნიერების ხელშეწყობა </a:t>
                      </a:r>
                    </a:p>
                  </a:txBody>
                  <a:tcPr marL="85725" marR="9525" marT="9525" marB="0" anchor="ctr">
                    <a:lnL>
                      <a:noFill/>
                    </a:lnL>
                    <a:lnR>
                      <a:noFill/>
                    </a:lnR>
                    <a:lnT>
                      <a:noFill/>
                    </a:lnT>
                    <a:lnB>
                      <a:noFill/>
                    </a:lnB>
                  </a:tcPr>
                </a:tc>
                <a:tc>
                  <a:txBody>
                    <a:bodyPr/>
                    <a:lstStyle/>
                    <a:p>
                      <a:pPr algn="ctr" fontAlgn="ctr"/>
                      <a:r>
                        <a:rPr lang="en-US" sz="1100" b="0" i="0" u="none" strike="noStrike">
                          <a:solidFill>
                            <a:srgbClr val="000000"/>
                          </a:solidFill>
                          <a:effectLst/>
                          <a:latin typeface="Arial"/>
                        </a:rPr>
                        <a:t>49.7</a:t>
                      </a:r>
                    </a:p>
                  </a:txBody>
                  <a:tcPr marL="9525" marR="9525" marT="9525" marB="0" anchor="ctr">
                    <a:lnL>
                      <a:noFill/>
                    </a:lnL>
                    <a:lnR>
                      <a:noFill/>
                    </a:lnR>
                    <a:lnT>
                      <a:noFill/>
                    </a:lnT>
                    <a:lnB>
                      <a:noFill/>
                    </a:lnB>
                  </a:tcPr>
                </a:tc>
                <a:tc>
                  <a:txBody>
                    <a:bodyPr/>
                    <a:lstStyle/>
                    <a:p>
                      <a:pPr algn="ctr" fontAlgn="ctr"/>
                      <a:r>
                        <a:rPr lang="en-US" sz="1100" b="0" i="0" u="none" strike="noStrike">
                          <a:solidFill>
                            <a:srgbClr val="000000"/>
                          </a:solidFill>
                          <a:effectLst/>
                          <a:latin typeface="Arial"/>
                        </a:rPr>
                        <a:t>60.5</a:t>
                      </a:r>
                    </a:p>
                  </a:txBody>
                  <a:tcPr marL="9525" marR="9525" marT="9525" marB="0" anchor="ctr">
                    <a:lnL>
                      <a:noFill/>
                    </a:lnL>
                    <a:lnR>
                      <a:noFill/>
                    </a:lnR>
                    <a:lnT>
                      <a:noFill/>
                    </a:lnT>
                    <a:lnB>
                      <a:noFill/>
                    </a:lnB>
                  </a:tcPr>
                </a:tc>
                <a:tc>
                  <a:txBody>
                    <a:bodyPr/>
                    <a:lstStyle/>
                    <a:p>
                      <a:pPr algn="ctr" fontAlgn="ctr"/>
                      <a:r>
                        <a:rPr lang="en-US" sz="1100" b="0" i="0" u="none" strike="noStrike">
                          <a:solidFill>
                            <a:srgbClr val="000000"/>
                          </a:solidFill>
                          <a:effectLst/>
                          <a:latin typeface="Arial"/>
                        </a:rPr>
                        <a:t>10.8</a:t>
                      </a:r>
                    </a:p>
                  </a:txBody>
                  <a:tcPr marL="9525" marR="9525" marT="9525" marB="0" anchor="ctr">
                    <a:lnL>
                      <a:noFill/>
                    </a:lnL>
                    <a:lnR>
                      <a:noFill/>
                    </a:lnR>
                    <a:lnT>
                      <a:noFill/>
                    </a:lnT>
                    <a:lnB>
                      <a:noFill/>
                    </a:lnB>
                  </a:tcPr>
                </a:tc>
              </a:tr>
              <a:tr h="332555">
                <a:tc>
                  <a:txBody>
                    <a:bodyPr/>
                    <a:lstStyle/>
                    <a:p>
                      <a:pPr algn="l" fontAlgn="ctr"/>
                      <a:r>
                        <a:rPr lang="en-US" sz="1100" b="0" i="0" u="none" strike="noStrike" dirty="0">
                          <a:solidFill>
                            <a:srgbClr val="000000"/>
                          </a:solidFill>
                          <a:effectLst/>
                          <a:latin typeface="Arial"/>
                        </a:rPr>
                        <a:t>MCA </a:t>
                      </a:r>
                      <a:r>
                        <a:rPr lang="ka-GE" sz="1100" b="0" i="0" u="none" strike="noStrike" dirty="0">
                          <a:solidFill>
                            <a:srgbClr val="000000"/>
                          </a:solidFill>
                          <a:effectLst/>
                          <a:latin typeface="Arial"/>
                        </a:rPr>
                        <a:t>ათასწლეულის გამოწვევის </a:t>
                      </a:r>
                      <a:r>
                        <a:rPr lang="ka-GE" sz="1100" b="0" i="0" u="none" strike="noStrike" dirty="0" smtClean="0">
                          <a:solidFill>
                            <a:srgbClr val="000000"/>
                          </a:solidFill>
                          <a:effectLst/>
                          <a:latin typeface="Arial"/>
                        </a:rPr>
                        <a:t>პროგრამა</a:t>
                      </a:r>
                      <a:endParaRPr lang="ka-GE" sz="1100" b="0" i="0" u="none" strike="noStrike" dirty="0">
                        <a:solidFill>
                          <a:srgbClr val="000000"/>
                        </a:solidFill>
                        <a:effectLst/>
                        <a:latin typeface="Arial"/>
                      </a:endParaRPr>
                    </a:p>
                  </a:txBody>
                  <a:tcPr marL="85725" marR="9525" marT="9525" marB="0" anchor="ctr">
                    <a:lnL>
                      <a:noFill/>
                    </a:lnL>
                    <a:lnR>
                      <a:noFill/>
                    </a:lnR>
                    <a:lnT>
                      <a:noFill/>
                    </a:lnT>
                    <a:lnB>
                      <a:noFill/>
                    </a:lnB>
                  </a:tcPr>
                </a:tc>
                <a:tc>
                  <a:txBody>
                    <a:bodyPr/>
                    <a:lstStyle/>
                    <a:p>
                      <a:pPr algn="ctr" fontAlgn="ctr"/>
                      <a:r>
                        <a:rPr lang="en-US" sz="1100" b="0" i="0" u="none" strike="noStrike">
                          <a:solidFill>
                            <a:srgbClr val="000000"/>
                          </a:solidFill>
                          <a:effectLst/>
                          <a:latin typeface="Arial"/>
                        </a:rPr>
                        <a:t>34.3</a:t>
                      </a:r>
                    </a:p>
                  </a:txBody>
                  <a:tcPr marL="9525" marR="9525" marT="9525" marB="0" anchor="ctr">
                    <a:lnL>
                      <a:noFill/>
                    </a:lnL>
                    <a:lnR>
                      <a:noFill/>
                    </a:lnR>
                    <a:lnT>
                      <a:noFill/>
                    </a:lnT>
                    <a:lnB>
                      <a:noFill/>
                    </a:lnB>
                  </a:tcPr>
                </a:tc>
                <a:tc>
                  <a:txBody>
                    <a:bodyPr/>
                    <a:lstStyle/>
                    <a:p>
                      <a:pPr algn="ctr" fontAlgn="ctr"/>
                      <a:r>
                        <a:rPr lang="en-US" sz="1100" b="0" i="0" u="none" strike="noStrike">
                          <a:solidFill>
                            <a:srgbClr val="000000"/>
                          </a:solidFill>
                          <a:effectLst/>
                          <a:latin typeface="Arial"/>
                        </a:rPr>
                        <a:t>48.8</a:t>
                      </a:r>
                    </a:p>
                  </a:txBody>
                  <a:tcPr marL="9525" marR="9525" marT="9525" marB="0" anchor="ctr">
                    <a:lnL>
                      <a:noFill/>
                    </a:lnL>
                    <a:lnR>
                      <a:noFill/>
                    </a:lnR>
                    <a:lnT>
                      <a:noFill/>
                    </a:lnT>
                    <a:lnB>
                      <a:noFill/>
                    </a:lnB>
                  </a:tcPr>
                </a:tc>
                <a:tc>
                  <a:txBody>
                    <a:bodyPr/>
                    <a:lstStyle/>
                    <a:p>
                      <a:pPr algn="ctr" fontAlgn="ctr"/>
                      <a:r>
                        <a:rPr lang="en-US" sz="1100" b="0" i="0" u="none" strike="noStrike">
                          <a:solidFill>
                            <a:srgbClr val="000000"/>
                          </a:solidFill>
                          <a:effectLst/>
                          <a:latin typeface="Arial"/>
                        </a:rPr>
                        <a:t>14.5</a:t>
                      </a:r>
                    </a:p>
                  </a:txBody>
                  <a:tcPr marL="9525" marR="9525" marT="9525" marB="0" anchor="ctr">
                    <a:lnL>
                      <a:noFill/>
                    </a:lnL>
                    <a:lnR>
                      <a:noFill/>
                    </a:lnR>
                    <a:lnT>
                      <a:noFill/>
                    </a:lnT>
                    <a:lnB>
                      <a:noFill/>
                    </a:lnB>
                  </a:tcPr>
                </a:tc>
              </a:tr>
              <a:tr h="232357">
                <a:tc>
                  <a:txBody>
                    <a:bodyPr/>
                    <a:lstStyle/>
                    <a:p>
                      <a:pPr algn="l" fontAlgn="ctr"/>
                      <a:r>
                        <a:rPr lang="ka-GE" sz="1100" b="0" i="0" u="none" strike="noStrike">
                          <a:solidFill>
                            <a:srgbClr val="000000"/>
                          </a:solidFill>
                          <a:effectLst/>
                          <a:latin typeface="Arial"/>
                        </a:rPr>
                        <a:t>სხვა დანარჩენი პროგრამები</a:t>
                      </a:r>
                    </a:p>
                  </a:txBody>
                  <a:tcPr marL="857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Arial"/>
                        </a:rPr>
                        <a:t>88.1</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Arial"/>
                        </a:rPr>
                        <a:t>99.0</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Arial"/>
                        </a:rPr>
                        <a:t>10.9</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r>
              <a:tr h="232357">
                <a:tc>
                  <a:txBody>
                    <a:bodyPr/>
                    <a:lstStyle/>
                    <a:p>
                      <a:pPr algn="ctr" fontAlgn="ctr"/>
                      <a:r>
                        <a:rPr lang="ka-GE" sz="1100" b="1" i="0" u="none" strike="noStrike">
                          <a:solidFill>
                            <a:srgbClr val="000000"/>
                          </a:solidFill>
                          <a:effectLst/>
                          <a:latin typeface="Arial"/>
                        </a:rPr>
                        <a:t>სულ ჯამი</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Arial"/>
                        </a:rPr>
                        <a:t>754.3</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Arial"/>
                        </a:rPr>
                        <a:t>853.9</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solidFill>
                            <a:srgbClr val="000000"/>
                          </a:solidFill>
                          <a:effectLst/>
                          <a:latin typeface="Arial"/>
                        </a:rPr>
                        <a:t>99.6</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440445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txBox="1">
            <a:spLocks noGrp="1"/>
          </p:cNvSpPr>
          <p:nvPr>
            <p:ph type="title"/>
          </p:nvPr>
        </p:nvSpPr>
        <p:spPr/>
        <p:txBody>
          <a:bodyPr/>
          <a:lstStyle/>
          <a:p>
            <a:pPr algn="just" eaLnBrk="1" hangingPunct="1"/>
            <a:r>
              <a:rPr lang="ka-GE" sz="2000" b="1" dirty="0" smtClean="0">
                <a:solidFill>
                  <a:schemeClr val="tx1"/>
                </a:solidFill>
                <a:latin typeface="BPG Algeti Compact"/>
                <a:ea typeface="BPG Algeti Compact"/>
                <a:cs typeface="BPG Algeti Compact"/>
              </a:rPr>
              <a:t>საქართველოს სოფლის მეურნეობის სამინისტრო</a:t>
            </a:r>
            <a:endParaRPr lang="en-US" sz="2000" b="1" dirty="0" smtClean="0">
              <a:solidFill>
                <a:schemeClr val="tx1"/>
              </a:solidFill>
              <a:latin typeface="LitNusx" pitchFamily="34" charset="0"/>
              <a:ea typeface="BPG Algeti Compact"/>
              <a:cs typeface="BPG Algeti Compact"/>
            </a:endParaRPr>
          </a:p>
        </p:txBody>
      </p:sp>
      <p:sp>
        <p:nvSpPr>
          <p:cNvPr id="13" name="Slide Number Placeholder 12"/>
          <p:cNvSpPr>
            <a:spLocks noGrp="1"/>
          </p:cNvSpPr>
          <p:nvPr>
            <p:ph type="sldNum" sz="quarter" idx="11"/>
          </p:nvPr>
        </p:nvSpPr>
        <p:spPr>
          <a:xfrm>
            <a:off x="6019800" y="6324600"/>
            <a:ext cx="2895600" cy="365125"/>
          </a:xfrm>
        </p:spPr>
        <p:txBody>
          <a:bodyPr/>
          <a:lstStyle/>
          <a:p>
            <a:pPr algn="r">
              <a:defRPr/>
            </a:pPr>
            <a:fld id="{A6960DD1-BE1F-4F86-BDC6-0536DAAC1C27}" type="slidenum">
              <a:rPr lang="en-US" smtClean="0"/>
              <a:pPr algn="r">
                <a:defRPr/>
              </a:pPr>
              <a:t>22</a:t>
            </a:fld>
            <a:endParaRPr lang="en-US" dirty="0"/>
          </a:p>
        </p:txBody>
      </p:sp>
      <p:sp>
        <p:nvSpPr>
          <p:cNvPr id="4" name="TextBox 3"/>
          <p:cNvSpPr txBox="1"/>
          <p:nvPr/>
        </p:nvSpPr>
        <p:spPr>
          <a:xfrm>
            <a:off x="395537" y="5589241"/>
            <a:ext cx="8110288" cy="784830"/>
          </a:xfrm>
          <a:prstGeom prst="rect">
            <a:avLst/>
          </a:prstGeom>
          <a:noFill/>
        </p:spPr>
        <p:txBody>
          <a:bodyPr wrap="square" rtlCol="0">
            <a:spAutoFit/>
          </a:bodyPr>
          <a:lstStyle/>
          <a:p>
            <a:pPr algn="just"/>
            <a:r>
              <a:rPr lang="ka-GE" sz="900" b="1" i="1" dirty="0" smtClean="0"/>
              <a:t>შენიშვნა: </a:t>
            </a:r>
            <a:r>
              <a:rPr lang="ka-GE" sz="900" i="1" dirty="0" smtClean="0"/>
              <a:t>2012 წლის  ნოემბრისათვის საქართველოს სოფლის მეურნეობის სამინისტროს დაფინანსება შეადგენდა 148.0 მლნ ლარს, ახალი ხელისფლების მთავრობაში მოსვლის შემდეგ 2012 წლის სახელმწიფო ბიუჯეტში განხორციელებული ცვლილებებით, სამინისტროს დაემატა 81.1 მლნ ლარი, რაც ძირითადად მოხმარდა სასოფლო-სამეურნეო ტექნიკის განახლებას, წარმოების ინტენსიფიკაციასა და სამელიორაციოს სისტემების მოდერნიზებას</a:t>
            </a:r>
          </a:p>
          <a:p>
            <a:pPr algn="just"/>
            <a:endParaRPr lang="en-US" sz="900" i="1" dirty="0"/>
          </a:p>
        </p:txBody>
      </p:sp>
      <p:sp>
        <p:nvSpPr>
          <p:cNvPr id="2" name="Footer Placeholder 1"/>
          <p:cNvSpPr>
            <a:spLocks noGrp="1"/>
          </p:cNvSpPr>
          <p:nvPr>
            <p:ph type="ftr" sz="quarter" idx="11"/>
          </p:nvPr>
        </p:nvSpPr>
        <p:spPr>
          <a:xfrm>
            <a:off x="1449248" y="6356350"/>
            <a:ext cx="5715040" cy="365125"/>
          </a:xfrm>
        </p:spPr>
        <p:txBody>
          <a:bodyPr/>
          <a:lstStyle/>
          <a:p>
            <a:r>
              <a:rPr lang="ka-GE" dirty="0" smtClean="0">
                <a:solidFill>
                  <a:prstClr val="black">
                    <a:tint val="75000"/>
                  </a:prstClr>
                </a:solidFill>
              </a:rPr>
              <a:t>2015 წლის ბიუჯეტი</a:t>
            </a:r>
            <a:endParaRPr lang="en-US" dirty="0">
              <a:solidFill>
                <a:prstClr val="black">
                  <a:tint val="75000"/>
                </a:prstClr>
              </a:solidFill>
            </a:endParaRPr>
          </a:p>
        </p:txBody>
      </p:sp>
      <p:sp>
        <p:nvSpPr>
          <p:cNvPr id="5" name="TextBox 4"/>
          <p:cNvSpPr txBox="1"/>
          <p:nvPr/>
        </p:nvSpPr>
        <p:spPr>
          <a:xfrm>
            <a:off x="251520" y="1484784"/>
            <a:ext cx="4896544" cy="1515800"/>
          </a:xfrm>
          <a:prstGeom prst="rect">
            <a:avLst/>
          </a:prstGeom>
          <a:noFill/>
        </p:spPr>
        <p:txBody>
          <a:bodyPr wrap="square" rtlCol="0">
            <a:spAutoFit/>
          </a:bodyPr>
          <a:lstStyle/>
          <a:p>
            <a:pPr algn="just"/>
            <a:r>
              <a:rPr lang="ka-GE" sz="1000" b="1" dirty="0" smtClean="0"/>
              <a:t>საქართველოს სოფლის მეურნეობის სამინისტროს 2015 წლის ბიუჯეტი განსაზღვრულია 292,9 მლნ ლარით, რაც 29.4 მლნ ლარით აღემატება 2014 წლის დამტკიცებულ გეგმას</a:t>
            </a:r>
          </a:p>
          <a:p>
            <a:pPr marL="171450" indent="-171450" algn="just">
              <a:buFont typeface="Wingdings" panose="05000000000000000000" pitchFamily="2" charset="2"/>
              <a:buChar char="ü"/>
            </a:pPr>
            <a:r>
              <a:rPr lang="ka-GE" sz="1000" dirty="0">
                <a:latin typeface="Sylfaen" panose="010A0502050306030303" pitchFamily="18" charset="0"/>
              </a:rPr>
              <a:t>გაგრძელდება სამელიორაციო სისტემების რეაბილიტაციის </a:t>
            </a:r>
            <a:r>
              <a:rPr lang="ka-GE" sz="1000" dirty="0" smtClean="0">
                <a:latin typeface="Sylfaen" panose="010A0502050306030303" pitchFamily="18" charset="0"/>
              </a:rPr>
              <a:t>სამუშაოები</a:t>
            </a:r>
            <a:r>
              <a:rPr lang="en-US" sz="1000" dirty="0" smtClean="0">
                <a:latin typeface="Sylfaen" panose="010A0502050306030303" pitchFamily="18" charset="0"/>
              </a:rPr>
              <a:t>, </a:t>
            </a:r>
            <a:r>
              <a:rPr lang="ka-GE" sz="1000" dirty="0">
                <a:latin typeface="Sylfaen" panose="010A0502050306030303" pitchFamily="18" charset="0"/>
              </a:rPr>
              <a:t>რის შედეგადაც სარწყავი ფართობი გაიზრდება დაახლოებით 42 000 ჰექტრით, ხოლო დრენაჟი 7 700 ჰექტრით. 2012-2014 წლებში განხორციელებული ღონისძიებების შედეგად გასარწყავებული ფართობის შეადგენს 90.0 ათას ჰა, ხოლო დამშრალი 25 ჰა-ს</a:t>
            </a:r>
          </a:p>
          <a:p>
            <a:pPr algn="just"/>
            <a:endParaRPr lang="en-US" sz="1000" b="1" dirty="0"/>
          </a:p>
        </p:txBody>
      </p:sp>
      <p:graphicFrame>
        <p:nvGraphicFramePr>
          <p:cNvPr id="10" name="Chart 9"/>
          <p:cNvGraphicFramePr/>
          <p:nvPr>
            <p:extLst>
              <p:ext uri="{D42A27DB-BD31-4B8C-83A1-F6EECF244321}">
                <p14:modId xmlns:p14="http://schemas.microsoft.com/office/powerpoint/2010/main" val="1931835011"/>
              </p:ext>
            </p:extLst>
          </p:nvPr>
        </p:nvGraphicFramePr>
        <p:xfrm>
          <a:off x="266775" y="2852936"/>
          <a:ext cx="5328592" cy="1656184"/>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179512" y="4437112"/>
            <a:ext cx="5400600" cy="1015663"/>
          </a:xfrm>
          <a:prstGeom prst="rect">
            <a:avLst/>
          </a:prstGeom>
        </p:spPr>
        <p:txBody>
          <a:bodyPr wrap="square">
            <a:spAutoFit/>
          </a:bodyPr>
          <a:lstStyle/>
          <a:p>
            <a:pPr algn="just"/>
            <a:r>
              <a:rPr lang="ka-GE" sz="1000" dirty="0">
                <a:solidFill>
                  <a:srgbClr val="FF0000"/>
                </a:solidFill>
                <a:latin typeface="Sylfaen" panose="010A0502050306030303" pitchFamily="18" charset="0"/>
              </a:rPr>
              <a:t>მცირემიწიან ფერმერთა საგაზაფხულო სამუშაოების ხელშეწყობის </a:t>
            </a:r>
            <a:r>
              <a:rPr lang="ka-GE" sz="1000" dirty="0" smtClean="0">
                <a:solidFill>
                  <a:srgbClr val="FF0000"/>
                </a:solidFill>
                <a:latin typeface="Sylfaen" panose="010A0502050306030303" pitchFamily="18" charset="0"/>
              </a:rPr>
              <a:t>(50 მლნ ლარი) ფარგლებში </a:t>
            </a:r>
            <a:r>
              <a:rPr lang="ka-GE" sz="1000" dirty="0">
                <a:solidFill>
                  <a:srgbClr val="FF0000"/>
                </a:solidFill>
                <a:latin typeface="Sylfaen" panose="010A0502050306030303" pitchFamily="18" charset="0"/>
              </a:rPr>
              <a:t>ფიზიკური პირები, რომელთა საკუთრებაში ან ფაქტიურ მფლობელობაში გააჩნიათ 1.25 ჰა მიწის ნაკვეთი უსასყიდლოდ მიიღებენ მიწის ნაკვეთის ხვნის სერვისს ან/და სასოფლო სამეურნეო საქონელს. პროგრამის შედეგად მოხნული იქნება 200 ათას ჰექტარზე მეტი ფართობი. (2014 წელს მოიხნა 213 ათასი </a:t>
            </a:r>
            <a:r>
              <a:rPr lang="ka-GE" sz="1000" dirty="0" smtClean="0">
                <a:solidFill>
                  <a:srgbClr val="FF0000"/>
                </a:solidFill>
                <a:latin typeface="Sylfaen" panose="010A0502050306030303" pitchFamily="18" charset="0"/>
              </a:rPr>
              <a:t>ჰა. 655.0 ათასზე მეტი ბენეფიციარი)</a:t>
            </a:r>
            <a:endParaRPr lang="ka-GE" sz="1000" dirty="0">
              <a:solidFill>
                <a:srgbClr val="FF0000"/>
              </a:solidFill>
              <a:latin typeface="Sylfaen" panose="010A0502050306030303" pitchFamily="18" charset="0"/>
            </a:endParaRPr>
          </a:p>
        </p:txBody>
      </p:sp>
      <p:graphicFrame>
        <p:nvGraphicFramePr>
          <p:cNvPr id="11" name="Chart 10"/>
          <p:cNvGraphicFramePr>
            <a:graphicFrameLocks/>
          </p:cNvGraphicFramePr>
          <p:nvPr>
            <p:extLst>
              <p:ext uri="{D42A27DB-BD31-4B8C-83A1-F6EECF244321}">
                <p14:modId xmlns:p14="http://schemas.microsoft.com/office/powerpoint/2010/main" val="196640761"/>
              </p:ext>
            </p:extLst>
          </p:nvPr>
        </p:nvGraphicFramePr>
        <p:xfrm>
          <a:off x="5796136" y="1484784"/>
          <a:ext cx="3240360" cy="374441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246143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txBox="1">
            <a:spLocks noGrp="1"/>
          </p:cNvSpPr>
          <p:nvPr>
            <p:ph type="title"/>
          </p:nvPr>
        </p:nvSpPr>
        <p:spPr>
          <a:xfrm>
            <a:off x="457200" y="274638"/>
            <a:ext cx="8229600" cy="639762"/>
          </a:xfrm>
        </p:spPr>
        <p:txBody>
          <a:bodyPr/>
          <a:lstStyle/>
          <a:p>
            <a:pPr algn="just" eaLnBrk="1" hangingPunct="1"/>
            <a:r>
              <a:rPr lang="ka-GE" sz="2000" b="1" dirty="0" smtClean="0">
                <a:solidFill>
                  <a:schemeClr val="tx1"/>
                </a:solidFill>
                <a:latin typeface="LitNusx" pitchFamily="34" charset="0"/>
                <a:ea typeface="BPG Algeti Compact"/>
                <a:cs typeface="BPG Algeti Compact"/>
              </a:rPr>
              <a:t>რეგიონული ინფრასტრუქტურა</a:t>
            </a:r>
            <a:endParaRPr lang="en-US" sz="2000" b="1" dirty="0" smtClean="0">
              <a:solidFill>
                <a:schemeClr val="tx1"/>
              </a:solidFill>
              <a:latin typeface="LitNusx" pitchFamily="34" charset="0"/>
              <a:ea typeface="BPG Algeti Compact"/>
              <a:cs typeface="BPG Algeti Compact"/>
            </a:endParaRPr>
          </a:p>
        </p:txBody>
      </p:sp>
      <p:sp>
        <p:nvSpPr>
          <p:cNvPr id="13" name="Slide Number Placeholder 12"/>
          <p:cNvSpPr>
            <a:spLocks noGrp="1"/>
          </p:cNvSpPr>
          <p:nvPr>
            <p:ph type="sldNum" sz="quarter" idx="11"/>
          </p:nvPr>
        </p:nvSpPr>
        <p:spPr>
          <a:xfrm>
            <a:off x="5943600" y="6324600"/>
            <a:ext cx="2895600" cy="365125"/>
          </a:xfrm>
        </p:spPr>
        <p:txBody>
          <a:bodyPr/>
          <a:lstStyle/>
          <a:p>
            <a:pPr algn="r">
              <a:defRPr/>
            </a:pPr>
            <a:fld id="{A6960DD1-BE1F-4F86-BDC6-0536DAAC1C27}" type="slidenum">
              <a:rPr lang="en-US" smtClean="0">
                <a:solidFill>
                  <a:prstClr val="black">
                    <a:tint val="75000"/>
                  </a:prstClr>
                </a:solidFill>
              </a:rPr>
              <a:pPr algn="r">
                <a:defRPr/>
              </a:pPr>
              <a:t>23</a:t>
            </a:fld>
            <a:endParaRPr lang="en-US" dirty="0">
              <a:solidFill>
                <a:prstClr val="black">
                  <a:tint val="75000"/>
                </a:prstClr>
              </a:solidFill>
            </a:endParaRPr>
          </a:p>
        </p:txBody>
      </p:sp>
      <p:sp>
        <p:nvSpPr>
          <p:cNvPr id="6" name="TextBox 5"/>
          <p:cNvSpPr txBox="1"/>
          <p:nvPr/>
        </p:nvSpPr>
        <p:spPr>
          <a:xfrm>
            <a:off x="5796136" y="3657601"/>
            <a:ext cx="3024336" cy="2246769"/>
          </a:xfrm>
          <a:prstGeom prst="rect">
            <a:avLst/>
          </a:prstGeom>
          <a:noFill/>
        </p:spPr>
        <p:txBody>
          <a:bodyPr wrap="square" rtlCol="0">
            <a:spAutoFit/>
          </a:bodyPr>
          <a:lstStyle/>
          <a:p>
            <a:r>
              <a:rPr lang="ka-GE" sz="1000" b="1" i="1" dirty="0" smtClean="0">
                <a:solidFill>
                  <a:prstClr val="black"/>
                </a:solidFill>
              </a:rPr>
              <a:t>გარდა ამისა, რეგიონულ განვითარებაზე მიიმართება:</a:t>
            </a:r>
          </a:p>
          <a:p>
            <a:endParaRPr lang="ka-GE" sz="1000" b="1" i="1" dirty="0" smtClean="0">
              <a:solidFill>
                <a:prstClr val="black"/>
              </a:solidFill>
            </a:endParaRPr>
          </a:p>
          <a:p>
            <a:pPr marL="460375" lvl="1" indent="-285750">
              <a:buFont typeface="Wingdings" panose="05000000000000000000" pitchFamily="2" charset="2"/>
              <a:buChar char="ü"/>
            </a:pPr>
            <a:r>
              <a:rPr lang="ka-GE" sz="1000" dirty="0" smtClean="0">
                <a:solidFill>
                  <a:prstClr val="black"/>
                </a:solidFill>
              </a:rPr>
              <a:t>რეგიონებში განსახორციელებელი პროექტების ფონდი - 250.0 მლნ ლარი;</a:t>
            </a:r>
          </a:p>
          <a:p>
            <a:pPr marL="460375" lvl="1" indent="-285750">
              <a:buFont typeface="Wingdings" panose="05000000000000000000" pitchFamily="2" charset="2"/>
              <a:buChar char="ü"/>
            </a:pPr>
            <a:endParaRPr lang="ka-GE" sz="1000" dirty="0" smtClean="0">
              <a:solidFill>
                <a:prstClr val="black"/>
              </a:solidFill>
            </a:endParaRPr>
          </a:p>
          <a:p>
            <a:pPr marL="460375" lvl="1" indent="-285750">
              <a:buFont typeface="Wingdings" panose="05000000000000000000" pitchFamily="2" charset="2"/>
              <a:buChar char="ü"/>
            </a:pPr>
            <a:r>
              <a:rPr lang="ka-GE" sz="1000" dirty="0" smtClean="0">
                <a:solidFill>
                  <a:prstClr val="black"/>
                </a:solidFill>
              </a:rPr>
              <a:t>სოფლის </a:t>
            </a:r>
            <a:r>
              <a:rPr lang="ka-GE" sz="1000" dirty="0">
                <a:solidFill>
                  <a:prstClr val="black"/>
                </a:solidFill>
              </a:rPr>
              <a:t>მხარდაჭერის პროგრამა -50 მლნ ლარი</a:t>
            </a:r>
            <a:r>
              <a:rPr lang="ka-GE" sz="1000" dirty="0" smtClean="0">
                <a:solidFill>
                  <a:prstClr val="black"/>
                </a:solidFill>
              </a:rPr>
              <a:t>;</a:t>
            </a:r>
          </a:p>
          <a:p>
            <a:pPr marL="174625" lvl="1"/>
            <a:r>
              <a:rPr lang="ka-GE" sz="1000" i="1" dirty="0" smtClean="0">
                <a:solidFill>
                  <a:srgbClr val="FF0000"/>
                </a:solidFill>
              </a:rPr>
              <a:t>ზემოაღნიშნული პროგრამების ფარგლებში 2013-2014 წლებში განხროციელდა 7-7 ათასზე მეტი პროექტი</a:t>
            </a:r>
          </a:p>
          <a:p>
            <a:pPr marL="174625" lvl="1"/>
            <a:endParaRPr lang="ka-GE" sz="1000" i="1" dirty="0" smtClean="0">
              <a:solidFill>
                <a:srgbClr val="FF0000"/>
              </a:solidFill>
            </a:endParaRPr>
          </a:p>
          <a:p>
            <a:pPr marL="460375" lvl="1" indent="-285750">
              <a:buFont typeface="Wingdings" panose="05000000000000000000" pitchFamily="2" charset="2"/>
              <a:buChar char="ü"/>
            </a:pPr>
            <a:r>
              <a:rPr lang="ka-GE" sz="1000" dirty="0" smtClean="0">
                <a:solidFill>
                  <a:prstClr val="black"/>
                </a:solidFill>
              </a:rPr>
              <a:t>მუნიციპალიტეტებზე გადასაცემი ტრანსფერები - 854.8 მლნ ლარი;</a:t>
            </a:r>
          </a:p>
        </p:txBody>
      </p:sp>
      <p:sp>
        <p:nvSpPr>
          <p:cNvPr id="2" name="Footer Placeholder 1"/>
          <p:cNvSpPr>
            <a:spLocks noGrp="1"/>
          </p:cNvSpPr>
          <p:nvPr>
            <p:ph type="ftr" sz="quarter" idx="11"/>
          </p:nvPr>
        </p:nvSpPr>
        <p:spPr>
          <a:xfrm>
            <a:off x="1449248" y="6356350"/>
            <a:ext cx="5715040" cy="365125"/>
          </a:xfrm>
        </p:spPr>
        <p:txBody>
          <a:bodyPr/>
          <a:lstStyle/>
          <a:p>
            <a:r>
              <a:rPr lang="ka-GE" dirty="0" smtClean="0">
                <a:solidFill>
                  <a:prstClr val="black">
                    <a:tint val="75000"/>
                  </a:prstClr>
                </a:solidFill>
              </a:rPr>
              <a:t>2015 წლის ბიუჯეტი</a:t>
            </a:r>
            <a:endParaRPr lang="en-US" dirty="0">
              <a:solidFill>
                <a:prstClr val="black">
                  <a:tint val="75000"/>
                </a:prstClr>
              </a:solidFill>
            </a:endParaRPr>
          </a:p>
        </p:txBody>
      </p:sp>
      <p:graphicFrame>
        <p:nvGraphicFramePr>
          <p:cNvPr id="10" name="Chart 9"/>
          <p:cNvGraphicFramePr>
            <a:graphicFrameLocks/>
          </p:cNvGraphicFramePr>
          <p:nvPr>
            <p:extLst>
              <p:ext uri="{D42A27DB-BD31-4B8C-83A1-F6EECF244321}">
                <p14:modId xmlns:p14="http://schemas.microsoft.com/office/powerpoint/2010/main" val="4003879620"/>
              </p:ext>
            </p:extLst>
          </p:nvPr>
        </p:nvGraphicFramePr>
        <p:xfrm>
          <a:off x="467544" y="1268760"/>
          <a:ext cx="7776864" cy="23888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Table 3"/>
          <p:cNvGraphicFramePr>
            <a:graphicFrameLocks noGrp="1"/>
          </p:cNvGraphicFramePr>
          <p:nvPr>
            <p:extLst>
              <p:ext uri="{D42A27DB-BD31-4B8C-83A1-F6EECF244321}">
                <p14:modId xmlns:p14="http://schemas.microsoft.com/office/powerpoint/2010/main" val="2366634314"/>
              </p:ext>
            </p:extLst>
          </p:nvPr>
        </p:nvGraphicFramePr>
        <p:xfrm>
          <a:off x="179512" y="3657600"/>
          <a:ext cx="5544616" cy="2182451"/>
        </p:xfrm>
        <a:graphic>
          <a:graphicData uri="http://schemas.openxmlformats.org/drawingml/2006/table">
            <a:tbl>
              <a:tblPr/>
              <a:tblGrid>
                <a:gridCol w="3619402"/>
                <a:gridCol w="641738"/>
                <a:gridCol w="641738"/>
                <a:gridCol w="641738"/>
              </a:tblGrid>
              <a:tr h="380246">
                <a:tc>
                  <a:txBody>
                    <a:bodyPr/>
                    <a:lstStyle/>
                    <a:p>
                      <a:pPr algn="l" fontAlgn="ctr"/>
                      <a:r>
                        <a:rPr lang="ka-GE" sz="1000" b="1" i="0" u="none" strike="noStrike" dirty="0">
                          <a:solidFill>
                            <a:srgbClr val="000000"/>
                          </a:solidFill>
                          <a:effectLst/>
                          <a:latin typeface="Arial"/>
                        </a:rPr>
                        <a:t>დასახელება</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ka-GE" sz="1000" b="1" i="0" u="none" strike="noStrike">
                          <a:solidFill>
                            <a:srgbClr val="000000"/>
                          </a:solidFill>
                          <a:effectLst/>
                          <a:latin typeface="Arial"/>
                        </a:rPr>
                        <a:t>2014</a:t>
                      </a:r>
                      <a:br>
                        <a:rPr lang="ka-GE" sz="1000" b="1" i="0" u="none" strike="noStrike">
                          <a:solidFill>
                            <a:srgbClr val="000000"/>
                          </a:solidFill>
                          <a:effectLst/>
                          <a:latin typeface="Arial"/>
                        </a:rPr>
                      </a:br>
                      <a:r>
                        <a:rPr lang="ka-GE" sz="1000" b="1" i="0" u="none" strike="noStrike">
                          <a:solidFill>
                            <a:srgbClr val="000000"/>
                          </a:solidFill>
                          <a:effectLst/>
                          <a:latin typeface="Arial"/>
                        </a:rPr>
                        <a:t>გეგმა</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ka-GE" sz="1000" b="1" i="0" u="none" strike="noStrike" dirty="0">
                          <a:solidFill>
                            <a:srgbClr val="000000"/>
                          </a:solidFill>
                          <a:effectLst/>
                          <a:latin typeface="Arial"/>
                        </a:rPr>
                        <a:t>2015</a:t>
                      </a:r>
                      <a:br>
                        <a:rPr lang="ka-GE" sz="1000" b="1" i="0" u="none" strike="noStrike" dirty="0">
                          <a:solidFill>
                            <a:srgbClr val="000000"/>
                          </a:solidFill>
                          <a:effectLst/>
                          <a:latin typeface="Arial"/>
                        </a:rPr>
                      </a:br>
                      <a:r>
                        <a:rPr lang="ka-GE" sz="1000" b="1" i="0" u="none" strike="noStrike" dirty="0" smtClean="0">
                          <a:solidFill>
                            <a:srgbClr val="000000"/>
                          </a:solidFill>
                          <a:effectLst/>
                          <a:latin typeface="Arial"/>
                        </a:rPr>
                        <a:t>წელი</a:t>
                      </a:r>
                      <a:endParaRPr lang="ka-GE" sz="1000" b="1" i="0" u="none" strike="noStrike" dirty="0">
                        <a:solidFill>
                          <a:srgbClr val="000000"/>
                        </a:solidFill>
                        <a:effectLst/>
                        <a:latin typeface="Arial"/>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ka-GE" sz="1000" b="1" i="0" u="none" strike="noStrike">
                          <a:solidFill>
                            <a:srgbClr val="000000"/>
                          </a:solidFill>
                          <a:effectLst/>
                          <a:latin typeface="Arial"/>
                        </a:rPr>
                        <a:t>სხვაობა</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0070">
                <a:tc>
                  <a:txBody>
                    <a:bodyPr/>
                    <a:lstStyle/>
                    <a:p>
                      <a:pPr algn="l" fontAlgn="ctr"/>
                      <a:r>
                        <a:rPr lang="ka-GE" sz="1100" b="0" i="0" u="none" strike="noStrike" dirty="0" smtClean="0">
                          <a:solidFill>
                            <a:srgbClr val="000000"/>
                          </a:solidFill>
                          <a:effectLst/>
                          <a:latin typeface="Sylfaen" panose="010A0502050306030303" pitchFamily="18" charset="0"/>
                        </a:rPr>
                        <a:t>მ.შ.</a:t>
                      </a:r>
                      <a:r>
                        <a:rPr lang="ka-GE" sz="1100" b="0" i="0" u="none" strike="noStrike" baseline="0" dirty="0" smtClean="0">
                          <a:solidFill>
                            <a:srgbClr val="000000"/>
                          </a:solidFill>
                          <a:effectLst/>
                          <a:latin typeface="Sylfaen" panose="010A0502050306030303" pitchFamily="18" charset="0"/>
                        </a:rPr>
                        <a:t> </a:t>
                      </a:r>
                      <a:r>
                        <a:rPr lang="ka-GE" sz="1100" b="0" i="0" u="none" strike="noStrike" dirty="0" smtClean="0">
                          <a:solidFill>
                            <a:srgbClr val="000000"/>
                          </a:solidFill>
                          <a:effectLst/>
                          <a:latin typeface="LitNusx"/>
                        </a:rPr>
                        <a:t>საგზაო </a:t>
                      </a:r>
                      <a:r>
                        <a:rPr lang="ka-GE" sz="1100" b="0" i="0" u="none" strike="noStrike" dirty="0">
                          <a:solidFill>
                            <a:srgbClr val="000000"/>
                          </a:solidFill>
                          <a:effectLst/>
                          <a:latin typeface="LitNusx"/>
                        </a:rPr>
                        <a:t>ინფრასტრუქტურა</a:t>
                      </a:r>
                    </a:p>
                  </a:txBody>
                  <a:tcPr marL="857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a:solidFill>
                            <a:srgbClr val="000000"/>
                          </a:solidFill>
                          <a:effectLst/>
                          <a:latin typeface="Calibri"/>
                        </a:rPr>
                        <a:t>501.7</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a:solidFill>
                            <a:srgbClr val="000000"/>
                          </a:solidFill>
                          <a:effectLst/>
                          <a:latin typeface="Calibri"/>
                        </a:rPr>
                        <a:t>645.2</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a:solidFill>
                            <a:srgbClr val="000000"/>
                          </a:solidFill>
                          <a:effectLst/>
                          <a:latin typeface="Calibri"/>
                        </a:rPr>
                        <a:t>143.5</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r>
              <a:tr h="410070">
                <a:tc>
                  <a:txBody>
                    <a:bodyPr/>
                    <a:lstStyle/>
                    <a:p>
                      <a:pPr algn="l" fontAlgn="b"/>
                      <a:r>
                        <a:rPr lang="ka-GE" sz="1100" b="0" i="0" u="none" strike="noStrike" dirty="0" smtClean="0">
                          <a:solidFill>
                            <a:srgbClr val="000000"/>
                          </a:solidFill>
                          <a:effectLst/>
                          <a:latin typeface="Calibri"/>
                        </a:rPr>
                        <a:t>მ.შ. მუნიციპალური </a:t>
                      </a:r>
                      <a:r>
                        <a:rPr lang="ka-GE" sz="1100" b="0" i="0" u="none" strike="noStrike" dirty="0">
                          <a:solidFill>
                            <a:srgbClr val="000000"/>
                          </a:solidFill>
                          <a:effectLst/>
                          <a:latin typeface="Calibri"/>
                        </a:rPr>
                        <a:t>ინფრასტრუქტურა და მყარი ნარჩენები</a:t>
                      </a:r>
                    </a:p>
                  </a:txBody>
                  <a:tcPr marL="857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a:rPr>
                        <a:t>187.1</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a:rPr>
                        <a:t>225.7</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a:rPr>
                        <a:t>38.6</a:t>
                      </a:r>
                    </a:p>
                  </a:txBody>
                  <a:tcPr marL="9525" marR="9525" marT="9525" marB="0" anchor="b">
                    <a:lnL>
                      <a:noFill/>
                    </a:lnL>
                    <a:lnR>
                      <a:noFill/>
                    </a:lnR>
                    <a:lnT>
                      <a:noFill/>
                    </a:lnT>
                    <a:lnB>
                      <a:noFill/>
                    </a:lnB>
                  </a:tcPr>
                </a:tc>
              </a:tr>
              <a:tr h="410070">
                <a:tc>
                  <a:txBody>
                    <a:bodyPr/>
                    <a:lstStyle/>
                    <a:p>
                      <a:pPr algn="l" fontAlgn="b"/>
                      <a:r>
                        <a:rPr lang="ka-GE" sz="1100" b="0" i="0" u="none" strike="noStrike" dirty="0" smtClean="0">
                          <a:solidFill>
                            <a:srgbClr val="000000"/>
                          </a:solidFill>
                          <a:effectLst/>
                          <a:latin typeface="Calibri"/>
                        </a:rPr>
                        <a:t>მ.შ. წყლის </a:t>
                      </a:r>
                      <a:r>
                        <a:rPr lang="ka-GE" sz="1100" b="0" i="0" u="none" strike="noStrike" dirty="0">
                          <a:solidFill>
                            <a:srgbClr val="000000"/>
                          </a:solidFill>
                          <a:effectLst/>
                          <a:latin typeface="Calibri"/>
                        </a:rPr>
                        <a:t>ინფრასტრუქტურა</a:t>
                      </a:r>
                    </a:p>
                  </a:txBody>
                  <a:tcPr marL="857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a:rPr>
                        <a:t>131</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a:rPr>
                        <a:t>119.2</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a:rPr>
                        <a:t>-11.8</a:t>
                      </a:r>
                    </a:p>
                  </a:txBody>
                  <a:tcPr marL="9525" marR="9525" marT="9525" marB="0" anchor="b">
                    <a:lnL>
                      <a:noFill/>
                    </a:lnL>
                    <a:lnR>
                      <a:noFill/>
                    </a:lnR>
                    <a:lnT>
                      <a:noFill/>
                    </a:lnT>
                    <a:lnB>
                      <a:noFill/>
                    </a:lnB>
                  </a:tcPr>
                </a:tc>
              </a:tr>
              <a:tr h="410070">
                <a:tc>
                  <a:txBody>
                    <a:bodyPr/>
                    <a:lstStyle/>
                    <a:p>
                      <a:pPr algn="l" fontAlgn="b"/>
                      <a:r>
                        <a:rPr lang="ka-GE" sz="1100" b="0" i="0" u="none" strike="noStrike" dirty="0" smtClean="0">
                          <a:solidFill>
                            <a:srgbClr val="000000"/>
                          </a:solidFill>
                          <a:effectLst/>
                          <a:latin typeface="Calibri"/>
                        </a:rPr>
                        <a:t>მ.შ. სხვა</a:t>
                      </a:r>
                      <a:endParaRPr lang="ka-GE" sz="1100" b="0" i="0" u="none" strike="noStrike" dirty="0">
                        <a:solidFill>
                          <a:srgbClr val="000000"/>
                        </a:solidFill>
                        <a:effectLst/>
                        <a:latin typeface="Calibri"/>
                      </a:endParaRPr>
                    </a:p>
                  </a:txBody>
                  <a:tcPr marL="857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5.1</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6.4</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1.3</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r>
              <a:tr h="149116">
                <a:tc>
                  <a:txBody>
                    <a:bodyPr/>
                    <a:lstStyle/>
                    <a:p>
                      <a:pPr algn="ctr" fontAlgn="ctr"/>
                      <a:r>
                        <a:rPr lang="ka-GE" sz="1000" b="1" i="0" u="none" strike="noStrike">
                          <a:solidFill>
                            <a:srgbClr val="000000"/>
                          </a:solidFill>
                          <a:effectLst/>
                          <a:latin typeface="Sylfaen"/>
                        </a:rPr>
                        <a:t>ჯამი</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smtClean="0">
                          <a:solidFill>
                            <a:srgbClr val="000000"/>
                          </a:solidFill>
                          <a:effectLst/>
                          <a:latin typeface="Sylfaen"/>
                        </a:rPr>
                        <a:t>875</a:t>
                      </a:r>
                      <a:r>
                        <a:rPr lang="ka-GE" sz="1000" b="1" i="0" u="none" strike="noStrike" dirty="0" smtClean="0">
                          <a:solidFill>
                            <a:srgbClr val="000000"/>
                          </a:solidFill>
                          <a:effectLst/>
                          <a:latin typeface="Sylfaen"/>
                        </a:rPr>
                        <a:t>,0</a:t>
                      </a:r>
                      <a:endParaRPr lang="en-US" sz="1000" b="1" i="0" u="none" strike="noStrike" dirty="0">
                        <a:solidFill>
                          <a:srgbClr val="000000"/>
                        </a:solidFill>
                        <a:effectLst/>
                        <a:latin typeface="Sylfaen"/>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smtClean="0">
                          <a:solidFill>
                            <a:srgbClr val="000000"/>
                          </a:solidFill>
                          <a:effectLst/>
                          <a:latin typeface="Sylfaen"/>
                        </a:rPr>
                        <a:t>1</a:t>
                      </a:r>
                      <a:r>
                        <a:rPr lang="ka-GE" sz="1000" b="1" i="0" u="none" strike="noStrike" dirty="0" smtClean="0">
                          <a:solidFill>
                            <a:srgbClr val="000000"/>
                          </a:solidFill>
                          <a:effectLst/>
                          <a:latin typeface="Sylfaen"/>
                        </a:rPr>
                        <a:t> </a:t>
                      </a:r>
                      <a:r>
                        <a:rPr lang="en-US" sz="1000" b="1" i="0" u="none" strike="noStrike" dirty="0" smtClean="0">
                          <a:solidFill>
                            <a:srgbClr val="000000"/>
                          </a:solidFill>
                          <a:effectLst/>
                          <a:latin typeface="Sylfaen"/>
                        </a:rPr>
                        <a:t>000.0</a:t>
                      </a:r>
                      <a:endParaRPr lang="en-US" sz="1000" b="1" i="0" u="none" strike="noStrike" dirty="0">
                        <a:solidFill>
                          <a:srgbClr val="000000"/>
                        </a:solidFill>
                        <a:effectLst/>
                        <a:latin typeface="Sylfaen"/>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solidFill>
                            <a:srgbClr val="000000"/>
                          </a:solidFill>
                          <a:effectLst/>
                          <a:latin typeface="Sylfaen"/>
                        </a:rPr>
                        <a:t>125.0</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0223445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txBox="1">
            <a:spLocks noGrp="1"/>
          </p:cNvSpPr>
          <p:nvPr>
            <p:ph type="title"/>
          </p:nvPr>
        </p:nvSpPr>
        <p:spPr>
          <a:xfrm>
            <a:off x="457200" y="274638"/>
            <a:ext cx="8229600" cy="639762"/>
          </a:xfrm>
        </p:spPr>
        <p:txBody>
          <a:bodyPr/>
          <a:lstStyle/>
          <a:p>
            <a:pPr algn="just" eaLnBrk="1" hangingPunct="1"/>
            <a:r>
              <a:rPr lang="ka-GE" sz="2000" dirty="0" smtClean="0">
                <a:solidFill>
                  <a:schemeClr val="tx1"/>
                </a:solidFill>
                <a:latin typeface="Sylfaen" panose="010A0502050306030303" pitchFamily="18" charset="0"/>
                <a:ea typeface="BPG Algeti Compact"/>
                <a:cs typeface="BPG Algeti Compact"/>
              </a:rPr>
              <a:t>სხვა სამინისტროები</a:t>
            </a:r>
            <a:endParaRPr lang="en-US" sz="2000" b="1" dirty="0" smtClean="0">
              <a:solidFill>
                <a:schemeClr val="tx1"/>
              </a:solidFill>
              <a:latin typeface="Sylfaen" panose="010A0502050306030303" pitchFamily="18" charset="0"/>
              <a:ea typeface="BPG Algeti Compact"/>
              <a:cs typeface="BPG Algeti Compact"/>
            </a:endParaRPr>
          </a:p>
        </p:txBody>
      </p:sp>
      <p:sp>
        <p:nvSpPr>
          <p:cNvPr id="13" name="Slide Number Placeholder 12"/>
          <p:cNvSpPr>
            <a:spLocks noGrp="1"/>
          </p:cNvSpPr>
          <p:nvPr>
            <p:ph type="sldNum" sz="quarter" idx="11"/>
          </p:nvPr>
        </p:nvSpPr>
        <p:spPr>
          <a:xfrm>
            <a:off x="5943600" y="6324600"/>
            <a:ext cx="2895600" cy="365125"/>
          </a:xfrm>
        </p:spPr>
        <p:txBody>
          <a:bodyPr/>
          <a:lstStyle/>
          <a:p>
            <a:pPr algn="r">
              <a:defRPr/>
            </a:pPr>
            <a:fld id="{A6960DD1-BE1F-4F86-BDC6-0536DAAC1C27}" type="slidenum">
              <a:rPr lang="en-US" smtClean="0">
                <a:solidFill>
                  <a:prstClr val="black">
                    <a:tint val="75000"/>
                  </a:prstClr>
                </a:solidFill>
              </a:rPr>
              <a:pPr algn="r">
                <a:defRPr/>
              </a:pPr>
              <a:t>24</a:t>
            </a:fld>
            <a:endParaRPr lang="en-US" dirty="0">
              <a:solidFill>
                <a:prstClr val="black">
                  <a:tint val="75000"/>
                </a:prstClr>
              </a:solidFill>
            </a:endParaRPr>
          </a:p>
        </p:txBody>
      </p:sp>
      <p:sp>
        <p:nvSpPr>
          <p:cNvPr id="2" name="Footer Placeholder 1"/>
          <p:cNvSpPr>
            <a:spLocks noGrp="1"/>
          </p:cNvSpPr>
          <p:nvPr>
            <p:ph type="ftr" sz="quarter" idx="11"/>
          </p:nvPr>
        </p:nvSpPr>
        <p:spPr>
          <a:xfrm>
            <a:off x="1449248" y="6356350"/>
            <a:ext cx="5715040" cy="365125"/>
          </a:xfrm>
        </p:spPr>
        <p:txBody>
          <a:bodyPr/>
          <a:lstStyle/>
          <a:p>
            <a:r>
              <a:rPr lang="ka-GE" smtClean="0">
                <a:solidFill>
                  <a:prstClr val="black">
                    <a:tint val="75000"/>
                  </a:prstClr>
                </a:solidFill>
              </a:rPr>
              <a:t>2015 წლის ბიუჯეტი</a:t>
            </a:r>
            <a:endParaRPr lang="en-US" dirty="0">
              <a:solidFill>
                <a:prstClr val="black">
                  <a:tint val="75000"/>
                </a:prst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1000765486"/>
              </p:ext>
            </p:extLst>
          </p:nvPr>
        </p:nvGraphicFramePr>
        <p:xfrm>
          <a:off x="395536" y="1772816"/>
          <a:ext cx="8208912" cy="3732708"/>
        </p:xfrm>
        <a:graphic>
          <a:graphicData uri="http://schemas.openxmlformats.org/drawingml/2006/table">
            <a:tbl>
              <a:tblPr/>
              <a:tblGrid>
                <a:gridCol w="3960440"/>
                <a:gridCol w="1296144"/>
                <a:gridCol w="1512168"/>
                <a:gridCol w="1440160"/>
              </a:tblGrid>
              <a:tr h="504825">
                <a:tc>
                  <a:txBody>
                    <a:bodyPr/>
                    <a:lstStyle/>
                    <a:p>
                      <a:pPr algn="ctr" rtl="0" fontAlgn="ctr"/>
                      <a:r>
                        <a:rPr lang="ka-GE" sz="900" b="1" i="0" u="none" strike="noStrike" dirty="0">
                          <a:solidFill>
                            <a:srgbClr val="000000"/>
                          </a:solidFill>
                          <a:effectLst/>
                          <a:latin typeface="Calibri"/>
                        </a:rPr>
                        <a:t>სამინისტროს დასახელება</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ka-GE" sz="900" b="1" i="0" u="none" strike="noStrike" dirty="0">
                          <a:solidFill>
                            <a:srgbClr val="000000"/>
                          </a:solidFill>
                          <a:effectLst/>
                          <a:latin typeface="Calibri"/>
                        </a:rPr>
                        <a:t>2014 წლის დამტკიცებული გეგმა</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ka-GE" sz="900" b="1" i="0" u="none" strike="noStrike" dirty="0">
                          <a:solidFill>
                            <a:srgbClr val="000000"/>
                          </a:solidFill>
                          <a:effectLst/>
                          <a:latin typeface="Calibri"/>
                        </a:rPr>
                        <a:t>2015 </a:t>
                      </a:r>
                      <a:r>
                        <a:rPr lang="ka-GE" sz="900" b="1" i="0" u="none" strike="noStrike" dirty="0" smtClean="0">
                          <a:solidFill>
                            <a:srgbClr val="000000"/>
                          </a:solidFill>
                          <a:effectLst/>
                          <a:latin typeface="Calibri"/>
                        </a:rPr>
                        <a:t>წელი</a:t>
                      </a:r>
                      <a:endParaRPr lang="ka-GE" sz="900" b="1"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ka-GE" sz="900" b="1" i="0" u="none" strike="noStrike" dirty="0">
                          <a:solidFill>
                            <a:srgbClr val="000000"/>
                          </a:solidFill>
                          <a:effectLst/>
                          <a:latin typeface="Calibri"/>
                        </a:rPr>
                        <a:t>სხვაობა</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90500">
                <a:tc>
                  <a:txBody>
                    <a:bodyPr/>
                    <a:lstStyle/>
                    <a:p>
                      <a:pPr marL="171450" lvl="1" indent="0" algn="l" rtl="0" fontAlgn="ctr"/>
                      <a:r>
                        <a:rPr lang="ka-GE" sz="1100" b="0" i="0" u="none" strike="noStrike" dirty="0">
                          <a:solidFill>
                            <a:srgbClr val="000000"/>
                          </a:solidFill>
                          <a:effectLst/>
                          <a:latin typeface="Calibri"/>
                        </a:rPr>
                        <a:t>ენერგეტიკის სამინისტრო</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US" sz="1100" b="0" i="0" u="none" strike="noStrike">
                          <a:solidFill>
                            <a:srgbClr val="000000"/>
                          </a:solidFill>
                          <a:effectLst/>
                          <a:latin typeface="Calibri"/>
                        </a:rPr>
                        <a:t>114.6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US" sz="1100" b="0" i="0" u="none" strike="noStrike">
                          <a:solidFill>
                            <a:srgbClr val="000000"/>
                          </a:solidFill>
                          <a:effectLst/>
                          <a:latin typeface="Calibri"/>
                        </a:rPr>
                        <a:t>125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US" sz="1100" b="0" i="0" u="none" strike="noStrike">
                          <a:solidFill>
                            <a:srgbClr val="000000"/>
                          </a:solidFill>
                          <a:effectLst/>
                          <a:latin typeface="Calibri"/>
                        </a:rPr>
                        <a:t>10.4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59159">
                <a:tc>
                  <a:txBody>
                    <a:bodyPr/>
                    <a:lstStyle/>
                    <a:p>
                      <a:pPr marL="171450" lvl="1" indent="0" algn="l" defTabSz="914400" rtl="0" eaLnBrk="1" fontAlgn="ctr" latinLnBrk="0" hangingPunct="1"/>
                      <a:r>
                        <a:rPr lang="ka-GE" sz="1100" b="0" i="0" u="none" strike="noStrike" kern="1200" dirty="0">
                          <a:solidFill>
                            <a:srgbClr val="000000"/>
                          </a:solidFill>
                          <a:effectLst/>
                          <a:latin typeface="Calibri"/>
                          <a:ea typeface="+mn-ea"/>
                          <a:cs typeface="+mn-cs"/>
                        </a:rPr>
                        <a:t>გარემოსა და ბუნებრივი რესურსების დაცვის სამინისტრო</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US" sz="1100" b="0" i="0" u="none" strike="noStrike">
                          <a:solidFill>
                            <a:srgbClr val="000000"/>
                          </a:solidFill>
                          <a:effectLst/>
                          <a:latin typeface="Calibri"/>
                        </a:rPr>
                        <a:t>31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US" sz="1100" b="0" i="0" u="none" strike="noStrike">
                          <a:solidFill>
                            <a:srgbClr val="000000"/>
                          </a:solidFill>
                          <a:effectLst/>
                          <a:latin typeface="Calibri"/>
                        </a:rPr>
                        <a:t>39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US" sz="1100" b="0" i="0" u="none" strike="noStrike">
                          <a:solidFill>
                            <a:srgbClr val="000000"/>
                          </a:solidFill>
                          <a:effectLst/>
                          <a:latin typeface="Calibri"/>
                        </a:rPr>
                        <a:t>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38199">
                <a:tc>
                  <a:txBody>
                    <a:bodyPr/>
                    <a:lstStyle/>
                    <a:p>
                      <a:pPr marL="171450" lvl="1" indent="0" algn="l" defTabSz="914400" rtl="0" eaLnBrk="1" fontAlgn="ctr" latinLnBrk="0" hangingPunct="1"/>
                      <a:r>
                        <a:rPr lang="ka-GE" sz="1100" b="0" i="0" u="none" strike="noStrike" kern="1200" dirty="0">
                          <a:solidFill>
                            <a:srgbClr val="000000"/>
                          </a:solidFill>
                          <a:effectLst/>
                          <a:latin typeface="Calibri"/>
                          <a:ea typeface="+mn-ea"/>
                          <a:cs typeface="+mn-cs"/>
                        </a:rPr>
                        <a:t>ეკონომიკისა და მდგრადი განვითარების სამინისტრო</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US" sz="1100" b="0" i="0" u="none" strike="noStrike">
                          <a:solidFill>
                            <a:srgbClr val="000000"/>
                          </a:solidFill>
                          <a:effectLst/>
                          <a:latin typeface="Calibri"/>
                        </a:rPr>
                        <a:t>120.5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US" sz="1100" b="0" i="0" u="none" strike="noStrike">
                          <a:solidFill>
                            <a:srgbClr val="000000"/>
                          </a:solidFill>
                          <a:effectLst/>
                          <a:latin typeface="Calibri"/>
                        </a:rPr>
                        <a:t>120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US" sz="1100" b="0" i="0" u="none" strike="noStrike">
                          <a:solidFill>
                            <a:srgbClr val="000000"/>
                          </a:solidFill>
                          <a:effectLst/>
                          <a:latin typeface="Calibri"/>
                        </a:rPr>
                        <a:t>-0.5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90500">
                <a:tc>
                  <a:txBody>
                    <a:bodyPr/>
                    <a:lstStyle/>
                    <a:p>
                      <a:pPr marL="171450" lvl="1" indent="0" algn="l" defTabSz="914400" rtl="0" eaLnBrk="1" fontAlgn="ctr" latinLnBrk="0" hangingPunct="1"/>
                      <a:r>
                        <a:rPr lang="ka-GE" sz="1100" b="0" i="0" u="none" strike="noStrike" kern="1200" dirty="0">
                          <a:solidFill>
                            <a:srgbClr val="000000"/>
                          </a:solidFill>
                          <a:effectLst/>
                          <a:latin typeface="Calibri"/>
                          <a:ea typeface="+mn-ea"/>
                          <a:cs typeface="+mn-cs"/>
                        </a:rPr>
                        <a:t>იუსტიციის სამინისტრო</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US" sz="1100" b="0" i="0" u="none" strike="noStrike">
                          <a:solidFill>
                            <a:srgbClr val="000000"/>
                          </a:solidFill>
                          <a:effectLst/>
                          <a:latin typeface="Calibri"/>
                        </a:rPr>
                        <a:t>60.5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US" sz="1100" b="0" i="0" u="none" strike="noStrike">
                          <a:solidFill>
                            <a:srgbClr val="000000"/>
                          </a:solidFill>
                          <a:effectLst/>
                          <a:latin typeface="Calibri"/>
                        </a:rPr>
                        <a:t>68.5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US" sz="1100" b="0" i="0" u="none" strike="noStrike">
                          <a:solidFill>
                            <a:srgbClr val="000000"/>
                          </a:solidFill>
                          <a:effectLst/>
                          <a:latin typeface="Calibri"/>
                        </a:rPr>
                        <a:t>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79413">
                <a:tc>
                  <a:txBody>
                    <a:bodyPr/>
                    <a:lstStyle/>
                    <a:p>
                      <a:pPr marL="171450" lvl="1" indent="0" algn="l" defTabSz="914400" rtl="0" eaLnBrk="1" fontAlgn="ctr" latinLnBrk="0" hangingPunct="1"/>
                      <a:r>
                        <a:rPr lang="ka-GE" sz="1100" b="0" i="0" u="none" strike="noStrike" kern="1200" dirty="0">
                          <a:solidFill>
                            <a:srgbClr val="000000"/>
                          </a:solidFill>
                          <a:effectLst/>
                          <a:latin typeface="Calibri"/>
                          <a:ea typeface="+mn-ea"/>
                          <a:cs typeface="+mn-cs"/>
                        </a:rPr>
                        <a:t>ოკუპირებული ტერიტორიებიდან იძულებით  გადაადგილებულ პირთა, განსახლებისა და ლტოლვილთა სამინისტრო</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US" sz="1100" b="0" i="0" u="none" strike="noStrike" dirty="0">
                          <a:solidFill>
                            <a:srgbClr val="000000"/>
                          </a:solidFill>
                          <a:effectLst/>
                          <a:latin typeface="Calibri"/>
                        </a:rPr>
                        <a:t>48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US" sz="1100" b="0" i="0" u="none" strike="noStrike" dirty="0">
                          <a:solidFill>
                            <a:srgbClr val="000000"/>
                          </a:solidFill>
                          <a:effectLst/>
                          <a:latin typeface="Calibri"/>
                        </a:rPr>
                        <a:t>70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US" sz="1100" b="0" i="0" u="none" strike="noStrike">
                          <a:solidFill>
                            <a:srgbClr val="000000"/>
                          </a:solidFill>
                          <a:effectLst/>
                          <a:latin typeface="Calibri"/>
                        </a:rPr>
                        <a:t>22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16024">
                <a:tc>
                  <a:txBody>
                    <a:bodyPr/>
                    <a:lstStyle/>
                    <a:p>
                      <a:pPr marL="171450" lvl="1" indent="0" algn="l" defTabSz="914400" rtl="0" eaLnBrk="1" fontAlgn="ctr" latinLnBrk="0" hangingPunct="1"/>
                      <a:r>
                        <a:rPr lang="ka-GE" sz="1100" b="0" i="0" u="none" strike="noStrike" kern="1200" dirty="0">
                          <a:solidFill>
                            <a:srgbClr val="000000"/>
                          </a:solidFill>
                          <a:effectLst/>
                          <a:latin typeface="Calibri"/>
                          <a:ea typeface="+mn-ea"/>
                          <a:cs typeface="+mn-cs"/>
                        </a:rPr>
                        <a:t>სასჯელაღსრულებისა და პრობაციის სამინისტრო</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US" sz="1100" b="0" i="0" u="none" strike="noStrike" dirty="0">
                          <a:solidFill>
                            <a:srgbClr val="000000"/>
                          </a:solidFill>
                          <a:effectLst/>
                          <a:latin typeface="Calibri"/>
                        </a:rPr>
                        <a:t>157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US" sz="1100" b="0" i="0" u="none" strike="noStrike">
                          <a:solidFill>
                            <a:srgbClr val="000000"/>
                          </a:solidFill>
                          <a:effectLst/>
                          <a:latin typeface="Calibri"/>
                        </a:rPr>
                        <a:t>155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US" sz="1100" b="0" i="0" u="none" strike="noStrike">
                          <a:solidFill>
                            <a:srgbClr val="000000"/>
                          </a:solidFill>
                          <a:effectLst/>
                          <a:latin typeface="Calibri"/>
                        </a:rPr>
                        <a:t>-2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90500">
                <a:tc>
                  <a:txBody>
                    <a:bodyPr/>
                    <a:lstStyle/>
                    <a:p>
                      <a:pPr marL="171450" lvl="1" indent="0" algn="l" defTabSz="914400" rtl="0" eaLnBrk="1" fontAlgn="ctr" latinLnBrk="0" hangingPunct="1"/>
                      <a:r>
                        <a:rPr lang="ka-GE" sz="1100" b="0" i="0" u="none" strike="noStrike" kern="1200" dirty="0">
                          <a:solidFill>
                            <a:srgbClr val="000000"/>
                          </a:solidFill>
                          <a:effectLst/>
                          <a:latin typeface="Calibri"/>
                          <a:ea typeface="+mn-ea"/>
                          <a:cs typeface="+mn-cs"/>
                        </a:rPr>
                        <a:t>საგარეო საქმეთა სამინისტრო</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US" sz="1100" b="0" i="0" u="none" strike="noStrike" dirty="0">
                          <a:solidFill>
                            <a:srgbClr val="000000"/>
                          </a:solidFill>
                          <a:effectLst/>
                          <a:latin typeface="Calibri"/>
                        </a:rPr>
                        <a:t>90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US" sz="1100" b="0" i="0" u="none" strike="noStrike">
                          <a:solidFill>
                            <a:srgbClr val="000000"/>
                          </a:solidFill>
                          <a:effectLst/>
                          <a:latin typeface="Calibri"/>
                        </a:rPr>
                        <a:t>100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US" sz="1100" b="0" i="0" u="none" strike="noStrike">
                          <a:solidFill>
                            <a:srgbClr val="000000"/>
                          </a:solidFill>
                          <a:effectLst/>
                          <a:latin typeface="Calibri"/>
                        </a:rPr>
                        <a:t>10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90500">
                <a:tc>
                  <a:txBody>
                    <a:bodyPr/>
                    <a:lstStyle/>
                    <a:p>
                      <a:pPr marL="171450" lvl="1" indent="0" algn="l" defTabSz="914400" rtl="0" eaLnBrk="1" fontAlgn="ctr" latinLnBrk="0" hangingPunct="1"/>
                      <a:r>
                        <a:rPr lang="ka-GE" sz="1100" b="0" i="0" u="none" strike="noStrike" kern="1200" dirty="0">
                          <a:solidFill>
                            <a:srgbClr val="000000"/>
                          </a:solidFill>
                          <a:effectLst/>
                          <a:latin typeface="Calibri"/>
                          <a:ea typeface="+mn-ea"/>
                          <a:cs typeface="+mn-cs"/>
                        </a:rPr>
                        <a:t>ფინანსთა სამინისტრო</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US" sz="1100" b="0" i="0" u="none" strike="noStrike" dirty="0">
                          <a:solidFill>
                            <a:srgbClr val="000000"/>
                          </a:solidFill>
                          <a:effectLst/>
                          <a:latin typeface="Calibri"/>
                        </a:rPr>
                        <a:t>96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US" sz="1100" b="0" i="0" u="none" strike="noStrike">
                          <a:solidFill>
                            <a:srgbClr val="000000"/>
                          </a:solidFill>
                          <a:effectLst/>
                          <a:latin typeface="Calibri"/>
                        </a:rPr>
                        <a:t>100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US" sz="1100" b="0" i="0" u="none" strike="noStrike">
                          <a:solidFill>
                            <a:srgbClr val="000000"/>
                          </a:solidFill>
                          <a:effectLst/>
                          <a:latin typeface="Calibri"/>
                        </a:rPr>
                        <a:t>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95064">
                <a:tc>
                  <a:txBody>
                    <a:bodyPr/>
                    <a:lstStyle/>
                    <a:p>
                      <a:pPr marL="171450" lvl="1" indent="0" algn="l" defTabSz="914400" rtl="0" eaLnBrk="1" fontAlgn="ctr" latinLnBrk="0" hangingPunct="1"/>
                      <a:r>
                        <a:rPr lang="ka-GE" sz="1100" b="0" i="0" u="none" strike="noStrike" kern="1200" dirty="0">
                          <a:solidFill>
                            <a:srgbClr val="000000"/>
                          </a:solidFill>
                          <a:effectLst/>
                          <a:latin typeface="Calibri"/>
                          <a:ea typeface="+mn-ea"/>
                          <a:cs typeface="+mn-cs"/>
                        </a:rPr>
                        <a:t>კულტურისა და ძეგლთა დაცვის სამინისტრო</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US" sz="1100" b="0" i="0" u="none" strike="noStrike" dirty="0">
                          <a:solidFill>
                            <a:srgbClr val="000000"/>
                          </a:solidFill>
                          <a:effectLst/>
                          <a:latin typeface="Calibri"/>
                        </a:rPr>
                        <a:t>80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US" sz="1100" b="0" i="0" u="none" strike="noStrike" dirty="0">
                          <a:solidFill>
                            <a:srgbClr val="000000"/>
                          </a:solidFill>
                          <a:effectLst/>
                          <a:latin typeface="Calibri"/>
                        </a:rPr>
                        <a:t>95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US" sz="1100" b="0" i="0" u="none" strike="noStrike">
                          <a:solidFill>
                            <a:srgbClr val="000000"/>
                          </a:solidFill>
                          <a:effectLst/>
                          <a:latin typeface="Calibri"/>
                        </a:rPr>
                        <a:t>15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16024">
                <a:tc>
                  <a:txBody>
                    <a:bodyPr/>
                    <a:lstStyle/>
                    <a:p>
                      <a:pPr marL="171450" lvl="1" indent="0" algn="l" defTabSz="914400" rtl="0" eaLnBrk="1" fontAlgn="ctr" latinLnBrk="0" hangingPunct="1"/>
                      <a:r>
                        <a:rPr lang="ka-GE" sz="1100" b="0" i="0" u="none" strike="noStrike" kern="1200" dirty="0">
                          <a:solidFill>
                            <a:srgbClr val="000000"/>
                          </a:solidFill>
                          <a:effectLst/>
                          <a:latin typeface="Calibri"/>
                          <a:ea typeface="+mn-ea"/>
                          <a:cs typeface="+mn-cs"/>
                        </a:rPr>
                        <a:t>სპორტისა და ახალგაზრდობის სამინისტრო</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US" sz="1100" b="0" i="0" u="none" strike="noStrike">
                          <a:solidFill>
                            <a:srgbClr val="000000"/>
                          </a:solidFill>
                          <a:effectLst/>
                          <a:latin typeface="Calibri"/>
                        </a:rPr>
                        <a:t>53.9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US" sz="1100" b="0" i="0" u="none" strike="noStrike" dirty="0">
                          <a:solidFill>
                            <a:srgbClr val="000000"/>
                          </a:solidFill>
                          <a:effectLst/>
                          <a:latin typeface="Calibri"/>
                        </a:rPr>
                        <a:t>70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US" sz="1100" b="0" i="0" u="none" strike="noStrike" dirty="0">
                          <a:solidFill>
                            <a:srgbClr val="000000"/>
                          </a:solidFill>
                          <a:effectLst/>
                          <a:latin typeface="Calibri"/>
                        </a:rPr>
                        <a:t>16.1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90500">
                <a:tc>
                  <a:txBody>
                    <a:bodyPr/>
                    <a:lstStyle/>
                    <a:p>
                      <a:pPr marL="171450" lvl="1" indent="0" algn="l" defTabSz="914400" rtl="0" eaLnBrk="1" fontAlgn="ctr" latinLnBrk="0" hangingPunct="1"/>
                      <a:r>
                        <a:rPr lang="ka-GE" sz="1100" b="0" i="0" u="none" strike="noStrike" kern="1200" dirty="0">
                          <a:solidFill>
                            <a:srgbClr val="000000"/>
                          </a:solidFill>
                          <a:effectLst/>
                          <a:latin typeface="Calibri"/>
                          <a:ea typeface="+mn-ea"/>
                          <a:cs typeface="+mn-cs"/>
                        </a:rPr>
                        <a:t>თავდაცვის სამინისტრო</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US" sz="1100" b="0" i="0" u="none" strike="noStrike">
                          <a:solidFill>
                            <a:srgbClr val="000000"/>
                          </a:solidFill>
                          <a:effectLst/>
                          <a:latin typeface="Calibri"/>
                        </a:rPr>
                        <a:t>623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US" sz="1100" b="0" i="0" u="none" strike="noStrike" dirty="0">
                          <a:solidFill>
                            <a:srgbClr val="000000"/>
                          </a:solidFill>
                          <a:effectLst/>
                          <a:latin typeface="Calibri"/>
                        </a:rPr>
                        <a:t>640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US" sz="1100" b="0" i="0" u="none" strike="noStrike" dirty="0">
                          <a:solidFill>
                            <a:srgbClr val="000000"/>
                          </a:solidFill>
                          <a:effectLst/>
                          <a:latin typeface="Calibri"/>
                        </a:rPr>
                        <a:t>17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90500">
                <a:tc>
                  <a:txBody>
                    <a:bodyPr/>
                    <a:lstStyle/>
                    <a:p>
                      <a:pPr marL="171450" lvl="1" indent="0" algn="l" defTabSz="914400" rtl="0" eaLnBrk="1" fontAlgn="ctr" latinLnBrk="0" hangingPunct="1"/>
                      <a:r>
                        <a:rPr lang="ka-GE" sz="1100" b="0" i="0" u="none" strike="noStrike" kern="1200" dirty="0">
                          <a:solidFill>
                            <a:srgbClr val="000000"/>
                          </a:solidFill>
                          <a:effectLst/>
                          <a:latin typeface="Calibri"/>
                          <a:ea typeface="+mn-ea"/>
                          <a:cs typeface="+mn-cs"/>
                        </a:rPr>
                        <a:t>შსს</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US" sz="1100" b="0" i="0" u="none" strike="noStrike">
                          <a:solidFill>
                            <a:srgbClr val="000000"/>
                          </a:solidFill>
                          <a:effectLst/>
                          <a:latin typeface="Calibri"/>
                        </a:rPr>
                        <a:t>600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US" sz="1100" b="0" i="0" u="none" strike="noStrike">
                          <a:solidFill>
                            <a:srgbClr val="000000"/>
                          </a:solidFill>
                          <a:effectLst/>
                          <a:latin typeface="Calibri"/>
                        </a:rPr>
                        <a:t>638.7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US" sz="1100" b="0" i="0" u="none" strike="noStrike" dirty="0">
                          <a:solidFill>
                            <a:srgbClr val="000000"/>
                          </a:solidFill>
                          <a:effectLst/>
                          <a:latin typeface="Calibri"/>
                        </a:rPr>
                        <a:t>38.7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81000">
                <a:tc>
                  <a:txBody>
                    <a:bodyPr/>
                    <a:lstStyle/>
                    <a:p>
                      <a:pPr algn="ctr" rtl="0" fontAlgn="ctr"/>
                      <a:r>
                        <a:rPr lang="ka-GE" sz="1100" b="1" i="0" u="none" strike="noStrike" dirty="0">
                          <a:solidFill>
                            <a:srgbClr val="000000"/>
                          </a:solidFill>
                          <a:effectLst/>
                          <a:latin typeface="Calibri"/>
                        </a:rPr>
                        <a:t>სულ სხვა დანარჩენი სამინისტროები</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US" sz="1100" b="1" i="0" u="none" strike="noStrike">
                          <a:solidFill>
                            <a:srgbClr val="000000"/>
                          </a:solidFill>
                          <a:effectLst/>
                          <a:latin typeface="Calibri"/>
                        </a:rPr>
                        <a:t>2,074.50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US" sz="1100" b="1" i="0" u="none" strike="noStrike">
                          <a:solidFill>
                            <a:srgbClr val="000000"/>
                          </a:solidFill>
                          <a:effectLst/>
                          <a:latin typeface="Calibri"/>
                        </a:rPr>
                        <a:t>2,221.20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US" sz="1100" b="1" i="0" u="none" strike="noStrike" dirty="0">
                          <a:solidFill>
                            <a:srgbClr val="000000"/>
                          </a:solidFill>
                          <a:effectLst/>
                          <a:latin typeface="Calibri"/>
                        </a:rPr>
                        <a:t>146.7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886107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a-GE" dirty="0" smtClean="0">
                <a:solidFill>
                  <a:schemeClr val="tx1"/>
                </a:solidFill>
              </a:rPr>
              <a:t>ზოგადი მიმოხილვა</a:t>
            </a:r>
            <a:endParaRPr lang="en-US" dirty="0">
              <a:solidFill>
                <a:schemeClr val="tx1"/>
              </a:solidFill>
            </a:endParaRPr>
          </a:p>
        </p:txBody>
      </p:sp>
      <p:sp>
        <p:nvSpPr>
          <p:cNvPr id="3" name="Content Placeholder 2"/>
          <p:cNvSpPr>
            <a:spLocks noGrp="1"/>
          </p:cNvSpPr>
          <p:nvPr>
            <p:ph idx="1"/>
          </p:nvPr>
        </p:nvSpPr>
        <p:spPr>
          <a:xfrm>
            <a:off x="467544" y="1268760"/>
            <a:ext cx="8229600" cy="5022890"/>
          </a:xfrm>
        </p:spPr>
        <p:txBody>
          <a:bodyPr>
            <a:normAutofit fontScale="92500" lnSpcReduction="20000"/>
          </a:bodyPr>
          <a:lstStyle/>
          <a:p>
            <a:pPr algn="just"/>
            <a:r>
              <a:rPr lang="ka-GE" sz="1600" dirty="0">
                <a:solidFill>
                  <a:schemeClr val="tx1"/>
                </a:solidFill>
              </a:rPr>
              <a:t>მაკროეკონომიკური სტაბილურობისთვის ერთ-ერთ მნიშვნელოვან პარამეტრს წარმოადგენს საბიუჯეტო დეფიციტის შემცირება</a:t>
            </a:r>
            <a:r>
              <a:rPr lang="ka-GE" sz="1500" dirty="0" smtClean="0">
                <a:solidFill>
                  <a:schemeClr val="tx1"/>
                </a:solidFill>
              </a:rPr>
              <a:t>;</a:t>
            </a:r>
          </a:p>
          <a:p>
            <a:pPr algn="just"/>
            <a:endParaRPr lang="ka-GE" sz="1500" dirty="0">
              <a:solidFill>
                <a:schemeClr val="tx1"/>
              </a:solidFill>
            </a:endParaRPr>
          </a:p>
          <a:p>
            <a:pPr algn="just"/>
            <a:r>
              <a:rPr lang="ka-GE" sz="1600" dirty="0" smtClean="0">
                <a:solidFill>
                  <a:schemeClr val="tx1"/>
                </a:solidFill>
              </a:rPr>
              <a:t>აღნიშნულ </a:t>
            </a:r>
            <a:r>
              <a:rPr lang="ka-GE" sz="1600" dirty="0">
                <a:solidFill>
                  <a:schemeClr val="tx1"/>
                </a:solidFill>
              </a:rPr>
              <a:t>მაჩვენებელს ძირითადი როლი აქვს საერთაშორისო სარეიტინგო კომპანიების მიერ ქვეყნის სუვერენული რეიტინგის შეფასების დროს, </a:t>
            </a:r>
            <a:r>
              <a:rPr lang="ka-GE" sz="1600" dirty="0" smtClean="0">
                <a:solidFill>
                  <a:schemeClr val="tx1"/>
                </a:solidFill>
              </a:rPr>
              <a:t>რომელი რეიტინგებიც </a:t>
            </a:r>
            <a:r>
              <a:rPr lang="ka-GE" sz="1600" dirty="0">
                <a:solidFill>
                  <a:schemeClr val="tx1"/>
                </a:solidFill>
              </a:rPr>
              <a:t>არის ის ძირითადი ინსტრუმენტი, რასაც ინვესტორები განსაკუთრებულ ყურადღებას აქცევენ ინვესტიციების განხორციელების </a:t>
            </a:r>
            <a:r>
              <a:rPr lang="ka-GE" sz="1600" dirty="0" smtClean="0">
                <a:solidFill>
                  <a:schemeClr val="tx1"/>
                </a:solidFill>
              </a:rPr>
              <a:t>პროცესში;</a:t>
            </a:r>
          </a:p>
          <a:p>
            <a:pPr algn="just"/>
            <a:endParaRPr lang="ka-GE" sz="1600" dirty="0">
              <a:solidFill>
                <a:schemeClr val="tx1"/>
              </a:solidFill>
            </a:endParaRPr>
          </a:p>
          <a:p>
            <a:pPr algn="just"/>
            <a:r>
              <a:rPr lang="ka-GE" sz="1600" dirty="0">
                <a:solidFill>
                  <a:schemeClr val="tx1"/>
                </a:solidFill>
              </a:rPr>
              <a:t>სწორედ ამიტომ, 2015 წელს ეკონომიკური ზრდის შედეგად </a:t>
            </a:r>
            <a:r>
              <a:rPr lang="ka-GE" sz="1600" dirty="0" smtClean="0">
                <a:solidFill>
                  <a:schemeClr val="tx1"/>
                </a:solidFill>
              </a:rPr>
              <a:t>მი</a:t>
            </a:r>
            <a:r>
              <a:rPr lang="ka-GE" sz="1600" dirty="0">
                <a:solidFill>
                  <a:schemeClr val="tx1"/>
                </a:solidFill>
              </a:rPr>
              <a:t>ღ</a:t>
            </a:r>
            <a:r>
              <a:rPr lang="ka-GE" sz="1600" dirty="0" smtClean="0">
                <a:solidFill>
                  <a:schemeClr val="tx1"/>
                </a:solidFill>
              </a:rPr>
              <a:t>ებული </a:t>
            </a:r>
            <a:r>
              <a:rPr lang="ka-GE" sz="1600" dirty="0">
                <a:solidFill>
                  <a:schemeClr val="tx1"/>
                </a:solidFill>
              </a:rPr>
              <a:t>დამატებითი საგადასახადო შემოსავლების ნაწილი საბიუჯეტო დეფიციტის შემცირებას </a:t>
            </a:r>
            <a:r>
              <a:rPr lang="ka-GE" sz="1600" dirty="0" smtClean="0">
                <a:solidFill>
                  <a:schemeClr val="tx1"/>
                </a:solidFill>
              </a:rPr>
              <a:t>მოხმარდება;</a:t>
            </a:r>
            <a:endParaRPr lang="en-US" sz="1600" dirty="0">
              <a:solidFill>
                <a:schemeClr val="tx1"/>
              </a:solidFill>
            </a:endParaRPr>
          </a:p>
          <a:p>
            <a:pPr algn="just"/>
            <a:endParaRPr lang="ka-GE" sz="1500" dirty="0" smtClean="0">
              <a:solidFill>
                <a:schemeClr val="tx1"/>
              </a:solidFill>
            </a:endParaRPr>
          </a:p>
          <a:p>
            <a:pPr algn="just"/>
            <a:r>
              <a:rPr lang="ka-GE" sz="1600" dirty="0">
                <a:solidFill>
                  <a:schemeClr val="tx1"/>
                </a:solidFill>
              </a:rPr>
              <a:t>2014 წლის ბოლოსთვის საბიუჯეტო დეფიციტის მაჩვენებელი მშპ-ს მიმართ 3,7%-ი იქნება, ხოლო 2015 წლისთვის აღნიშნული მაჩვენებელი შემცირებულია 3,0%-</a:t>
            </a:r>
            <a:r>
              <a:rPr lang="ka-GE" sz="1600" dirty="0" smtClean="0">
                <a:solidFill>
                  <a:schemeClr val="tx1"/>
                </a:solidFill>
              </a:rPr>
              <a:t>მდე;</a:t>
            </a:r>
          </a:p>
          <a:p>
            <a:pPr algn="just"/>
            <a:endParaRPr lang="ka-GE" sz="1600" dirty="0">
              <a:solidFill>
                <a:schemeClr val="tx1"/>
              </a:solidFill>
            </a:endParaRPr>
          </a:p>
          <a:p>
            <a:pPr algn="just"/>
            <a:r>
              <a:rPr lang="ka-GE" sz="1600" dirty="0">
                <a:solidFill>
                  <a:schemeClr val="tx1"/>
                </a:solidFill>
              </a:rPr>
              <a:t>გარდა ამისა, 2015 წელს შემცირებულია ვალდებულებების ზრდის სახით მისაღები </a:t>
            </a:r>
            <a:r>
              <a:rPr lang="ka-GE" sz="1600" dirty="0" smtClean="0">
                <a:solidFill>
                  <a:schemeClr val="tx1"/>
                </a:solidFill>
              </a:rPr>
              <a:t>თანხები;</a:t>
            </a:r>
          </a:p>
          <a:p>
            <a:pPr algn="just"/>
            <a:endParaRPr lang="ka-GE" sz="1600" dirty="0" smtClean="0">
              <a:solidFill>
                <a:schemeClr val="tx1"/>
              </a:solidFill>
            </a:endParaRPr>
          </a:p>
          <a:p>
            <a:pPr algn="just"/>
            <a:r>
              <a:rPr lang="ka-GE" sz="1600" dirty="0" smtClean="0">
                <a:solidFill>
                  <a:schemeClr val="tx1"/>
                </a:solidFill>
              </a:rPr>
              <a:t>პენსიის ზრდისა და პედაგოგთა ხელფასების მოწესრიგების ფონზე გაზრდილია </a:t>
            </a:r>
            <a:r>
              <a:rPr lang="ka-GE" sz="1600" dirty="0">
                <a:solidFill>
                  <a:schemeClr val="tx1"/>
                </a:solidFill>
              </a:rPr>
              <a:t>კაპიტალური პროექტების </a:t>
            </a:r>
            <a:r>
              <a:rPr lang="ka-GE" sz="1600" dirty="0" smtClean="0">
                <a:solidFill>
                  <a:schemeClr val="tx1"/>
                </a:solidFill>
              </a:rPr>
              <a:t>დაფინანსება;</a:t>
            </a:r>
          </a:p>
          <a:p>
            <a:pPr algn="just"/>
            <a:endParaRPr lang="ka-GE" sz="1600" dirty="0">
              <a:solidFill>
                <a:schemeClr val="tx1"/>
              </a:solidFill>
            </a:endParaRPr>
          </a:p>
          <a:p>
            <a:pPr algn="just"/>
            <a:r>
              <a:rPr lang="ka-GE" sz="1600" b="1" i="1" dirty="0" smtClean="0">
                <a:solidFill>
                  <a:schemeClr val="tx1"/>
                </a:solidFill>
              </a:rPr>
              <a:t>ყოველივე ზემოაღნიშნულიდან შესაძლებელია </a:t>
            </a:r>
            <a:r>
              <a:rPr lang="ka-GE" sz="1600" b="1" i="1" dirty="0">
                <a:solidFill>
                  <a:schemeClr val="tx1"/>
                </a:solidFill>
              </a:rPr>
              <a:t>ითქვას, რომ 2015 წლის ბიუჯეტს წინა წლებთან შედარებით </a:t>
            </a:r>
            <a:r>
              <a:rPr lang="ka-GE" sz="1600" b="1" i="1" dirty="0" smtClean="0">
                <a:solidFill>
                  <a:schemeClr val="tx1"/>
                </a:solidFill>
              </a:rPr>
              <a:t>ყველაზე </a:t>
            </a:r>
            <a:r>
              <a:rPr lang="ka-GE" sz="1600" b="1" i="1" dirty="0">
                <a:solidFill>
                  <a:schemeClr val="tx1"/>
                </a:solidFill>
              </a:rPr>
              <a:t>„ჯანსაღი“ </a:t>
            </a:r>
            <a:r>
              <a:rPr lang="ka-GE" sz="1600" b="1" i="1" dirty="0" smtClean="0">
                <a:solidFill>
                  <a:schemeClr val="tx1"/>
                </a:solidFill>
              </a:rPr>
              <a:t>ეკონომიკური </a:t>
            </a:r>
            <a:r>
              <a:rPr lang="ka-GE" sz="1600" b="1" i="1" dirty="0">
                <a:solidFill>
                  <a:schemeClr val="tx1"/>
                </a:solidFill>
              </a:rPr>
              <a:t>სტრუქტურა </a:t>
            </a:r>
            <a:r>
              <a:rPr lang="ka-GE" sz="1600" b="1" i="1" dirty="0" smtClean="0">
                <a:solidFill>
                  <a:schemeClr val="tx1"/>
                </a:solidFill>
              </a:rPr>
              <a:t>აქვს;</a:t>
            </a:r>
            <a:endParaRPr lang="en-US" sz="1500" b="1" i="1" dirty="0">
              <a:solidFill>
                <a:schemeClr val="tx1"/>
              </a:solidFill>
            </a:endParaRPr>
          </a:p>
        </p:txBody>
      </p:sp>
      <p:sp>
        <p:nvSpPr>
          <p:cNvPr id="4" name="Footer Placeholder 3"/>
          <p:cNvSpPr>
            <a:spLocks noGrp="1"/>
          </p:cNvSpPr>
          <p:nvPr>
            <p:ph type="ftr" sz="quarter" idx="11"/>
          </p:nvPr>
        </p:nvSpPr>
        <p:spPr/>
        <p:txBody>
          <a:bodyPr/>
          <a:lstStyle/>
          <a:p>
            <a:r>
              <a:rPr lang="ka-GE" smtClean="0">
                <a:solidFill>
                  <a:prstClr val="black">
                    <a:tint val="75000"/>
                  </a:prstClr>
                </a:solidFill>
              </a:rPr>
              <a:t>2015 წლის ბიუჯეტი</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7167321A-C667-4314-BCF5-A4F5B6D91B69}" type="slidenum">
              <a:rPr lang="en-US" smtClean="0">
                <a:solidFill>
                  <a:prstClr val="black">
                    <a:tint val="75000"/>
                  </a:prstClr>
                </a:solidFill>
              </a:rPr>
              <a:pPr/>
              <a:t>3</a:t>
            </a:fld>
            <a:endParaRPr lang="en-US" dirty="0">
              <a:solidFill>
                <a:prstClr val="black">
                  <a:tint val="75000"/>
                </a:prstClr>
              </a:solidFill>
            </a:endParaRPr>
          </a:p>
        </p:txBody>
      </p:sp>
    </p:spTree>
    <p:extLst>
      <p:ext uri="{BB962C8B-B14F-4D97-AF65-F5344CB8AC3E}">
        <p14:creationId xmlns:p14="http://schemas.microsoft.com/office/powerpoint/2010/main" val="13784329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81000" y="152400"/>
            <a:ext cx="8229600" cy="563562"/>
          </a:xfrm>
        </p:spPr>
        <p:txBody>
          <a:bodyPr>
            <a:normAutofit/>
          </a:bodyPr>
          <a:lstStyle/>
          <a:p>
            <a:pPr algn="l"/>
            <a:r>
              <a:rPr lang="ka-GE" sz="2400" b="1" dirty="0" smtClean="0">
                <a:solidFill>
                  <a:schemeClr val="tx1"/>
                </a:solidFill>
              </a:rPr>
              <a:t>2014 წლის ეკონომიკური ტენდენციები</a:t>
            </a:r>
            <a:endParaRPr lang="en-US" sz="2400" b="1" dirty="0">
              <a:solidFill>
                <a:schemeClr val="tx1"/>
              </a:solidFill>
            </a:endParaRPr>
          </a:p>
        </p:txBody>
      </p:sp>
      <p:sp>
        <p:nvSpPr>
          <p:cNvPr id="3" name="Slide Number Placeholder 2"/>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solidFill>
                  <a:prstClr val="black">
                    <a:tint val="75000"/>
                  </a:prstClr>
                </a:solidFill>
              </a:rPr>
              <a:pPr/>
              <a:t>4</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ka-GE" smtClean="0">
                <a:solidFill>
                  <a:prstClr val="black">
                    <a:tint val="75000"/>
                  </a:prstClr>
                </a:solidFill>
              </a:rPr>
              <a:t>2015 წლის ბიუჯეტი</a:t>
            </a:r>
            <a:endParaRPr lang="en-US" dirty="0">
              <a:solidFill>
                <a:prstClr val="black">
                  <a:tint val="75000"/>
                </a:prstClr>
              </a:solidFill>
            </a:endParaRPr>
          </a:p>
        </p:txBody>
      </p:sp>
      <p:sp>
        <p:nvSpPr>
          <p:cNvPr id="9" name="TextBox 8"/>
          <p:cNvSpPr txBox="1"/>
          <p:nvPr/>
        </p:nvSpPr>
        <p:spPr>
          <a:xfrm>
            <a:off x="467544" y="1196752"/>
            <a:ext cx="3600400" cy="276999"/>
          </a:xfrm>
          <a:prstGeom prst="rect">
            <a:avLst/>
          </a:prstGeom>
          <a:noFill/>
        </p:spPr>
        <p:txBody>
          <a:bodyPr wrap="square" rtlCol="0">
            <a:spAutoFit/>
          </a:bodyPr>
          <a:lstStyle/>
          <a:p>
            <a:pPr algn="ctr"/>
            <a:r>
              <a:rPr lang="ka-GE" sz="1200" b="1" dirty="0" smtClean="0"/>
              <a:t>რეალური ეკონომიკური ზრდა (2014)</a:t>
            </a:r>
            <a:endParaRPr lang="en-US" sz="1200" b="1" dirty="0"/>
          </a:p>
        </p:txBody>
      </p:sp>
      <p:graphicFrame>
        <p:nvGraphicFramePr>
          <p:cNvPr id="10" name="Object 9"/>
          <p:cNvGraphicFramePr>
            <a:graphicFrameLocks noChangeAspect="1"/>
          </p:cNvGraphicFramePr>
          <p:nvPr>
            <p:extLst>
              <p:ext uri="{D42A27DB-BD31-4B8C-83A1-F6EECF244321}">
                <p14:modId xmlns:p14="http://schemas.microsoft.com/office/powerpoint/2010/main" val="2800037649"/>
              </p:ext>
            </p:extLst>
          </p:nvPr>
        </p:nvGraphicFramePr>
        <p:xfrm>
          <a:off x="4499992" y="1541512"/>
          <a:ext cx="4415408" cy="4695800"/>
        </p:xfrm>
        <a:graphic>
          <a:graphicData uri="http://schemas.openxmlformats.org/presentationml/2006/ole">
            <mc:AlternateContent xmlns:mc="http://schemas.openxmlformats.org/markup-compatibility/2006">
              <mc:Choice xmlns:v="urn:schemas-microsoft-com:vml" Requires="v">
                <p:oleObj spid="_x0000_s11290" name="Worksheet" r:id="rId3" imgW="6867637" imgH="4981704" progId="Excel.Sheet.12">
                  <p:link updateAutomatic="1"/>
                </p:oleObj>
              </mc:Choice>
              <mc:Fallback>
                <p:oleObj name="Worksheet" r:id="rId3" imgW="6867637" imgH="4981704" progId="Excel.Sheet.12">
                  <p:link updateAutomatic="1"/>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9992" y="1541512"/>
                        <a:ext cx="4415408" cy="4695800"/>
                      </a:xfrm>
                      <a:prstGeom prst="rect">
                        <a:avLst/>
                      </a:prstGeom>
                      <a:noFill/>
                      <a:ln>
                        <a:noFill/>
                      </a:ln>
                    </p:spPr>
                  </p:pic>
                </p:oleObj>
              </mc:Fallback>
            </mc:AlternateContent>
          </a:graphicData>
        </a:graphic>
      </p:graphicFrame>
      <p:sp>
        <p:nvSpPr>
          <p:cNvPr id="11" name="TextBox 10"/>
          <p:cNvSpPr txBox="1"/>
          <p:nvPr/>
        </p:nvSpPr>
        <p:spPr>
          <a:xfrm>
            <a:off x="4499992" y="1196752"/>
            <a:ext cx="4392488" cy="276999"/>
          </a:xfrm>
          <a:prstGeom prst="rect">
            <a:avLst/>
          </a:prstGeom>
          <a:noFill/>
        </p:spPr>
        <p:txBody>
          <a:bodyPr wrap="square" rtlCol="0">
            <a:spAutoFit/>
          </a:bodyPr>
          <a:lstStyle/>
          <a:p>
            <a:pPr algn="ctr"/>
            <a:r>
              <a:rPr lang="ka-GE" sz="1200" b="1" dirty="0" smtClean="0"/>
              <a:t>მშპ-ს ზრდა დარგების მიხედვით (იანვარ-ივნისი)</a:t>
            </a:r>
            <a:endParaRPr lang="en-US" sz="1200" b="1" dirty="0"/>
          </a:p>
        </p:txBody>
      </p:sp>
      <p:sp>
        <p:nvSpPr>
          <p:cNvPr id="4" name="TextBox 3"/>
          <p:cNvSpPr txBox="1"/>
          <p:nvPr/>
        </p:nvSpPr>
        <p:spPr>
          <a:xfrm>
            <a:off x="179512" y="4221088"/>
            <a:ext cx="4176464" cy="1600438"/>
          </a:xfrm>
          <a:prstGeom prst="rect">
            <a:avLst/>
          </a:prstGeom>
          <a:noFill/>
        </p:spPr>
        <p:txBody>
          <a:bodyPr wrap="square" rtlCol="0">
            <a:spAutoFit/>
          </a:bodyPr>
          <a:lstStyle/>
          <a:p>
            <a:pPr marL="228600" indent="-228600" algn="just">
              <a:buFont typeface="Arial" panose="020B0604020202020204" pitchFamily="34" charset="0"/>
              <a:buChar char="•"/>
            </a:pPr>
            <a:r>
              <a:rPr lang="en-US" sz="1400" dirty="0" smtClean="0"/>
              <a:t>10</a:t>
            </a:r>
            <a:r>
              <a:rPr lang="ka-GE" sz="1400" dirty="0" smtClean="0"/>
              <a:t> თვის წინასწარი მონაცემების მიხედვით ეკონომიკური ზრდის რეალურმა მაჩვენებელმა 5,</a:t>
            </a:r>
            <a:r>
              <a:rPr lang="en-US" sz="1400" dirty="0" smtClean="0"/>
              <a:t>6</a:t>
            </a:r>
            <a:r>
              <a:rPr lang="ka-GE" sz="1400" dirty="0" smtClean="0"/>
              <a:t>% შეადგინა;</a:t>
            </a:r>
          </a:p>
          <a:p>
            <a:pPr marL="228600" indent="-228600" algn="just">
              <a:buFont typeface="Arial" panose="020B0604020202020204" pitchFamily="34" charset="0"/>
              <a:buChar char="•"/>
            </a:pPr>
            <a:endParaRPr lang="ka-GE" sz="1400" dirty="0" smtClean="0"/>
          </a:p>
          <a:p>
            <a:pPr marL="228600" indent="-228600" algn="just">
              <a:buFont typeface="Arial" panose="020B0604020202020204" pitchFamily="34" charset="0"/>
              <a:buChar char="•"/>
            </a:pPr>
            <a:r>
              <a:rPr lang="ka-GE" sz="1400" dirty="0" smtClean="0"/>
              <a:t>არსებული ტენდენციების გათვალისწინებით მიმდინარე წელს რეალური ეკონომიკური ზრდა 5%-ზე მაღალი იქნება;</a:t>
            </a:r>
            <a:endParaRPr lang="en-US" sz="1400" dirty="0"/>
          </a:p>
        </p:txBody>
      </p:sp>
      <p:graphicFrame>
        <p:nvGraphicFramePr>
          <p:cNvPr id="12" name="Chart 11"/>
          <p:cNvGraphicFramePr>
            <a:graphicFrameLocks/>
          </p:cNvGraphicFramePr>
          <p:nvPr>
            <p:extLst>
              <p:ext uri="{D42A27DB-BD31-4B8C-83A1-F6EECF244321}">
                <p14:modId xmlns:p14="http://schemas.microsoft.com/office/powerpoint/2010/main" val="2467883691"/>
              </p:ext>
            </p:extLst>
          </p:nvPr>
        </p:nvGraphicFramePr>
        <p:xfrm>
          <a:off x="179512" y="1473750"/>
          <a:ext cx="4176464" cy="261595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103747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81000" y="152400"/>
            <a:ext cx="8229600" cy="563562"/>
          </a:xfrm>
        </p:spPr>
        <p:txBody>
          <a:bodyPr>
            <a:normAutofit/>
          </a:bodyPr>
          <a:lstStyle/>
          <a:p>
            <a:pPr algn="l"/>
            <a:r>
              <a:rPr lang="ka-GE" sz="2400" b="1" dirty="0" smtClean="0">
                <a:solidFill>
                  <a:schemeClr val="tx1"/>
                </a:solidFill>
              </a:rPr>
              <a:t>2014 წლის ეკონომიკური ტენდენციები</a:t>
            </a:r>
            <a:endParaRPr lang="en-US" sz="2400" b="1" dirty="0">
              <a:solidFill>
                <a:schemeClr val="tx1"/>
              </a:solidFill>
            </a:endParaRPr>
          </a:p>
        </p:txBody>
      </p:sp>
      <p:sp>
        <p:nvSpPr>
          <p:cNvPr id="3" name="Slide Number Placeholder 2"/>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solidFill>
                  <a:prstClr val="black">
                    <a:tint val="75000"/>
                  </a:prstClr>
                </a:solidFill>
              </a:rPr>
              <a:pPr/>
              <a:t>5</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ka-GE" smtClean="0">
                <a:solidFill>
                  <a:prstClr val="black">
                    <a:tint val="75000"/>
                  </a:prstClr>
                </a:solidFill>
              </a:rPr>
              <a:t>2015 წლის ბიუჯეტი</a:t>
            </a:r>
            <a:endParaRPr lang="en-US" dirty="0">
              <a:solidFill>
                <a:prstClr val="black">
                  <a:tint val="75000"/>
                </a:prstClr>
              </a:solidFill>
            </a:endParaRPr>
          </a:p>
        </p:txBody>
      </p:sp>
      <p:sp>
        <p:nvSpPr>
          <p:cNvPr id="9" name="TextBox 8"/>
          <p:cNvSpPr txBox="1"/>
          <p:nvPr/>
        </p:nvSpPr>
        <p:spPr>
          <a:xfrm>
            <a:off x="1979712" y="1124744"/>
            <a:ext cx="4536504" cy="369332"/>
          </a:xfrm>
          <a:prstGeom prst="rect">
            <a:avLst/>
          </a:prstGeom>
          <a:noFill/>
        </p:spPr>
        <p:txBody>
          <a:bodyPr wrap="square" rtlCol="0">
            <a:spAutoFit/>
          </a:bodyPr>
          <a:lstStyle/>
          <a:p>
            <a:pPr algn="ctr"/>
            <a:r>
              <a:rPr lang="ka-GE" b="1" dirty="0" smtClean="0"/>
              <a:t>დღგ-ის ბრუნვები იანვარ-ოქტომბერში</a:t>
            </a:r>
            <a:endParaRPr lang="en-US" b="1" dirty="0"/>
          </a:p>
        </p:txBody>
      </p:sp>
      <p:sp>
        <p:nvSpPr>
          <p:cNvPr id="4" name="TextBox 3"/>
          <p:cNvSpPr txBox="1"/>
          <p:nvPr/>
        </p:nvSpPr>
        <p:spPr>
          <a:xfrm>
            <a:off x="251520" y="5517232"/>
            <a:ext cx="8208912" cy="369332"/>
          </a:xfrm>
          <a:prstGeom prst="rect">
            <a:avLst/>
          </a:prstGeom>
          <a:noFill/>
        </p:spPr>
        <p:txBody>
          <a:bodyPr wrap="square" rtlCol="0">
            <a:spAutoFit/>
          </a:bodyPr>
          <a:lstStyle/>
          <a:p>
            <a:endParaRPr lang="en-US" dirty="0"/>
          </a:p>
        </p:txBody>
      </p:sp>
      <p:sp>
        <p:nvSpPr>
          <p:cNvPr id="10" name="TextBox 9"/>
          <p:cNvSpPr txBox="1"/>
          <p:nvPr/>
        </p:nvSpPr>
        <p:spPr>
          <a:xfrm>
            <a:off x="5508104" y="4149080"/>
            <a:ext cx="3528392" cy="2462213"/>
          </a:xfrm>
          <a:prstGeom prst="rect">
            <a:avLst/>
          </a:prstGeom>
          <a:noFill/>
        </p:spPr>
        <p:txBody>
          <a:bodyPr wrap="square" rtlCol="0">
            <a:spAutoFit/>
          </a:bodyPr>
          <a:lstStyle/>
          <a:p>
            <a:pPr marL="228600" indent="-228600" algn="just">
              <a:buFont typeface="Arial" panose="020B0604020202020204" pitchFamily="34" charset="0"/>
              <a:buChar char="•"/>
            </a:pPr>
            <a:r>
              <a:rPr lang="ka-GE" sz="1400" dirty="0" smtClean="0"/>
              <a:t>10 თვის მონაცემების მიხედვით დღგ-ის გადამხდელ საწარმოთა ბრუნვები გაზრდილია 12,7%-ით;</a:t>
            </a:r>
          </a:p>
          <a:p>
            <a:pPr marL="228600" indent="-228600" algn="just">
              <a:buFont typeface="Arial" panose="020B0604020202020204" pitchFamily="34" charset="0"/>
              <a:buChar char="•"/>
            </a:pPr>
            <a:endParaRPr lang="ka-GE" sz="1400" dirty="0" smtClean="0"/>
          </a:p>
          <a:p>
            <a:pPr marL="228600" indent="-228600" algn="just">
              <a:buFont typeface="Arial" panose="020B0604020202020204" pitchFamily="34" charset="0"/>
              <a:buChar char="•"/>
            </a:pPr>
            <a:r>
              <a:rPr lang="ka-GE" sz="1400" dirty="0" smtClean="0"/>
              <a:t>ყველაზე მაღალი ზრდა დაფიქსირდა სოფლის მეურნეობისა და მშენებლობის დარგებში;</a:t>
            </a:r>
          </a:p>
          <a:p>
            <a:pPr marL="228600" indent="-228600" algn="just">
              <a:buFont typeface="Arial" panose="020B0604020202020204" pitchFamily="34" charset="0"/>
              <a:buChar char="•"/>
            </a:pPr>
            <a:endParaRPr lang="ka-GE" sz="1400" dirty="0"/>
          </a:p>
          <a:p>
            <a:pPr marL="228600" indent="-228600" algn="just">
              <a:buFont typeface="Arial" panose="020B0604020202020204" pitchFamily="34" charset="0"/>
              <a:buChar char="•"/>
            </a:pPr>
            <a:r>
              <a:rPr lang="ka-GE" sz="1400" dirty="0" smtClean="0"/>
              <a:t>მშენებლობაში დღგ-ის ბრუნვები გაზრდილია 620,0 მლნ ლარზე მეტით;</a:t>
            </a:r>
            <a:endParaRPr lang="en-US" sz="1400" dirty="0"/>
          </a:p>
        </p:txBody>
      </p:sp>
      <p:pic>
        <p:nvPicPr>
          <p:cNvPr id="2114" name="Picture 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657498"/>
            <a:ext cx="5328592" cy="4507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1" name="Chart 10"/>
          <p:cNvGraphicFramePr>
            <a:graphicFrameLocks/>
          </p:cNvGraphicFramePr>
          <p:nvPr>
            <p:extLst>
              <p:ext uri="{D42A27DB-BD31-4B8C-83A1-F6EECF244321}">
                <p14:modId xmlns:p14="http://schemas.microsoft.com/office/powerpoint/2010/main" val="3420728619"/>
              </p:ext>
            </p:extLst>
          </p:nvPr>
        </p:nvGraphicFramePr>
        <p:xfrm>
          <a:off x="5796136" y="1309410"/>
          <a:ext cx="3347864" cy="283967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856030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81000" y="152400"/>
            <a:ext cx="8229600" cy="563562"/>
          </a:xfrm>
        </p:spPr>
        <p:txBody>
          <a:bodyPr>
            <a:normAutofit/>
          </a:bodyPr>
          <a:lstStyle/>
          <a:p>
            <a:pPr algn="l"/>
            <a:r>
              <a:rPr lang="ka-GE" sz="2400" b="1" dirty="0" smtClean="0">
                <a:solidFill>
                  <a:schemeClr val="tx1"/>
                </a:solidFill>
              </a:rPr>
              <a:t>ეკონომიკური ზრდის პროგნოზები (2014-2015)</a:t>
            </a:r>
            <a:endParaRPr lang="en-US" sz="2400" b="1" dirty="0">
              <a:solidFill>
                <a:schemeClr val="tx1"/>
              </a:solidFill>
            </a:endParaRPr>
          </a:p>
        </p:txBody>
      </p:sp>
      <p:sp>
        <p:nvSpPr>
          <p:cNvPr id="3" name="Slide Number Placeholder 2"/>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solidFill>
                  <a:prstClr val="black">
                    <a:tint val="75000"/>
                  </a:prstClr>
                </a:solidFill>
              </a:rPr>
              <a:pPr/>
              <a:t>6</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ka-GE" smtClean="0">
                <a:solidFill>
                  <a:prstClr val="black">
                    <a:tint val="75000"/>
                  </a:prstClr>
                </a:solidFill>
              </a:rPr>
              <a:t>2015 წლის ბიუჯეტი</a:t>
            </a:r>
            <a:endParaRPr lang="en-US" dirty="0">
              <a:solidFill>
                <a:prstClr val="black">
                  <a:tint val="75000"/>
                </a:prstClr>
              </a:solidFill>
            </a:endParaRPr>
          </a:p>
        </p:txBody>
      </p:sp>
      <p:sp>
        <p:nvSpPr>
          <p:cNvPr id="6" name="TextBox 5"/>
          <p:cNvSpPr txBox="1"/>
          <p:nvPr/>
        </p:nvSpPr>
        <p:spPr>
          <a:xfrm>
            <a:off x="179512" y="5642084"/>
            <a:ext cx="8640960" cy="523220"/>
          </a:xfrm>
          <a:prstGeom prst="rect">
            <a:avLst/>
          </a:prstGeom>
          <a:noFill/>
        </p:spPr>
        <p:txBody>
          <a:bodyPr wrap="square" rtlCol="0">
            <a:spAutoFit/>
          </a:bodyPr>
          <a:lstStyle/>
          <a:p>
            <a:pPr marL="228600" indent="-228600" algn="just">
              <a:buFont typeface="Arial" panose="020B0604020202020204" pitchFamily="34" charset="0"/>
              <a:buChar char="•"/>
            </a:pPr>
            <a:r>
              <a:rPr lang="ka-GE" sz="1400" dirty="0" smtClean="0"/>
              <a:t>რეგიონის ქვეყნებთან შედარებით 2014-2015 წლებში საქართველოში რეალური ეკონომიკური ზრდის მაჩვენებელი ყველაზე მაღალია;</a:t>
            </a:r>
            <a:endParaRPr lang="en-US" sz="1400" dirty="0"/>
          </a:p>
        </p:txBody>
      </p:sp>
      <p:graphicFrame>
        <p:nvGraphicFramePr>
          <p:cNvPr id="7" name="Chart 6"/>
          <p:cNvGraphicFramePr>
            <a:graphicFrameLocks/>
          </p:cNvGraphicFramePr>
          <p:nvPr>
            <p:extLst>
              <p:ext uri="{D42A27DB-BD31-4B8C-83A1-F6EECF244321}">
                <p14:modId xmlns:p14="http://schemas.microsoft.com/office/powerpoint/2010/main" val="2624893628"/>
              </p:ext>
            </p:extLst>
          </p:nvPr>
        </p:nvGraphicFramePr>
        <p:xfrm>
          <a:off x="76200" y="1295401"/>
          <a:ext cx="8816280" cy="434668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714262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81000" y="152400"/>
            <a:ext cx="8229600" cy="563562"/>
          </a:xfrm>
        </p:spPr>
        <p:txBody>
          <a:bodyPr>
            <a:normAutofit/>
          </a:bodyPr>
          <a:lstStyle/>
          <a:p>
            <a:pPr algn="l"/>
            <a:r>
              <a:rPr lang="ka-GE" sz="2400" b="1" dirty="0" smtClean="0">
                <a:solidFill>
                  <a:schemeClr val="tx1"/>
                </a:solidFill>
              </a:rPr>
              <a:t>2014 წლის ეკონომიკური ტენდენციები</a:t>
            </a:r>
            <a:endParaRPr lang="en-US" sz="2400" b="1" dirty="0">
              <a:solidFill>
                <a:schemeClr val="tx1"/>
              </a:solidFill>
            </a:endParaRPr>
          </a:p>
        </p:txBody>
      </p:sp>
      <p:sp>
        <p:nvSpPr>
          <p:cNvPr id="3" name="Slide Number Placeholder 2"/>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solidFill>
                  <a:prstClr val="black">
                    <a:tint val="75000"/>
                  </a:prstClr>
                </a:solidFill>
              </a:rPr>
              <a:pPr/>
              <a:t>7</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ka-GE" smtClean="0">
                <a:solidFill>
                  <a:prstClr val="black">
                    <a:tint val="75000"/>
                  </a:prstClr>
                </a:solidFill>
              </a:rPr>
              <a:t>2015 წლის ბიუჯეტი</a:t>
            </a:r>
            <a:endParaRPr lang="en-US" dirty="0">
              <a:solidFill>
                <a:prstClr val="black">
                  <a:tint val="75000"/>
                </a:prstClr>
              </a:solidFill>
            </a:endParaRPr>
          </a:p>
        </p:txBody>
      </p:sp>
      <p:sp>
        <p:nvSpPr>
          <p:cNvPr id="9" name="TextBox 8"/>
          <p:cNvSpPr txBox="1"/>
          <p:nvPr/>
        </p:nvSpPr>
        <p:spPr>
          <a:xfrm>
            <a:off x="107504" y="1196752"/>
            <a:ext cx="4248472" cy="523220"/>
          </a:xfrm>
          <a:prstGeom prst="rect">
            <a:avLst/>
          </a:prstGeom>
          <a:noFill/>
        </p:spPr>
        <p:txBody>
          <a:bodyPr wrap="square" rtlCol="0">
            <a:spAutoFit/>
          </a:bodyPr>
          <a:lstStyle/>
          <a:p>
            <a:pPr algn="ctr"/>
            <a:r>
              <a:rPr lang="ka-GE" sz="1400" b="1" dirty="0" smtClean="0">
                <a:latin typeface="Sylfaen" panose="010A0502050306030303" pitchFamily="18" charset="0"/>
              </a:rPr>
              <a:t>მთლიანი ექსპორტი </a:t>
            </a:r>
            <a:r>
              <a:rPr lang="ka-GE" sz="1400" b="1" dirty="0">
                <a:latin typeface="Sylfaen" panose="010A0502050306030303" pitchFamily="18" charset="0"/>
              </a:rPr>
              <a:t/>
            </a:r>
            <a:br>
              <a:rPr lang="ka-GE" sz="1400" b="1" dirty="0">
                <a:latin typeface="Sylfaen" panose="010A0502050306030303" pitchFamily="18" charset="0"/>
              </a:rPr>
            </a:br>
            <a:r>
              <a:rPr lang="ka-GE" sz="1400" dirty="0" smtClean="0">
                <a:latin typeface="Sylfaen" panose="010A0502050306030303" pitchFamily="18" charset="0"/>
              </a:rPr>
              <a:t>იანვარ-ოქტომბერი  </a:t>
            </a:r>
            <a:r>
              <a:rPr lang="ka-GE" sz="1100" dirty="0">
                <a:latin typeface="Sylfaen" panose="010A0502050306030303" pitchFamily="18" charset="0"/>
              </a:rPr>
              <a:t>(მლნ აშშ დოლარი)</a:t>
            </a:r>
            <a:endParaRPr lang="en-US" sz="1100" dirty="0"/>
          </a:p>
        </p:txBody>
      </p:sp>
      <p:sp>
        <p:nvSpPr>
          <p:cNvPr id="10" name="TextBox 9"/>
          <p:cNvSpPr txBox="1"/>
          <p:nvPr/>
        </p:nvSpPr>
        <p:spPr>
          <a:xfrm>
            <a:off x="4499992" y="1196752"/>
            <a:ext cx="4248472" cy="523220"/>
          </a:xfrm>
          <a:prstGeom prst="rect">
            <a:avLst/>
          </a:prstGeom>
          <a:noFill/>
        </p:spPr>
        <p:txBody>
          <a:bodyPr wrap="square" rtlCol="0">
            <a:spAutoFit/>
          </a:bodyPr>
          <a:lstStyle/>
          <a:p>
            <a:pPr algn="ctr"/>
            <a:r>
              <a:rPr lang="ka-GE" sz="1400" b="1" dirty="0">
                <a:latin typeface="Sylfaen" panose="010A0502050306030303" pitchFamily="18" charset="0"/>
              </a:rPr>
              <a:t>ექსპორტი </a:t>
            </a:r>
            <a:r>
              <a:rPr lang="ka-GE" sz="1400" b="1" dirty="0" smtClean="0">
                <a:latin typeface="Sylfaen" panose="010A0502050306030303" pitchFamily="18" charset="0"/>
              </a:rPr>
              <a:t>ევროკავშირის ქვეყნებში</a:t>
            </a:r>
            <a:r>
              <a:rPr lang="ka-GE" sz="1400" b="1" dirty="0">
                <a:latin typeface="Sylfaen" panose="010A0502050306030303" pitchFamily="18" charset="0"/>
              </a:rPr>
              <a:t/>
            </a:r>
            <a:br>
              <a:rPr lang="ka-GE" sz="1400" b="1" dirty="0">
                <a:latin typeface="Sylfaen" panose="010A0502050306030303" pitchFamily="18" charset="0"/>
              </a:rPr>
            </a:br>
            <a:r>
              <a:rPr lang="ka-GE" sz="1400" dirty="0" smtClean="0">
                <a:latin typeface="Sylfaen" panose="010A0502050306030303" pitchFamily="18" charset="0"/>
              </a:rPr>
              <a:t>იანვარ-ოქტომბერი  </a:t>
            </a:r>
            <a:r>
              <a:rPr lang="ka-GE" sz="1100" dirty="0">
                <a:latin typeface="Sylfaen" panose="010A0502050306030303" pitchFamily="18" charset="0"/>
              </a:rPr>
              <a:t>(მლნ აშშ დოლარი)</a:t>
            </a:r>
            <a:endParaRPr lang="en-US" sz="1100" dirty="0"/>
          </a:p>
        </p:txBody>
      </p:sp>
      <p:sp>
        <p:nvSpPr>
          <p:cNvPr id="7" name="TextBox 6"/>
          <p:cNvSpPr txBox="1"/>
          <p:nvPr/>
        </p:nvSpPr>
        <p:spPr>
          <a:xfrm>
            <a:off x="251520" y="4995173"/>
            <a:ext cx="8208912" cy="954107"/>
          </a:xfrm>
          <a:prstGeom prst="rect">
            <a:avLst/>
          </a:prstGeom>
          <a:noFill/>
        </p:spPr>
        <p:txBody>
          <a:bodyPr wrap="square" rtlCol="0">
            <a:spAutoFit/>
          </a:bodyPr>
          <a:lstStyle/>
          <a:p>
            <a:pPr marL="228600" indent="-228600">
              <a:buFont typeface="Arial" panose="020B0604020202020204" pitchFamily="34" charset="0"/>
              <a:buChar char="•"/>
            </a:pPr>
            <a:r>
              <a:rPr lang="ka-GE" sz="1400" dirty="0" smtClean="0"/>
              <a:t>ევროკავშირის ქვეყნებთან ექსპორტი გაზრდილია 14%-ზე მეტით;</a:t>
            </a:r>
          </a:p>
          <a:p>
            <a:pPr marL="228600" indent="-228600">
              <a:buFont typeface="Arial" panose="020B0604020202020204" pitchFamily="34" charset="0"/>
              <a:buChar char="•"/>
            </a:pPr>
            <a:endParaRPr lang="ka-GE" sz="1400" dirty="0"/>
          </a:p>
          <a:p>
            <a:pPr marL="228600" indent="-228600">
              <a:buFont typeface="Arial" panose="020B0604020202020204" pitchFamily="34" charset="0"/>
              <a:buChar char="•"/>
            </a:pPr>
            <a:r>
              <a:rPr lang="ka-GE" sz="1400" dirty="0" smtClean="0"/>
              <a:t>ექსპორტი ძირითადად შემცირებულია  „დსთ“-ს ქვეყნებთან, ანუ იმ ქვეყნებთან, რომელთა ეკონომიკა უმეტესწილად დაკავშირებულია რუსეთისა და უკრაინის ეკონომიკასთან;</a:t>
            </a:r>
            <a:endParaRPr lang="en-US" sz="1400" dirty="0"/>
          </a:p>
        </p:txBody>
      </p:sp>
      <p:graphicFrame>
        <p:nvGraphicFramePr>
          <p:cNvPr id="11" name="Chart 10"/>
          <p:cNvGraphicFramePr>
            <a:graphicFrameLocks/>
          </p:cNvGraphicFramePr>
          <p:nvPr>
            <p:extLst>
              <p:ext uri="{D42A27DB-BD31-4B8C-83A1-F6EECF244321}">
                <p14:modId xmlns:p14="http://schemas.microsoft.com/office/powerpoint/2010/main" val="530070549"/>
              </p:ext>
            </p:extLst>
          </p:nvPr>
        </p:nvGraphicFramePr>
        <p:xfrm>
          <a:off x="107504" y="1719973"/>
          <a:ext cx="4248472" cy="307717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hart 11"/>
          <p:cNvGraphicFramePr>
            <a:graphicFrameLocks/>
          </p:cNvGraphicFramePr>
          <p:nvPr>
            <p:extLst>
              <p:ext uri="{D42A27DB-BD31-4B8C-83A1-F6EECF244321}">
                <p14:modId xmlns:p14="http://schemas.microsoft.com/office/powerpoint/2010/main" val="3224432405"/>
              </p:ext>
            </p:extLst>
          </p:nvPr>
        </p:nvGraphicFramePr>
        <p:xfrm>
          <a:off x="4572000" y="1725444"/>
          <a:ext cx="4427984" cy="307170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213928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81000" y="152400"/>
            <a:ext cx="8229600" cy="563562"/>
          </a:xfrm>
        </p:spPr>
        <p:txBody>
          <a:bodyPr>
            <a:normAutofit/>
          </a:bodyPr>
          <a:lstStyle/>
          <a:p>
            <a:pPr algn="l"/>
            <a:r>
              <a:rPr lang="ka-GE" sz="2400" b="1" dirty="0" smtClean="0">
                <a:solidFill>
                  <a:schemeClr val="tx1"/>
                </a:solidFill>
              </a:rPr>
              <a:t>2014 წლის ეკონომიკური ტენდენციები</a:t>
            </a:r>
            <a:endParaRPr lang="en-US" sz="2400" b="1" dirty="0">
              <a:solidFill>
                <a:schemeClr val="tx1"/>
              </a:solidFill>
            </a:endParaRPr>
          </a:p>
        </p:txBody>
      </p:sp>
      <p:sp>
        <p:nvSpPr>
          <p:cNvPr id="3" name="Slide Number Placeholder 2"/>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solidFill>
                  <a:prstClr val="black">
                    <a:tint val="75000"/>
                  </a:prstClr>
                </a:solidFill>
              </a:rPr>
              <a:pPr/>
              <a:t>8</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ka-GE" dirty="0" smtClean="0">
                <a:solidFill>
                  <a:prstClr val="black">
                    <a:tint val="75000"/>
                  </a:prstClr>
                </a:solidFill>
              </a:rPr>
              <a:t>2015 წლის ბიუჯეტი</a:t>
            </a:r>
            <a:endParaRPr lang="en-US" dirty="0">
              <a:solidFill>
                <a:prstClr val="black">
                  <a:tint val="75000"/>
                </a:prstClr>
              </a:solidFill>
            </a:endParaRPr>
          </a:p>
        </p:txBody>
      </p:sp>
      <p:sp>
        <p:nvSpPr>
          <p:cNvPr id="9" name="TextBox 8"/>
          <p:cNvSpPr txBox="1"/>
          <p:nvPr/>
        </p:nvSpPr>
        <p:spPr>
          <a:xfrm>
            <a:off x="107504" y="1196752"/>
            <a:ext cx="3456384" cy="477054"/>
          </a:xfrm>
          <a:prstGeom prst="rect">
            <a:avLst/>
          </a:prstGeom>
          <a:noFill/>
        </p:spPr>
        <p:txBody>
          <a:bodyPr wrap="square" rtlCol="0">
            <a:spAutoFit/>
          </a:bodyPr>
          <a:lstStyle/>
          <a:p>
            <a:pPr algn="r"/>
            <a:r>
              <a:rPr lang="ka-GE" sz="1400" b="1" dirty="0" smtClean="0">
                <a:latin typeface="Sylfaen" panose="010A0502050306030303" pitchFamily="18" charset="0"/>
              </a:rPr>
              <a:t>პირდაპირი უცხოური ინვესტიციები </a:t>
            </a:r>
            <a:r>
              <a:rPr lang="ka-GE" sz="1400" b="1" dirty="0">
                <a:latin typeface="Sylfaen" panose="010A0502050306030303" pitchFamily="18" charset="0"/>
              </a:rPr>
              <a:t/>
            </a:r>
            <a:br>
              <a:rPr lang="ka-GE" sz="1400" b="1" dirty="0">
                <a:latin typeface="Sylfaen" panose="010A0502050306030303" pitchFamily="18" charset="0"/>
              </a:rPr>
            </a:br>
            <a:r>
              <a:rPr lang="ka-GE" sz="1000" b="1" dirty="0" smtClean="0">
                <a:latin typeface="Sylfaen" panose="010A0502050306030303" pitchFamily="18" charset="0"/>
              </a:rPr>
              <a:t>(9 თვე - მლნ აშშ დოლარი)</a:t>
            </a:r>
            <a:endParaRPr lang="en-US" sz="1100" b="1" dirty="0"/>
          </a:p>
        </p:txBody>
      </p:sp>
      <p:sp>
        <p:nvSpPr>
          <p:cNvPr id="10" name="TextBox 9"/>
          <p:cNvSpPr txBox="1"/>
          <p:nvPr/>
        </p:nvSpPr>
        <p:spPr>
          <a:xfrm>
            <a:off x="4211960" y="1196752"/>
            <a:ext cx="4248472" cy="492443"/>
          </a:xfrm>
          <a:prstGeom prst="rect">
            <a:avLst/>
          </a:prstGeom>
          <a:noFill/>
        </p:spPr>
        <p:txBody>
          <a:bodyPr wrap="square" rtlCol="0">
            <a:spAutoFit/>
          </a:bodyPr>
          <a:lstStyle/>
          <a:p>
            <a:pPr algn="ctr"/>
            <a:r>
              <a:rPr lang="ka-GE" sz="1400" b="1" dirty="0">
                <a:latin typeface="Sylfaen" panose="010A0502050306030303" pitchFamily="18" charset="0"/>
              </a:rPr>
              <a:t>სოფლის მეურნეობაზე გაცემული სესხები</a:t>
            </a:r>
            <a:br>
              <a:rPr lang="ka-GE" sz="1400" b="1" dirty="0">
                <a:latin typeface="Sylfaen" panose="010A0502050306030303" pitchFamily="18" charset="0"/>
              </a:rPr>
            </a:br>
            <a:r>
              <a:rPr lang="ka-GE" sz="1200" b="1" dirty="0" smtClean="0">
                <a:latin typeface="Sylfaen" panose="010A0502050306030303" pitchFamily="18" charset="0"/>
              </a:rPr>
              <a:t>იანვარ-ოქტომბერი </a:t>
            </a:r>
            <a:r>
              <a:rPr lang="ka-GE" sz="1200" b="1" dirty="0">
                <a:latin typeface="Sylfaen" panose="010A0502050306030303" pitchFamily="18" charset="0"/>
              </a:rPr>
              <a:t>(მლნ  ლარი)</a:t>
            </a:r>
            <a:endParaRPr lang="en-US" sz="1100" b="1" dirty="0"/>
          </a:p>
        </p:txBody>
      </p:sp>
      <p:sp>
        <p:nvSpPr>
          <p:cNvPr id="12" name="TextBox 11"/>
          <p:cNvSpPr txBox="1"/>
          <p:nvPr/>
        </p:nvSpPr>
        <p:spPr>
          <a:xfrm>
            <a:off x="251520" y="4995173"/>
            <a:ext cx="8208912" cy="1169551"/>
          </a:xfrm>
          <a:prstGeom prst="rect">
            <a:avLst/>
          </a:prstGeom>
          <a:noFill/>
        </p:spPr>
        <p:txBody>
          <a:bodyPr wrap="square" rtlCol="0">
            <a:spAutoFit/>
          </a:bodyPr>
          <a:lstStyle/>
          <a:p>
            <a:pPr marL="228600" indent="-228600">
              <a:buFont typeface="Arial" panose="020B0604020202020204" pitchFamily="34" charset="0"/>
              <a:buChar char="•"/>
            </a:pPr>
            <a:r>
              <a:rPr lang="ka-GE" sz="1400" dirty="0" smtClean="0"/>
              <a:t>2014 წლის მესამე კვარტალში პირდაპირი უცხოური ინვესტიციების ზრდამ შეადგინა 1 034.3 მლნ აშშ დოლარი, რაც 99%-ით აღემატება 2013 წლის მესამე კვარტლის მონაცემებს;</a:t>
            </a:r>
          </a:p>
          <a:p>
            <a:pPr marL="228600" indent="-228600">
              <a:buFont typeface="Arial" panose="020B0604020202020204" pitchFamily="34" charset="0"/>
              <a:buChar char="•"/>
            </a:pPr>
            <a:endParaRPr lang="ka-GE" sz="1400" dirty="0"/>
          </a:p>
          <a:p>
            <a:pPr marL="228600" indent="-228600">
              <a:buFont typeface="Arial" panose="020B0604020202020204" pitchFamily="34" charset="0"/>
              <a:buChar char="•"/>
            </a:pPr>
            <a:r>
              <a:rPr lang="ka-GE" sz="1400" dirty="0" smtClean="0"/>
              <a:t>მიმდინარე წლის 10 თვეში სოფლის მეურნეობაზე გაცემული სესხები 2-ჯერ აღემატება გასული წლის მაჩვენებელს, ხოლო 2012 წლის მაჩვენებელზე 5-ჯერ მეტია;</a:t>
            </a:r>
            <a:endParaRPr lang="en-US" sz="1400" dirty="0"/>
          </a:p>
        </p:txBody>
      </p:sp>
      <p:graphicFrame>
        <p:nvGraphicFramePr>
          <p:cNvPr id="13" name="Chart 12"/>
          <p:cNvGraphicFramePr>
            <a:graphicFrameLocks/>
          </p:cNvGraphicFramePr>
          <p:nvPr>
            <p:extLst>
              <p:ext uri="{D42A27DB-BD31-4B8C-83A1-F6EECF244321}">
                <p14:modId xmlns:p14="http://schemas.microsoft.com/office/powerpoint/2010/main" val="2809749731"/>
              </p:ext>
            </p:extLst>
          </p:nvPr>
        </p:nvGraphicFramePr>
        <p:xfrm>
          <a:off x="3779912" y="1709312"/>
          <a:ext cx="5148572" cy="308784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hart 10"/>
          <p:cNvGraphicFramePr>
            <a:graphicFrameLocks/>
          </p:cNvGraphicFramePr>
          <p:nvPr>
            <p:extLst>
              <p:ext uri="{D42A27DB-BD31-4B8C-83A1-F6EECF244321}">
                <p14:modId xmlns:p14="http://schemas.microsoft.com/office/powerpoint/2010/main" val="1894513790"/>
              </p:ext>
            </p:extLst>
          </p:nvPr>
        </p:nvGraphicFramePr>
        <p:xfrm>
          <a:off x="119337" y="1721218"/>
          <a:ext cx="4092624" cy="30039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063487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81000" y="273150"/>
            <a:ext cx="8229600" cy="563562"/>
          </a:xfrm>
        </p:spPr>
        <p:txBody>
          <a:bodyPr>
            <a:normAutofit/>
          </a:bodyPr>
          <a:lstStyle/>
          <a:p>
            <a:pPr algn="l"/>
            <a:r>
              <a:rPr lang="ka-GE" sz="2400" dirty="0" smtClean="0">
                <a:solidFill>
                  <a:schemeClr val="tx1"/>
                </a:solidFill>
              </a:rPr>
              <a:t>საგადასახადო შემოსავლების დინამიკა</a:t>
            </a:r>
            <a:endParaRPr lang="en-US" sz="2400" dirty="0">
              <a:solidFill>
                <a:schemeClr val="tx1"/>
              </a:solidFill>
            </a:endParaRPr>
          </a:p>
        </p:txBody>
      </p:sp>
      <p:sp>
        <p:nvSpPr>
          <p:cNvPr id="3" name="Slide Number Placeholder 2"/>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solidFill>
                  <a:prstClr val="black">
                    <a:tint val="75000"/>
                  </a:prstClr>
                </a:solidFill>
              </a:rPr>
              <a:pPr/>
              <a:t>9</a:t>
            </a:fld>
            <a:endParaRPr lang="en-US">
              <a:solidFill>
                <a:prstClr val="black">
                  <a:tint val="75000"/>
                </a:prstClr>
              </a:solidFill>
            </a:endParaRPr>
          </a:p>
        </p:txBody>
      </p:sp>
      <p:sp>
        <p:nvSpPr>
          <p:cNvPr id="2" name="TextBox 1"/>
          <p:cNvSpPr txBox="1"/>
          <p:nvPr/>
        </p:nvSpPr>
        <p:spPr>
          <a:xfrm>
            <a:off x="261014" y="2781801"/>
            <a:ext cx="8568952" cy="461665"/>
          </a:xfrm>
          <a:prstGeom prst="rect">
            <a:avLst/>
          </a:prstGeom>
          <a:noFill/>
        </p:spPr>
        <p:txBody>
          <a:bodyPr wrap="square" rtlCol="0">
            <a:spAutoFit/>
          </a:bodyPr>
          <a:lstStyle/>
          <a:p>
            <a:pPr algn="ctr"/>
            <a:r>
              <a:rPr lang="ka-GE" sz="1200" b="1" i="1" dirty="0" smtClean="0">
                <a:solidFill>
                  <a:prstClr val="black"/>
                </a:solidFill>
                <a:latin typeface="Sylfaen" panose="010A0502050306030303" pitchFamily="18" charset="0"/>
              </a:rPr>
              <a:t>ნაერთი ბიუჯეტის საგადასახადო შემოსავლების დინამიკა, იანვარ--ნოემბერი 201</a:t>
            </a:r>
            <a:r>
              <a:rPr lang="en-US" sz="1200" b="1" i="1" dirty="0" smtClean="0">
                <a:solidFill>
                  <a:prstClr val="black"/>
                </a:solidFill>
                <a:latin typeface="Sylfaen" panose="010A0502050306030303" pitchFamily="18" charset="0"/>
              </a:rPr>
              <a:t>2</a:t>
            </a:r>
            <a:r>
              <a:rPr lang="ka-GE" sz="1200" b="1" i="1" dirty="0" smtClean="0">
                <a:solidFill>
                  <a:prstClr val="black"/>
                </a:solidFill>
                <a:latin typeface="Sylfaen" panose="010A0502050306030303" pitchFamily="18" charset="0"/>
              </a:rPr>
              <a:t>-2014წწ.</a:t>
            </a:r>
            <a:endParaRPr lang="en-US" sz="1200" dirty="0" smtClean="0">
              <a:solidFill>
                <a:prstClr val="black"/>
              </a:solidFill>
              <a:latin typeface="Sylfaen" panose="010A0502050306030303" pitchFamily="18" charset="0"/>
            </a:endParaRPr>
          </a:p>
          <a:p>
            <a:pPr algn="ctr"/>
            <a:r>
              <a:rPr lang="ka-GE" sz="1200" b="1" i="1" dirty="0" smtClean="0">
                <a:solidFill>
                  <a:prstClr val="black"/>
                </a:solidFill>
              </a:rPr>
              <a:t>(მლნ ლარი)</a:t>
            </a:r>
            <a:endParaRPr lang="en-US" sz="1200" b="1" i="1" dirty="0">
              <a:solidFill>
                <a:prstClr val="black"/>
              </a:solidFill>
            </a:endParaRPr>
          </a:p>
        </p:txBody>
      </p:sp>
      <p:sp>
        <p:nvSpPr>
          <p:cNvPr id="9" name="TextBox 8"/>
          <p:cNvSpPr txBox="1"/>
          <p:nvPr/>
        </p:nvSpPr>
        <p:spPr>
          <a:xfrm>
            <a:off x="261014" y="1196752"/>
            <a:ext cx="8343434" cy="1615827"/>
          </a:xfrm>
          <a:prstGeom prst="rect">
            <a:avLst/>
          </a:prstGeom>
          <a:noFill/>
        </p:spPr>
        <p:txBody>
          <a:bodyPr wrap="square" rtlCol="0">
            <a:spAutoFit/>
          </a:bodyPr>
          <a:lstStyle/>
          <a:p>
            <a:pPr marL="171450" indent="-171450" algn="just">
              <a:buFont typeface="Wingdings" panose="05000000000000000000" pitchFamily="2" charset="2"/>
              <a:buChar char="Ø"/>
            </a:pPr>
            <a:r>
              <a:rPr lang="ka-GE" sz="1400" dirty="0">
                <a:solidFill>
                  <a:srgbClr val="04133E"/>
                </a:solidFill>
                <a:latin typeface="Sylfaen" panose="010A0502050306030303" pitchFamily="18" charset="0"/>
              </a:rPr>
              <a:t>2014 წლის ნაერთი ბიუჯეტის </a:t>
            </a:r>
            <a:r>
              <a:rPr lang="ka-GE" sz="1400" dirty="0" smtClean="0">
                <a:solidFill>
                  <a:srgbClr val="04133E"/>
                </a:solidFill>
                <a:latin typeface="Sylfaen" panose="010A0502050306030303" pitchFamily="18" charset="0"/>
              </a:rPr>
              <a:t>იანვარ-ნოემბრის </a:t>
            </a:r>
            <a:r>
              <a:rPr lang="ka-GE" sz="1400" dirty="0">
                <a:solidFill>
                  <a:srgbClr val="04133E"/>
                </a:solidFill>
                <a:latin typeface="Sylfaen" panose="010A0502050306030303" pitchFamily="18" charset="0"/>
              </a:rPr>
              <a:t>ფაქტიურმა საგადასახადო შემოსავლებმა გადააჭარბა</a:t>
            </a:r>
            <a:r>
              <a:rPr lang="ka-GE" sz="1400" dirty="0" smtClean="0">
                <a:solidFill>
                  <a:srgbClr val="04133E"/>
                </a:solidFill>
                <a:latin typeface="Sylfaen" panose="010A0502050306030303" pitchFamily="18" charset="0"/>
              </a:rPr>
              <a:t>: </a:t>
            </a:r>
          </a:p>
          <a:p>
            <a:pPr marL="742950" lvl="1" indent="-285750" algn="just">
              <a:buFont typeface="Wingdings" panose="05000000000000000000" pitchFamily="2" charset="2"/>
              <a:buChar char="ü"/>
            </a:pPr>
            <a:r>
              <a:rPr lang="ka-GE" sz="1100" dirty="0" smtClean="0">
                <a:solidFill>
                  <a:srgbClr val="04133E"/>
                </a:solidFill>
                <a:latin typeface="Sylfaen" panose="010A0502050306030303" pitchFamily="18" charset="0"/>
              </a:rPr>
              <a:t>2013 წლის ფაქტიურ მაჩვენებელს 569,7 მლნ ლარით (9,7 პროცენტით), ხოლო დაუბეგრავი მინიმუმის გათვალისწინებით - 697,8 მლნ ლარით (11,8 პროცენტით);</a:t>
            </a:r>
          </a:p>
          <a:p>
            <a:pPr marL="742950" lvl="1" indent="-285750" algn="just">
              <a:buFont typeface="Wingdings" panose="05000000000000000000" pitchFamily="2" charset="2"/>
              <a:buChar char="ü"/>
            </a:pPr>
            <a:r>
              <a:rPr lang="ka-GE" sz="1100" dirty="0" smtClean="0">
                <a:solidFill>
                  <a:srgbClr val="04133E"/>
                </a:solidFill>
                <a:latin typeface="Sylfaen" panose="010A0502050306030303" pitchFamily="18" charset="0"/>
              </a:rPr>
              <a:t>11 თვის გეგმას 34,6 მლნ ლარით (0,5 პროცენტით);</a:t>
            </a:r>
          </a:p>
          <a:p>
            <a:pPr marL="171450" indent="-171450" algn="just">
              <a:buFont typeface="Wingdings" panose="05000000000000000000" pitchFamily="2" charset="2"/>
              <a:buChar char="Ø"/>
            </a:pPr>
            <a:endParaRPr lang="en-US" sz="1000" dirty="0" smtClean="0">
              <a:solidFill>
                <a:srgbClr val="04133E"/>
              </a:solidFill>
              <a:latin typeface="Sylfaen" panose="010A0502050306030303" pitchFamily="18" charset="0"/>
            </a:endParaRPr>
          </a:p>
          <a:p>
            <a:pPr marL="171450" indent="-171450" algn="just">
              <a:buFont typeface="Wingdings" panose="05000000000000000000" pitchFamily="2" charset="2"/>
              <a:buChar char="Ø"/>
            </a:pPr>
            <a:r>
              <a:rPr lang="ka-GE" sz="1400" dirty="0" smtClean="0">
                <a:solidFill>
                  <a:srgbClr val="04133E"/>
                </a:solidFill>
                <a:latin typeface="Sylfaen" panose="010A0502050306030303" pitchFamily="18" charset="0"/>
              </a:rPr>
              <a:t>დაუბეგრავი </a:t>
            </a:r>
            <a:r>
              <a:rPr lang="ka-GE" sz="1400" dirty="0">
                <a:solidFill>
                  <a:srgbClr val="04133E"/>
                </a:solidFill>
                <a:latin typeface="Sylfaen" panose="010A0502050306030303" pitchFamily="18" charset="0"/>
              </a:rPr>
              <a:t>მინიმუმის სახით დაბრუნებულია </a:t>
            </a:r>
            <a:r>
              <a:rPr lang="ka-GE" sz="1400" dirty="0" smtClean="0">
                <a:solidFill>
                  <a:srgbClr val="04133E"/>
                </a:solidFill>
                <a:latin typeface="Sylfaen" panose="010A0502050306030303" pitchFamily="18" charset="0"/>
              </a:rPr>
              <a:t>128</a:t>
            </a:r>
            <a:r>
              <a:rPr lang="en-US" sz="1400" dirty="0" smtClean="0">
                <a:solidFill>
                  <a:srgbClr val="04133E"/>
                </a:solidFill>
                <a:latin typeface="Sylfaen" panose="010A0502050306030303" pitchFamily="18" charset="0"/>
              </a:rPr>
              <a:t>,</a:t>
            </a:r>
            <a:r>
              <a:rPr lang="ka-GE" sz="1400" dirty="0" smtClean="0">
                <a:solidFill>
                  <a:srgbClr val="04133E"/>
                </a:solidFill>
                <a:latin typeface="Sylfaen" panose="010A0502050306030303" pitchFamily="18" charset="0"/>
              </a:rPr>
              <a:t>1 </a:t>
            </a:r>
            <a:r>
              <a:rPr lang="ka-GE" sz="1400" dirty="0">
                <a:solidFill>
                  <a:srgbClr val="04133E"/>
                </a:solidFill>
                <a:latin typeface="Sylfaen" panose="010A0502050306030303" pitchFamily="18" charset="0"/>
              </a:rPr>
              <a:t>მლნ ლარი (დაუბრუნდა </a:t>
            </a:r>
            <a:r>
              <a:rPr lang="ka-GE" sz="1400" dirty="0" smtClean="0">
                <a:solidFill>
                  <a:srgbClr val="04133E"/>
                </a:solidFill>
                <a:latin typeface="Sylfaen" panose="010A0502050306030303" pitchFamily="18" charset="0"/>
              </a:rPr>
              <a:t>463 193 </a:t>
            </a:r>
            <a:r>
              <a:rPr lang="ka-GE" sz="1400" dirty="0">
                <a:solidFill>
                  <a:srgbClr val="04133E"/>
                </a:solidFill>
                <a:latin typeface="Sylfaen" panose="010A0502050306030303" pitchFamily="18" charset="0"/>
              </a:rPr>
              <a:t>ფიზიკურ პირს</a:t>
            </a:r>
            <a:r>
              <a:rPr lang="ka-GE" sz="1400" dirty="0" smtClean="0">
                <a:solidFill>
                  <a:srgbClr val="04133E"/>
                </a:solidFill>
                <a:latin typeface="Sylfaen" panose="010A0502050306030303" pitchFamily="18" charset="0"/>
              </a:rPr>
              <a:t>);</a:t>
            </a:r>
            <a:endParaRPr lang="en-US" sz="1400" dirty="0">
              <a:solidFill>
                <a:srgbClr val="04133E"/>
              </a:solidFill>
              <a:latin typeface="Sylfaen" panose="010A0502050306030303" pitchFamily="18" charset="0"/>
            </a:endParaRPr>
          </a:p>
        </p:txBody>
      </p:sp>
      <p:sp>
        <p:nvSpPr>
          <p:cNvPr id="4" name="Footer Placeholder 3"/>
          <p:cNvSpPr>
            <a:spLocks noGrp="1"/>
          </p:cNvSpPr>
          <p:nvPr>
            <p:ph type="ftr" sz="quarter" idx="11"/>
          </p:nvPr>
        </p:nvSpPr>
        <p:spPr/>
        <p:txBody>
          <a:bodyPr/>
          <a:lstStyle/>
          <a:p>
            <a:r>
              <a:rPr lang="ka-GE" smtClean="0">
                <a:solidFill>
                  <a:prstClr val="black">
                    <a:tint val="75000"/>
                  </a:prstClr>
                </a:solidFill>
              </a:rPr>
              <a:t>2015 წლის ბიუჯეტი</a:t>
            </a:r>
            <a:endParaRPr lang="en-US" dirty="0">
              <a:solidFill>
                <a:prstClr val="black">
                  <a:tint val="75000"/>
                </a:prstClr>
              </a:solidFill>
            </a:endParaRPr>
          </a:p>
        </p:txBody>
      </p:sp>
      <p:graphicFrame>
        <p:nvGraphicFramePr>
          <p:cNvPr id="10" name="Chart 9"/>
          <p:cNvGraphicFramePr>
            <a:graphicFrameLocks/>
          </p:cNvGraphicFramePr>
          <p:nvPr>
            <p:extLst>
              <p:ext uri="{D42A27DB-BD31-4B8C-83A1-F6EECF244321}">
                <p14:modId xmlns:p14="http://schemas.microsoft.com/office/powerpoint/2010/main" val="2694503486"/>
              </p:ext>
            </p:extLst>
          </p:nvPr>
        </p:nvGraphicFramePr>
        <p:xfrm>
          <a:off x="261014" y="3243466"/>
          <a:ext cx="4382994" cy="313786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Chart 12"/>
          <p:cNvGraphicFramePr>
            <a:graphicFrameLocks/>
          </p:cNvGraphicFramePr>
          <p:nvPr>
            <p:extLst>
              <p:ext uri="{D42A27DB-BD31-4B8C-83A1-F6EECF244321}">
                <p14:modId xmlns:p14="http://schemas.microsoft.com/office/powerpoint/2010/main" val="2112603119"/>
              </p:ext>
            </p:extLst>
          </p:nvPr>
        </p:nvGraphicFramePr>
        <p:xfrm>
          <a:off x="4716016" y="3243466"/>
          <a:ext cx="4113950" cy="29218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706297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1_MOF_Template_GEO-3">
  <a:themeElements>
    <a:clrScheme name="Городская">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MOF">
      <a:majorFont>
        <a:latin typeface="BPG Algeti Compact"/>
        <a:ea typeface=""/>
        <a:cs typeface=""/>
      </a:majorFont>
      <a:minorFont>
        <a:latin typeface="BPG Glah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MOF_Template_GEO-3">
  <a:themeElements>
    <a:clrScheme name="Городская">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MOF">
      <a:majorFont>
        <a:latin typeface="BPG Algeti Compact"/>
        <a:ea typeface=""/>
        <a:cs typeface=""/>
      </a:majorFont>
      <a:minorFont>
        <a:latin typeface="BPG Glah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7347</TotalTime>
  <Words>2235</Words>
  <Application>Microsoft Office PowerPoint</Application>
  <PresentationFormat>On-screen Show (4:3)</PresentationFormat>
  <Paragraphs>553</Paragraphs>
  <Slides>24</Slides>
  <Notes>7</Notes>
  <HiddenSlides>0</HiddenSlides>
  <MMClips>0</MMClips>
  <ScaleCrop>false</ScaleCrop>
  <HeadingPairs>
    <vt:vector size="8" baseType="variant">
      <vt:variant>
        <vt:lpstr>Fonts Used</vt:lpstr>
      </vt:variant>
      <vt:variant>
        <vt:i4>8</vt:i4>
      </vt:variant>
      <vt:variant>
        <vt:lpstr>Theme</vt:lpstr>
      </vt:variant>
      <vt:variant>
        <vt:i4>2</vt:i4>
      </vt:variant>
      <vt:variant>
        <vt:lpstr>Links</vt:lpstr>
      </vt:variant>
      <vt:variant>
        <vt:i4>2</vt:i4>
      </vt:variant>
      <vt:variant>
        <vt:lpstr>Slide Titles</vt:lpstr>
      </vt:variant>
      <vt:variant>
        <vt:i4>24</vt:i4>
      </vt:variant>
    </vt:vector>
  </HeadingPairs>
  <TitlesOfParts>
    <vt:vector size="36" baseType="lpstr">
      <vt:lpstr>Arial</vt:lpstr>
      <vt:lpstr>LitNusx</vt:lpstr>
      <vt:lpstr>Calibri</vt:lpstr>
      <vt:lpstr>BPG Glaho</vt:lpstr>
      <vt:lpstr>Wingdings</vt:lpstr>
      <vt:lpstr>Sylfaen</vt:lpstr>
      <vt:lpstr>BPG Algeti Compact</vt:lpstr>
      <vt:lpstr>BPG Glaho Arial V5</vt:lpstr>
      <vt:lpstr>1_MOF_Template_GEO-3</vt:lpstr>
      <vt:lpstr>2_MOF_Template_GEO-3</vt:lpstr>
      <vt:lpstr>D:\khatuna.gigashvili\Desktop\2014\Tvis grafikebi\TVIS GRAFIKI.xlsx!მშპს რეალური ზრდა![TVIS GRAFIKI.xlsx]მშპს რეალური ზრდა Chart 1</vt:lpstr>
      <vt:lpstr>D:\khatuna.gigashvili\Desktop\2014\Tvis grafikebi\TVIS GRAFIKI-bolo.xlsx!მთავრობის ვალი %![TVIS GRAFIKI-bolo.xlsx]მთავრობის ვალი % Chart 1</vt:lpstr>
      <vt:lpstr>PowerPoint Presentation</vt:lpstr>
      <vt:lpstr>ზოგადი მიმოხილვა</vt:lpstr>
      <vt:lpstr>ზოგადი მიმოხილვა</vt:lpstr>
      <vt:lpstr>2014 წლის ეკონომიკური ტენდენციები</vt:lpstr>
      <vt:lpstr>2014 წლის ეკონომიკური ტენდენციები</vt:lpstr>
      <vt:lpstr>ეკონომიკური ზრდის პროგნოზები (2014-2015)</vt:lpstr>
      <vt:lpstr>2014 წლის ეკონომიკური ტენდენციები</vt:lpstr>
      <vt:lpstr>2014 წლის ეკონომიკური ტენდენციები</vt:lpstr>
      <vt:lpstr>საგადასახადო შემოსავლების დინამიკა</vt:lpstr>
      <vt:lpstr>საქართველოს სუვერენული საკრედიტო რეიტინგი</vt:lpstr>
      <vt:lpstr>საქართველოს სუვერენული საკრედიტო რეიტინგის ქრონოლოგია</vt:lpstr>
      <vt:lpstr>ძირითადი მაკროეკონომიკური პარამეტრები</vt:lpstr>
      <vt:lpstr>სახელმწიფო ბიუჯეტის შემოსულობები - 2015 წელი</vt:lpstr>
      <vt:lpstr>კრედიტები და ვალის მომსახურება</vt:lpstr>
      <vt:lpstr>სახაზინო ვალდებულებები და ფინანსური ბაზარი</vt:lpstr>
      <vt:lpstr>მთავრობის ვალი პროცენტულად მშპ-სთან  (2013 წელი) </vt:lpstr>
      <vt:lpstr>სახელმწიფო ბიუჯეტის ასიგნებები (2010-2015 წლები)</vt:lpstr>
      <vt:lpstr>ასიგნებების გადანაწილება</vt:lpstr>
      <vt:lpstr>შრომის ანაზღაურება</vt:lpstr>
      <vt:lpstr>საქართველოს შრომის, ჯანმრთელობისა და სოციალური დაცვის სამინისტრო</vt:lpstr>
      <vt:lpstr>საქართველოს განათლებისა და მეცნიერების სამინისტრო</vt:lpstr>
      <vt:lpstr>საქართველოს სოფლის მეურნეობის სამინისტრო</vt:lpstr>
      <vt:lpstr>რეგიონული ინფრასტრუქტურა</vt:lpstr>
      <vt:lpstr>სხვა სამინისტროები</vt:lpstr>
    </vt:vector>
  </TitlesOfParts>
  <Company>CtrlSoft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feaco</dc:creator>
  <cp:lastModifiedBy>Natia Gulua</cp:lastModifiedBy>
  <cp:revision>379</cp:revision>
  <cp:lastPrinted>2014-12-09T16:35:26Z</cp:lastPrinted>
  <dcterms:created xsi:type="dcterms:W3CDTF">2010-03-17T01:01:09Z</dcterms:created>
  <dcterms:modified xsi:type="dcterms:W3CDTF">2014-12-31T07:45:12Z</dcterms:modified>
</cp:coreProperties>
</file>